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447" r:id="rId3"/>
    <p:sldId id="444" r:id="rId4"/>
    <p:sldId id="422" r:id="rId5"/>
    <p:sldId id="457" r:id="rId6"/>
    <p:sldId id="449" r:id="rId7"/>
    <p:sldId id="450" r:id="rId8"/>
    <p:sldId id="451" r:id="rId9"/>
    <p:sldId id="452" r:id="rId10"/>
    <p:sldId id="453" r:id="rId11"/>
    <p:sldId id="455" r:id="rId12"/>
    <p:sldId id="456" r:id="rId13"/>
  </p:sldIdLst>
  <p:sldSz cx="9906000" cy="6858000" type="A4"/>
  <p:notesSz cx="6797675" cy="9928225"/>
  <p:custDataLst>
    <p:tags r:id="rId15"/>
  </p:custDataLst>
  <p:defaultTextStyle>
    <a:defPPr>
      <a:defRPr lang="ru-RU"/>
    </a:defPPr>
    <a:lvl1pPr marL="0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DE"/>
    <a:srgbClr val="FFFF99"/>
    <a:srgbClr val="336600"/>
    <a:srgbClr val="008000"/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9886" autoAdjust="0"/>
  </p:normalViewPr>
  <p:slideViewPr>
    <p:cSldViewPr>
      <p:cViewPr>
        <p:scale>
          <a:sx n="110" d="100"/>
          <a:sy n="110" d="100"/>
        </p:scale>
        <p:origin x="30" y="7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9" cy="496411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4"/>
            <a:ext cx="2945659" cy="496411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3F8105F8-07B3-46A2-8992-98853B7B27C9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8"/>
            <a:ext cx="2945659" cy="496411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30098"/>
            <a:ext cx="2945659" cy="496411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7F46DB27-DA6F-4C35-9A78-9AC943BF4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9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6DB27-DA6F-4C35-9A78-9AC943BF449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0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CE51-5312-42D6-B571-48F4C30AA69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S:\5-16-827_ТКМР-III\02_ПРЕЗЕНТАЦИИ\2017-12-08 през. к </a:t>
            </a:r>
            <a:r>
              <a:rPr lang="ru-RU" dirty="0" err="1" smtClean="0"/>
              <a:t>Координац.Совету</a:t>
            </a:r>
            <a:r>
              <a:rPr lang="ru-RU" dirty="0" smtClean="0"/>
              <a:t>\Д-39-2016_презентация </a:t>
            </a:r>
            <a:r>
              <a:rPr lang="ru-RU" dirty="0" err="1" smtClean="0"/>
              <a:t>КС_версия</a:t>
            </a:r>
            <a:r>
              <a:rPr lang="ru-RU" dirty="0" smtClean="0"/>
              <a:t> 08_12+.pptx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8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CE51-5312-42D6-B571-48F4C30AA69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S:\5-16-827_ТКМР-III\02_ПРЕЗЕНТАЦИИ\2017-12-08 през. к Координац.Совету\Д-39-2016_презентация КС_версия 08_12+.pptx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8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CE51-5312-42D6-B571-48F4C30AA69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S:\5-16-827_ТКМР-III\02_ПРЕЗЕНТАЦИИ\2017-12-08 през. к Координац.Совету\Д-39-2016_презентация КС_версия 08_12+.pptx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8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CE51-5312-42D6-B571-48F4C30AA69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S:\5-16-827_ТКМР-III\02_ПРЕЗЕНТАЦИИ\2017-12-08 през. к Координац.Совету\Д-39-2016_презентация КС_версия 08_12+.pptx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8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CE51-5312-42D6-B571-48F4C30AA69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S:\5-16-827_ТКМР-III\02_ПРЕЗЕНТАЦИИ\2017-12-08 през. к Координац.Совету\Д-39-2016_презентация КС_версия 08_12+.pptx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8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CE51-5312-42D6-B571-48F4C30AA69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S:\5-16-827_ТКМР-III\02_ПРЕЗЕНТАЦИИ\2017-12-08 през. к Координац.Совету\Д-39-2016_презентация КС_версия 08_12+.pptx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8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CE51-5312-42D6-B571-48F4C30AA69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S:\5-16-827_ТКМР-III\02_ПРЕЗЕНТАЦИИ\2017-12-08 през. к Координац.Совету\Д-39-2016_презентация КС_версия 08_12+.pptx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343-D0D2-47B6-8B90-492238AE49D2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858E-214D-4CE4-BBB6-400C6F40F153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6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6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D03-6452-41CD-8554-1DADC0A99AC4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F02-947A-4522-8D0A-C8CA22AB6A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9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9F9-0B1B-45F3-918C-098FE789AD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6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B2B7-23A1-4FCE-9635-9BFFFFC7C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0445-ABAE-4F3D-8C2C-916E18984D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9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D13-7E3E-49CA-8147-91AC323C62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6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8BFB-F13A-4E3F-B964-C695EF85B3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45C-C9C8-48E9-B360-C54A88A3E6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4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A196-DBAB-4F84-9FB5-F857668DEF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4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АНО ДМ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9154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0AD3-B9B0-4D30-A443-4148874F3C14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35"/>
          <p:cNvGrpSpPr>
            <a:grpSpLocks/>
          </p:cNvGrpSpPr>
          <p:nvPr userDrawn="1"/>
        </p:nvGrpSpPr>
        <p:grpSpPr bwMode="auto">
          <a:xfrm>
            <a:off x="488504" y="980728"/>
            <a:ext cx="5565777" cy="36513"/>
            <a:chOff x="476" y="711"/>
            <a:chExt cx="3506" cy="23"/>
          </a:xfrm>
        </p:grpSpPr>
        <p:sp>
          <p:nvSpPr>
            <p:cNvPr id="8" name="Line 31"/>
            <p:cNvSpPr>
              <a:spLocks noChangeShapeType="1"/>
            </p:cNvSpPr>
            <p:nvPr userDrawn="1"/>
          </p:nvSpPr>
          <p:spPr bwMode="auto">
            <a:xfrm flipH="1">
              <a:off x="476" y="711"/>
              <a:ext cx="3506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Line 34"/>
            <p:cNvSpPr>
              <a:spLocks noChangeShapeType="1"/>
            </p:cNvSpPr>
            <p:nvPr userDrawn="1"/>
          </p:nvSpPr>
          <p:spPr bwMode="auto">
            <a:xfrm flipV="1">
              <a:off x="476" y="734"/>
              <a:ext cx="1492" cy="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5741987" y="271684"/>
            <a:ext cx="3669735" cy="391404"/>
            <a:chOff x="5451783" y="31142"/>
            <a:chExt cx="3669735" cy="391404"/>
          </a:xfrm>
        </p:grpSpPr>
        <p:sp>
          <p:nvSpPr>
            <p:cNvPr id="11" name="TextBox 10"/>
            <p:cNvSpPr txBox="1"/>
            <p:nvPr/>
          </p:nvSpPr>
          <p:spPr>
            <a:xfrm>
              <a:off x="7105294" y="4217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транспорта Российской Федерации</a:t>
              </a:r>
            </a:p>
            <a:p>
              <a:r>
                <a:rPr lang="ru-RU" sz="600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Москвы</a:t>
              </a:r>
            </a:p>
            <a:p>
              <a:r>
                <a:rPr lang="ru-RU" sz="600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Московской области</a:t>
              </a:r>
              <a:endParaRPr lang="ru-RU" sz="6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2" descr="C:\АНО Дирекция Московского транспортного узла\ПРЕЗЕНТАЦИИ КООРДИНАЦИОННЫЙ СОВЕТ\2012.04.16 Презентация 4 АНО Дирекция Московского транспортного узла\Лого PNG 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783" y="32925"/>
              <a:ext cx="820268" cy="37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Лого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9065" y="31142"/>
              <a:ext cx="941535" cy="39140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EA74-1629-4835-8BF1-CA0978A3B7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5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F568-4E33-4450-BE1C-AA9C762F73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9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1964-7BE4-4B71-A23A-689B74DE8A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2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_широкая пол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2674" y="223600"/>
            <a:ext cx="9906000" cy="1638505"/>
          </a:xfrm>
          <a:prstGeom prst="rect">
            <a:avLst/>
          </a:prstGeom>
          <a:gradFill flip="none" rotWithShape="1">
            <a:gsLst>
              <a:gs pos="90000">
                <a:schemeClr val="bg1">
                  <a:alpha val="0"/>
                </a:schemeClr>
              </a:gs>
              <a:gs pos="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chemeClr val="accent5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F5E408B1-F22A-471F-81BF-7725DB4397EF}" type="slidenum">
              <a:rPr lang="en-US">
                <a:solidFill>
                  <a:srgbClr val="808C9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C9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488" y="250625"/>
            <a:ext cx="8568952" cy="1638505"/>
          </a:xfrm>
        </p:spPr>
        <p:txBody>
          <a:bodyPr/>
          <a:lstStyle>
            <a:lvl1pPr>
              <a:defRPr sz="2000" baseline="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211372" y="282720"/>
            <a:ext cx="3669735" cy="391404"/>
            <a:chOff x="5451783" y="31142"/>
            <a:chExt cx="3669735" cy="391404"/>
          </a:xfrm>
        </p:grpSpPr>
        <p:sp>
          <p:nvSpPr>
            <p:cNvPr id="8" name="TextBox 7"/>
            <p:cNvSpPr txBox="1"/>
            <p:nvPr/>
          </p:nvSpPr>
          <p:spPr>
            <a:xfrm>
              <a:off x="7105294" y="4217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транспорта Российской Федерации</a:t>
              </a:r>
            </a:p>
            <a:p>
              <a:r>
                <a:rPr lang="ru-RU" sz="600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Москвы</a:t>
              </a:r>
            </a:p>
            <a:p>
              <a:r>
                <a:rPr lang="ru-RU" sz="600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Московской области</a:t>
              </a:r>
              <a:endParaRPr lang="ru-RU" sz="6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2" descr="C:\АНО Дирекция Московского транспортного узла\ПРЕЗЕНТАЦИИ КООРДИНАЦИОННЫЙ СОВЕТ\2012.04.16 Презентация 4 АНО Дирекция Московского транспортного узла\Лого PNG 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783" y="32925"/>
              <a:ext cx="820268" cy="37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Лого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9065" y="31142"/>
              <a:ext cx="941535" cy="391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53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653DD50-69E3-474E-A78C-262B3F6EBE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2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_узкая пол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chemeClr val="accent5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F5E408B1-F22A-471F-81BF-7725DB4397EF}" type="slidenum">
              <a:rPr lang="en-US">
                <a:solidFill>
                  <a:srgbClr val="808C9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C91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054" y="260648"/>
            <a:ext cx="9906000" cy="1008112"/>
          </a:xfrm>
          <a:prstGeom prst="rect">
            <a:avLst/>
          </a:prstGeom>
          <a:gradFill flip="none" rotWithShape="1">
            <a:gsLst>
              <a:gs pos="90000">
                <a:schemeClr val="bg1">
                  <a:alpha val="0"/>
                </a:schemeClr>
              </a:gs>
              <a:gs pos="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4488" y="620688"/>
            <a:ext cx="8568952" cy="864096"/>
          </a:xfrm>
        </p:spPr>
        <p:txBody>
          <a:bodyPr/>
          <a:lstStyle>
            <a:lvl1pPr>
              <a:defRPr sz="2000" baseline="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273821" y="233991"/>
            <a:ext cx="3669735" cy="391404"/>
            <a:chOff x="5451783" y="31142"/>
            <a:chExt cx="3669735" cy="391404"/>
          </a:xfrm>
        </p:grpSpPr>
        <p:sp>
          <p:nvSpPr>
            <p:cNvPr id="8" name="TextBox 7"/>
            <p:cNvSpPr txBox="1"/>
            <p:nvPr/>
          </p:nvSpPr>
          <p:spPr>
            <a:xfrm>
              <a:off x="7105294" y="4217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транспорта Российской Федерации</a:t>
              </a:r>
            </a:p>
            <a:p>
              <a:r>
                <a:rPr lang="ru-RU" sz="600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Москвы</a:t>
              </a:r>
            </a:p>
            <a:p>
              <a:r>
                <a:rPr lang="ru-RU" sz="600" dirty="0" smtClean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Московской области</a:t>
              </a:r>
              <a:endParaRPr lang="ru-RU" sz="6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2" descr="C:\АНО Дирекция Московского транспортного узла\ПРЕЗЕНТАЦИИ КООРДИНАЦИОННЫЙ СОВЕТ\2012.04.16 Презентация 4 АНО Дирекция Московского транспортного узла\Лого PNG 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783" y="32925"/>
              <a:ext cx="820268" cy="37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Лого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9065" y="31142"/>
              <a:ext cx="941535" cy="391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13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chemeClr val="accent5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F5E408B1-F22A-471F-81BF-7725DB4397EF}" type="slidenum">
              <a:rPr lang="en-US">
                <a:solidFill>
                  <a:srgbClr val="808C9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9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985-22F8-49C5-8C3D-F7E3778CB6FC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3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3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F22-9960-420A-9933-6300465F9823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2B0-61CC-4249-B562-94C4B128F5B0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FAE-3EEC-4BB1-94D2-870FA2F179FB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7933-FA27-4C70-9FF8-9C3887F668D3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FD5A-E544-4A00-B621-8C1066320A06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11" indent="0">
              <a:buNone/>
              <a:defRPr sz="3300"/>
            </a:lvl2pPr>
            <a:lvl3pPr marL="1072621" indent="0">
              <a:buNone/>
              <a:defRPr sz="2800"/>
            </a:lvl3pPr>
            <a:lvl4pPr marL="1608932" indent="0">
              <a:buNone/>
              <a:defRPr sz="2300"/>
            </a:lvl4pPr>
            <a:lvl5pPr marL="2145243" indent="0">
              <a:buNone/>
              <a:defRPr sz="2300"/>
            </a:lvl5pPr>
            <a:lvl6pPr marL="2681554" indent="0">
              <a:buNone/>
              <a:defRPr sz="2300"/>
            </a:lvl6pPr>
            <a:lvl7pPr marL="3217864" indent="0">
              <a:buNone/>
              <a:defRPr sz="2300"/>
            </a:lvl7pPr>
            <a:lvl8pPr marL="3754175" indent="0">
              <a:buNone/>
              <a:defRPr sz="2300"/>
            </a:lvl8pPr>
            <a:lvl9pPr marL="429048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23A4-F1B9-42A6-9EAE-C5E19FD51EDD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63" tIns="53630" rIns="107263" bIns="5363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63" tIns="53630" rIns="107263" bIns="536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89ACE-930A-43E9-9495-370F3671D455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E5BB-8DBD-438A-9D93-227D59A32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7262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33" indent="-402233" algn="l" defTabSz="107262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05" indent="-335194" algn="l" defTabSz="107262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777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088" indent="-268155" algn="l" defTabSz="107262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398" indent="-268155" algn="l" defTabSz="1072621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709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20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31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41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1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2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32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43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5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6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75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86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53DD50-69E3-474E-A78C-262B3F6EBE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30.01.2018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9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3" r:id="rId14"/>
    <p:sldLayoutId id="214748367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6978" y="0"/>
            <a:ext cx="9922978" cy="6858000"/>
            <a:chOff x="-8489" y="-11832"/>
            <a:chExt cx="9922978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490" y="-11832"/>
              <a:ext cx="9905999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Rectangle 28"/>
            <p:cNvSpPr>
              <a:spLocks noChangeArrowheads="1"/>
            </p:cNvSpPr>
            <p:nvPr/>
          </p:nvSpPr>
          <p:spPr bwMode="gray">
            <a:xfrm>
              <a:off x="-6578" y="3507104"/>
              <a:ext cx="7683728" cy="3131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7263" tIns="53630" rIns="107263" bIns="53630" anchor="ctr"/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ltGray">
            <a:xfrm>
              <a:off x="7675240" y="3507104"/>
              <a:ext cx="2230760" cy="31311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7263" tIns="53630" rIns="107263" bIns="53630" anchor="ctr"/>
            <a:lstStyle/>
            <a:p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8489" y="1760984"/>
              <a:ext cx="9905999" cy="1031637"/>
            </a:xfrm>
            <a:prstGeom prst="rect">
              <a:avLst/>
            </a:prstGeom>
            <a:noFill/>
          </p:spPr>
          <p:txBody>
            <a:bodyPr wrap="square" lIns="107263" tIns="53630" rIns="107263" bIns="53630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Автономная некоммерческая организация 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«Дирекция Московского транспортного узла»</a:t>
              </a:r>
            </a:p>
            <a:p>
              <a:pPr algn="ctr"/>
              <a:endPara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351415" y="3552504"/>
              <a:ext cx="706195" cy="217105"/>
              <a:chOff x="239713" y="2245519"/>
              <a:chExt cx="1143000" cy="285750"/>
            </a:xfrm>
          </p:grpSpPr>
          <p:sp>
            <p:nvSpPr>
              <p:cNvPr id="32" name="AutoShape 34"/>
              <p:cNvSpPr>
                <a:spLocks noChangeArrowheads="1"/>
              </p:cNvSpPr>
              <p:nvPr/>
            </p:nvSpPr>
            <p:spPr bwMode="gray">
              <a:xfrm rot="5400000">
                <a:off x="211138" y="2274094"/>
                <a:ext cx="285750" cy="228600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3" name="AutoShape 35"/>
              <p:cNvSpPr>
                <a:spLocks noChangeArrowheads="1"/>
              </p:cNvSpPr>
              <p:nvPr/>
            </p:nvSpPr>
            <p:spPr bwMode="gray">
              <a:xfrm rot="5400000">
                <a:off x="515938" y="2274094"/>
                <a:ext cx="285750" cy="228600"/>
              </a:xfrm>
              <a:prstGeom prst="triangle">
                <a:avLst>
                  <a:gd name="adj" fmla="val 50000"/>
                </a:avLst>
              </a:prstGeom>
              <a:solidFill>
                <a:schemeClr val="bg2">
                  <a:alpha val="84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4" name="AutoShape 36"/>
              <p:cNvSpPr>
                <a:spLocks noChangeArrowheads="1"/>
              </p:cNvSpPr>
              <p:nvPr/>
            </p:nvSpPr>
            <p:spPr bwMode="gray">
              <a:xfrm rot="5400000">
                <a:off x="820738" y="2274094"/>
                <a:ext cx="285750" cy="228600"/>
              </a:xfrm>
              <a:prstGeom prst="triangle">
                <a:avLst>
                  <a:gd name="adj" fmla="val 50000"/>
                </a:avLst>
              </a:prstGeom>
              <a:solidFill>
                <a:schemeClr val="bg2">
                  <a:alpha val="56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5" name="AutoShape 37"/>
              <p:cNvSpPr>
                <a:spLocks noChangeArrowheads="1"/>
              </p:cNvSpPr>
              <p:nvPr/>
            </p:nvSpPr>
            <p:spPr bwMode="gray">
              <a:xfrm rot="5400000">
                <a:off x="1125538" y="2274094"/>
                <a:ext cx="285750" cy="228600"/>
              </a:xfrm>
              <a:prstGeom prst="triangle">
                <a:avLst>
                  <a:gd name="adj" fmla="val 50000"/>
                </a:avLst>
              </a:prstGeom>
              <a:solidFill>
                <a:schemeClr val="bg2">
                  <a:alpha val="27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pic>
          <p:nvPicPr>
            <p:cNvPr id="1026" name="Picture 2" descr="C:\Users\varakin_mv\Desktop\Бегунки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304" y="513975"/>
              <a:ext cx="2165715" cy="1003236"/>
            </a:xfrm>
            <a:prstGeom prst="rect">
              <a:avLst/>
            </a:prstGeom>
            <a:noFill/>
            <a:effectLst>
              <a:glow>
                <a:schemeClr val="bg1">
                  <a:alpha val="0"/>
                </a:schemeClr>
              </a:glow>
              <a:outerShdw blurRad="419100" sx="110000" sy="110000" algn="ctr" rotWithShape="0">
                <a:schemeClr val="bg1">
                  <a:alpha val="4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489" y="6569169"/>
              <a:ext cx="9897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г. Москва 2017</a:t>
              </a:r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gray">
            <a:xfrm>
              <a:off x="-8489" y="5802302"/>
              <a:ext cx="9922978" cy="1050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7263" tIns="53630" rIns="107263" bIns="53630" anchor="ctr"/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9" name="Picture 4" descr="C:\Users\varakin_mv\Desktop\Обложка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24" b="19372"/>
            <a:stretch/>
          </p:blipFill>
          <p:spPr bwMode="auto">
            <a:xfrm flipH="1">
              <a:off x="-8489" y="3820220"/>
              <a:ext cx="9914488" cy="19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466318" y="513975"/>
              <a:ext cx="3294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транспорта Российской Федерации</a:t>
              </a:r>
            </a:p>
            <a:p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Москвы</a:t>
              </a:r>
            </a:p>
            <a:p>
              <a:r>
                <a:rPr lang="ru-RU" sz="105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Московской области</a:t>
              </a:r>
              <a:endPara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2" name="Рисунок 21" descr="Лого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2" y="482769"/>
              <a:ext cx="1538323" cy="639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250625"/>
            <a:ext cx="9361040" cy="1638505"/>
          </a:xfrm>
        </p:spPr>
        <p:txBody>
          <a:bodyPr/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 ПРИОРИТЕТНОСТИ  ПРОЕКТИРУЕМЫХ  МЕРОПРИЯТИЙ 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МОСКОВСКОЙ ОБЛАСТИ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МЕТОДИКЕ «ЗАТРАТЫ-ВЫГОДЫ»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РЕЗУЛЬТАТА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ПРОВЕДЕНИЯ КОМПЛЕКСНОЙ ОЦЕНКИ (БЛОКИ 1 ,2, 3)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43734" y="6135687"/>
            <a:ext cx="7189586" cy="461665"/>
            <a:chOff x="741927" y="8438012"/>
            <a:chExt cx="9291158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741927" y="8438012"/>
              <a:ext cx="9291158" cy="646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r>
                <a:rPr lang="ru-RU" sz="1200" dirty="0"/>
                <a:t>СЭЭР – социально-экономическая оценка;  ШБ – шкально-балльная оценка;  ИД – индекс доходности</a:t>
              </a:r>
            </a:p>
            <a:p>
              <a:pPr algn="l"/>
              <a:r>
                <a:rPr lang="ru-RU" sz="1200" dirty="0"/>
                <a:t>              – мероприятия, по которым начато строительство</a:t>
              </a:r>
            </a:p>
          </p:txBody>
        </p:sp>
        <p:pic>
          <p:nvPicPr>
            <p:cNvPr id="8" name="Рисунок 7" descr="Вырезка экрана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03" y="8791994"/>
              <a:ext cx="480063" cy="251109"/>
            </a:xfrm>
            <a:prstGeom prst="rect">
              <a:avLst/>
            </a:prstGeom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96216"/>
              </p:ext>
            </p:extLst>
          </p:nvPr>
        </p:nvGraphicFramePr>
        <p:xfrm>
          <a:off x="495302" y="2013194"/>
          <a:ext cx="8778178" cy="4122494"/>
        </p:xfrm>
        <a:graphic>
          <a:graphicData uri="http://schemas.openxmlformats.org/drawingml/2006/table">
            <a:tbl>
              <a:tblPr/>
              <a:tblGrid>
                <a:gridCol w="375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8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52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25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52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2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52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526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85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51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мероприятия из Программы Синхронизации</a:t>
                      </a:r>
                    </a:p>
                  </a:txBody>
                  <a:tcPr marL="4262" marR="4262" marT="426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мероприятия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Блок 1 (СЭЭР)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Блок 2 (ШБО)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Блок 3 (МО)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8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Фактическое значение ИД</a:t>
                      </a:r>
                      <a:b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(по блоку 1)</a:t>
                      </a:r>
                    </a:p>
                  </a:txBody>
                  <a:tcPr marL="4262" marR="4262" marT="426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 по блоку 1  (место по приоритетности)</a:t>
                      </a:r>
                    </a:p>
                  </a:txBody>
                  <a:tcPr marL="4262" marR="4262" marT="42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баллов </a:t>
                      </a:r>
                      <a:b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(по блоку 2)</a:t>
                      </a:r>
                    </a:p>
                  </a:txBody>
                  <a:tcPr marL="4262" marR="4262" marT="426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  по блоку 2 (место по приоритетности)</a:t>
                      </a:r>
                    </a:p>
                  </a:txBody>
                  <a:tcPr marL="4262" marR="4262" marT="42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 по блоку 3 - по годовому эффекту (место по приоритетности)</a:t>
                      </a:r>
                    </a:p>
                  </a:txBody>
                  <a:tcPr marL="4262" marR="4262" marT="426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мест по рейтингам по блокам 1,  2 и 3</a:t>
                      </a:r>
                    </a:p>
                  </a:txBody>
                  <a:tcPr marL="4262" marR="4262" marT="426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Итоговый рейтинг по сумме мест рейтингов по блокам 1, 2, 3 (место по приоритетности)</a:t>
                      </a:r>
                    </a:p>
                  </a:txBody>
                  <a:tcPr marL="4262" marR="4262" marT="42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автомобильной дороги А-103 Щелковское шоссе на участке от МКАД до 32 км, Московская область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12,08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E1814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DA606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DA606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автомобильной дороги М-5 "Урал" на участке км 19+250 - км 28+000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4,93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E5924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E17F4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E6954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785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FFFFFF"/>
                      </a:fgClr>
                      <a:bgClr>
                        <a:srgbClr val="FCD5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Строительство транспортной развязки на км 27 автомобильной дороги М-7 "Волга" Москва -Владимир - Нижний Новгород -Казань - Уфа, Московская область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15,19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DD705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7DF1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C4E44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0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Строительство автомобильной дороги МКАД-Дзержинский-Лыткарино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3,38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1C42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E89F3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2CA2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9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Строительство автомобильной дороги М-5 «Урал» - от Москвы через Рязань, Пензу, Самару, Уфу до Челябинска на участке обхода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Октябрьский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мостом через реку Москва км 28 - км 37, Московская область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1,58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9E51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DA606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C4E44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2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путепровода над автодорогой М-5 "Урал" км 0,741 Лыткаринского шоссе в Люберецком районе Московской области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17,88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DA606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B8DE4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4BACC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1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FFFFFF"/>
                      </a:fgClr>
                      <a:bgClr>
                        <a:srgbClr val="FCD5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автомобильной дороги М-8 «Холмогоры» Москва - Ярославль - Вологда -Архангельск на участке км 29 -км 47, Московская область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4,74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E9A238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B8DE4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0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4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83+90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Участок от Кожухово до границ с областью для соединения с федеральной автомобильной дорогой Москва-Ногинск-Казань/ Строительство скоростной автомобильной дороги Москва – Нижний Новгород  – Казань на участке обхода гг. Балашихи и Ногинска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0,90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D0EA3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E17F4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88C88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0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3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Волоколамского шоссе в городе Красногорске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0,74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AAD85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E89F3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4BACC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3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Октябрьского проспекта в г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Люберцы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участке граница г.Москвы - Егорьевское шоссе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1,54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DF60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93CE7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4BACC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marL="4262" marR="4262" marT="4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4262" marR="4262" marT="42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0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Номер слайда 2"/>
          <p:cNvSpPr txBox="1">
            <a:spLocks/>
          </p:cNvSpPr>
          <p:nvPr/>
        </p:nvSpPr>
        <p:spPr>
          <a:xfrm>
            <a:off x="7329264" y="6356412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21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4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6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1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3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5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15E9FDA-685B-4849-A72F-B65FBA5BB4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7524" y="-12715"/>
            <a:ext cx="6053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17" y="3782747"/>
            <a:ext cx="2142811" cy="216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19" y="1487079"/>
            <a:ext cx="2148164" cy="213050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678974" y="3577515"/>
            <a:ext cx="7344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ЦКАД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86119" y="1262226"/>
            <a:ext cx="2308645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объекты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9224" y="5870739"/>
            <a:ext cx="2594698" cy="507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Не входит в Программу синхронизации, приводится в информационно-справочных целях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7283" y="6381328"/>
            <a:ext cx="6067687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228600" indent="-228600" algn="l">
              <a:buAutoNum type="arabicPeriod"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(№20) первой очереди; строительство начато, но приостановлено</a:t>
            </a:r>
          </a:p>
          <a:p>
            <a:pPr marL="228600" indent="-228600" algn="l">
              <a:buAutoNum type="arabicPeriod"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(№56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отнесенное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стадии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СМР,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фактически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эксплуатируется; не завершен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участок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373303" y="1487079"/>
            <a:ext cx="6055565" cy="4858170"/>
            <a:chOff x="142394" y="188640"/>
            <a:chExt cx="6530511" cy="61566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66" y="188640"/>
              <a:ext cx="6506939" cy="615660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28812" y="3509796"/>
              <a:ext cx="1824221" cy="234022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/>
              <a:r>
                <a:rPr lang="ru-RU" sz="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Приоритетность мероприятий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4493906">
              <a:off x="5894828" y="2430686"/>
              <a:ext cx="473206" cy="2308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900" b="1" dirty="0"/>
                <a:t>ЦКАД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7783820">
              <a:off x="589311" y="1661134"/>
              <a:ext cx="473206" cy="2308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900" b="1" dirty="0"/>
                <a:t>ЦКАД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842566">
              <a:off x="251146" y="4121790"/>
              <a:ext cx="1079142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М-1 «Беларусь»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153850">
              <a:off x="142394" y="2643156"/>
              <a:ext cx="954107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М-9 «Балтия»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003648">
              <a:off x="963327" y="2007388"/>
              <a:ext cx="1156086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 err="1"/>
                <a:t>Пятницкое</a:t>
              </a:r>
              <a:r>
                <a:rPr lang="ru-RU" sz="1000" b="1" dirty="0"/>
                <a:t> шоссе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2760562">
              <a:off x="1544956" y="1589022"/>
              <a:ext cx="1093569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М-11 «Столица»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5108291">
              <a:off x="2167971" y="1444681"/>
              <a:ext cx="1301959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Дмитровское шоссе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7779343">
              <a:off x="3099433" y="1706535"/>
              <a:ext cx="1208985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М-8 «Холмогоры»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9336891">
              <a:off x="3562202" y="2465525"/>
              <a:ext cx="1247457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Щелковское шоссе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20907040">
              <a:off x="4380897" y="2760476"/>
              <a:ext cx="883575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М-7 «Волга»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2794910">
              <a:off x="4144481" y="4164660"/>
              <a:ext cx="837089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М-5 «Урал»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3835907">
              <a:off x="3610011" y="4736501"/>
              <a:ext cx="494046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А-105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1253794">
              <a:off x="3866531" y="3350976"/>
              <a:ext cx="1136850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Обход Балашихи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8717377">
              <a:off x="4774011" y="3021070"/>
              <a:ext cx="801823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и Ногинска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391055">
              <a:off x="2698678" y="5464440"/>
              <a:ext cx="891591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М-2 «Крым»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7959882">
              <a:off x="1177281" y="5128927"/>
              <a:ext cx="1157689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Калужское шоссе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20120625">
              <a:off x="780862" y="4441255"/>
              <a:ext cx="1072730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Киевское шоссе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270971">
              <a:off x="374021" y="2422993"/>
              <a:ext cx="1431802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Волоколамское шоссе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795389">
              <a:off x="2893531" y="2284639"/>
              <a:ext cx="532518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МКАД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187347">
              <a:off x="2485634" y="4441254"/>
              <a:ext cx="532518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МКАД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4702848">
              <a:off x="3364639" y="5641771"/>
              <a:ext cx="397866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М-4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21252920">
              <a:off x="2763321" y="3015215"/>
              <a:ext cx="385042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1000" b="1" dirty="0"/>
                <a:t>ТТК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955" y="3725730"/>
              <a:ext cx="1335024" cy="445008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999" y="5733256"/>
              <a:ext cx="1325880" cy="52730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003" y="4170738"/>
              <a:ext cx="1331976" cy="23164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807" y="4674834"/>
              <a:ext cx="1338072" cy="18897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457" y="4931619"/>
              <a:ext cx="1338072" cy="1889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457" y="5201932"/>
              <a:ext cx="1331976" cy="36880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438386" y="4054647"/>
              <a:ext cx="418704" cy="2308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900" b="1" dirty="0">
                  <a:solidFill>
                    <a:srgbClr val="FF0000"/>
                  </a:solidFill>
                </a:rPr>
                <a:t>№20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10431" y="2910136"/>
              <a:ext cx="418704" cy="2308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l"/>
              <a:r>
                <a:rPr lang="ru-RU" sz="900" b="1" dirty="0">
                  <a:solidFill>
                    <a:srgbClr val="FF0000"/>
                  </a:solidFill>
                </a:rPr>
                <a:t>№56</a:t>
              </a:r>
            </a:p>
          </p:txBody>
        </p:sp>
      </p:grpSp>
      <p:sp>
        <p:nvSpPr>
          <p:cNvPr id="46" name="Номер слайда 2"/>
          <p:cNvSpPr txBox="1">
            <a:spLocks/>
          </p:cNvSpPr>
          <p:nvPr/>
        </p:nvSpPr>
        <p:spPr>
          <a:xfrm>
            <a:off x="7329264" y="6356412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21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4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6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1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3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5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15E9FDA-685B-4849-A72F-B65FBA5BB4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3235" y="404664"/>
            <a:ext cx="7717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СИНХРОНИЗАЦИИ РАЗВИТИЯ УЛИЧНО-ДОРОЖНОЙ СЕТИ </a:t>
            </a:r>
            <a:br>
              <a:rPr lang="ru-RU" altLang="ru-RU" sz="1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АВТОМОБИЛЬНЫХ ДОРОГ НА ТЕРРИТОРИИ ГОРОДА МОСКВЫ И МОСКОВСКОЙ ОБЛАСТИ</a:t>
            </a:r>
            <a:br>
              <a:rPr lang="ru-RU" altLang="ru-RU" sz="1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400" kern="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</a:t>
            </a:r>
            <a:r>
              <a:rPr lang="ru-RU" altLang="ru-RU" sz="1400" kern="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ХОДА РЕАЛИЗАЦИИ.  ПРИОРИТЕТНОСТЬ  ПЛАНИРУЕМЫХ МЕРОПРИЯТИЙ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984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61792" y="6426430"/>
            <a:ext cx="2311400" cy="365125"/>
          </a:xfrm>
        </p:spPr>
        <p:txBody>
          <a:bodyPr/>
          <a:lstStyle/>
          <a:p>
            <a:fld id="{11A3E5BB-8DBD-438A-9D93-227D59A32563}" type="slidenum"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9199" y="692696"/>
            <a:ext cx="3044321" cy="5570734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indent="357108" algn="just"/>
            <a:endParaRPr lang="ru-RU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7108" algn="just"/>
            <a:endParaRPr lang="ru-RU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7108" algn="just"/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обеспечения согласованных действий федеральных органов исполнительной 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власти Российской Федерации, </a:t>
            </a:r>
            <a:r>
              <a:rPr 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органов исполнительной власти города Москвы и Московской области, направленных на развитие транспортной инфраструктуры Московского региона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, постановлением Правительства Российской Федерации от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февраля 2011 г. № 82 образован Координационный совет по развитию транспортной системы г. Москвы и Московской области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председательством Министра транспорта Российской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Федерации и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сопредседательством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Мэра Москвы и Губернатора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Московской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области (далее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– Координационный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совет). </a:t>
            </a:r>
          </a:p>
          <a:p>
            <a:pPr indent="357108" algn="just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7108" algn="just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7108" algn="just"/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7108" algn="just"/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57108" algn="just"/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Распоряжением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Российской Федерации от 25 апреля 2011 г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№ 723-р </a:t>
            </a:r>
            <a:r>
              <a:rPr 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целях повышения уровня координации федеральных органов исполнительной 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власти Российской Федерации, </a:t>
            </a:r>
            <a:r>
              <a:rPr 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органов исполнительной власти города Москвы и Московской области при реализации мероприятий по развитию Московского транспортного 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узла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учреждена автономная некоммерческая организация «Дирекция Московского транспортного узла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68885" y="4333551"/>
            <a:ext cx="5641218" cy="2122336"/>
            <a:chOff x="3443822" y="2221785"/>
            <a:chExt cx="6114414" cy="2300359"/>
          </a:xfrm>
        </p:grpSpPr>
        <p:sp>
          <p:nvSpPr>
            <p:cNvPr id="20" name="Freeform 7"/>
            <p:cNvSpPr>
              <a:spLocks/>
            </p:cNvSpPr>
            <p:nvPr/>
          </p:nvSpPr>
          <p:spPr bwMode="gray">
            <a:xfrm flipH="1">
              <a:off x="4439985" y="3216483"/>
              <a:ext cx="707932" cy="130566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91419" tIns="45709" rIns="91419" bIns="45709"/>
            <a:lstStyle/>
            <a:p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6238630" y="3102370"/>
              <a:ext cx="550614" cy="67183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ru-RU"/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7593719" y="2221785"/>
              <a:ext cx="1964517" cy="980644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1003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pic>
          <p:nvPicPr>
            <p:cNvPr id="23" name="Рисунок 22" descr="Лого.png"/>
            <p:cNvPicPr>
              <a:picLocks noChangeAspect="1"/>
            </p:cNvPicPr>
            <p:nvPr/>
          </p:nvPicPr>
          <p:blipFill>
            <a:blip r:embed="rId2" cstate="print"/>
            <a:srcRect l="69690"/>
            <a:stretch>
              <a:fillRect/>
            </a:stretch>
          </p:blipFill>
          <p:spPr>
            <a:xfrm>
              <a:off x="8396996" y="2245217"/>
              <a:ext cx="357962" cy="50508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593719" y="2715259"/>
              <a:ext cx="1964516" cy="36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</a:t>
              </a:r>
              <a:endPara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Московской </a:t>
              </a:r>
              <a:r>
                <a:rPr lang="ru-RU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области</a:t>
              </a: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443822" y="2227940"/>
              <a:ext cx="1939739" cy="980644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1003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pic>
          <p:nvPicPr>
            <p:cNvPr id="26" name="Рисунок 25" descr="Лого.png"/>
            <p:cNvPicPr>
              <a:picLocks noChangeAspect="1"/>
            </p:cNvPicPr>
            <p:nvPr/>
          </p:nvPicPr>
          <p:blipFill>
            <a:blip r:embed="rId2" cstate="print"/>
            <a:srcRect l="38717" r="30310"/>
            <a:stretch>
              <a:fillRect/>
            </a:stretch>
          </p:blipFill>
          <p:spPr>
            <a:xfrm>
              <a:off x="4211057" y="2284867"/>
              <a:ext cx="366911" cy="49425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450938" y="2802401"/>
              <a:ext cx="1887150" cy="23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Правительство Москвы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7102" y="2740459"/>
              <a:ext cx="2063167" cy="36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транспорта </a:t>
              </a:r>
              <a:endPara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Российской </a:t>
              </a:r>
              <a:r>
                <a:rPr lang="ru-RU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Федерации </a:t>
              </a:r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5147918" y="3774205"/>
              <a:ext cx="2620395" cy="74793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1002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pic>
          <p:nvPicPr>
            <p:cNvPr id="32" name="Picture 10" descr="C:\Documents and Settings\User3\Рабочий стол\Бланк АНО Дирекция Московского Транспортного узла 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8136" y="3844894"/>
              <a:ext cx="901006" cy="395017"/>
            </a:xfrm>
            <a:prstGeom prst="rect">
              <a:avLst/>
            </a:prstGeom>
            <a:noFill/>
          </p:spPr>
        </p:pic>
        <p:sp>
          <p:nvSpPr>
            <p:cNvPr id="33" name="Freeform 7"/>
            <p:cNvSpPr>
              <a:spLocks/>
            </p:cNvSpPr>
            <p:nvPr/>
          </p:nvSpPr>
          <p:spPr bwMode="gray">
            <a:xfrm>
              <a:off x="7792804" y="3216483"/>
              <a:ext cx="707932" cy="1305660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91419" tIns="45709" rIns="91419" bIns="45709"/>
            <a:lstStyle/>
            <a:p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44179" y="4271973"/>
              <a:ext cx="2620394" cy="250171"/>
            </a:xfrm>
            <a:prstGeom prst="rect">
              <a:avLst/>
            </a:prstGeom>
            <a:noFill/>
          </p:spPr>
          <p:txBody>
            <a:bodyPr wrap="square" lIns="91420" tIns="45709" rIns="91420" bIns="45709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АНО </a:t>
              </a:r>
              <a:r>
                <a:rPr lang="ru-RU" sz="9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«ДМТУ» </a:t>
              </a:r>
              <a:endPara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9" name="Рисунок 28" descr="Лого.png"/>
            <p:cNvPicPr>
              <a:picLocks noChangeAspect="1"/>
            </p:cNvPicPr>
            <p:nvPr/>
          </p:nvPicPr>
          <p:blipFill>
            <a:blip r:embed="rId2" cstate="print"/>
            <a:srcRect r="64897"/>
            <a:stretch>
              <a:fillRect/>
            </a:stretch>
          </p:blipFill>
          <p:spPr>
            <a:xfrm>
              <a:off x="6273533" y="2334722"/>
              <a:ext cx="410303" cy="467680"/>
            </a:xfrm>
            <a:prstGeom prst="rect">
              <a:avLst/>
            </a:prstGeom>
          </p:spPr>
        </p:pic>
      </p:grpSp>
      <p:sp>
        <p:nvSpPr>
          <p:cNvPr id="36" name="Прямоугольник 35"/>
          <p:cNvSpPr/>
          <p:nvPr/>
        </p:nvSpPr>
        <p:spPr>
          <a:xfrm>
            <a:off x="768886" y="4079314"/>
            <a:ext cx="5641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kern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Учредители </a:t>
            </a:r>
            <a:r>
              <a:rPr lang="ru-RU" altLang="ru-RU" sz="1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 «ДМТУ» </a:t>
            </a:r>
            <a:endParaRPr lang="ru-RU" altLang="ru-RU" sz="1200" b="1" kern="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0716" y="260648"/>
            <a:ext cx="5423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altLang="ru-RU" sz="12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Координационного совета по развитию транспортной системы г. Москвы и Московской области;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АНО «ДМТУ» </a:t>
            </a:r>
            <a:endParaRPr lang="ru-RU" altLang="ru-RU" sz="1200" b="1" kern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2624" y="2830613"/>
            <a:ext cx="5647479" cy="126690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Координационного совета входят представители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Федеральных органов исполнительной власти Российской Федерации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исполнительной власти города Москвы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исполнительной власти Московской области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Представители сторонних организаций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Дата 3"/>
          <p:cNvSpPr>
            <a:spLocks noGrp="1"/>
          </p:cNvSpPr>
          <p:nvPr>
            <p:ph type="dt" sz="half" idx="10"/>
          </p:nvPr>
        </p:nvSpPr>
        <p:spPr>
          <a:xfrm>
            <a:off x="961460" y="6556424"/>
            <a:ext cx="2133600" cy="320675"/>
          </a:xfrm>
        </p:spPr>
        <p:txBody>
          <a:bodyPr/>
          <a:lstStyle/>
          <a:p>
            <a:r>
              <a:rPr lang="en-US" altLang="ru-RU" sz="1200" dirty="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www.anomtu.ru</a:t>
            </a:r>
            <a:endParaRPr lang="en-US" altLang="ru-RU" sz="1200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2688899" y="4333551"/>
            <a:ext cx="1825008" cy="90475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endParaRPr lang="ru-RU" sz="800" b="1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800" b="1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</a:t>
            </a:r>
            <a:r>
              <a:rPr lang="ru-RU" sz="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транспорта </a:t>
            </a:r>
          </a:p>
          <a:p>
            <a:pPr lvl="0" algn="ctr"/>
            <a:r>
              <a:rPr lang="ru-RU" sz="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</a:t>
            </a:r>
          </a:p>
        </p:txBody>
      </p:sp>
      <p:pic>
        <p:nvPicPr>
          <p:cNvPr id="44" name="Рисунок 43" descr="Лого.png"/>
          <p:cNvPicPr>
            <a:picLocks noChangeAspect="1"/>
          </p:cNvPicPr>
          <p:nvPr/>
        </p:nvPicPr>
        <p:blipFill>
          <a:blip r:embed="rId2" cstate="print"/>
          <a:srcRect r="64897"/>
          <a:stretch>
            <a:fillRect/>
          </a:stretch>
        </p:blipFill>
        <p:spPr>
          <a:xfrm>
            <a:off x="3474876" y="4404009"/>
            <a:ext cx="378550" cy="431486"/>
          </a:xfrm>
          <a:prstGeom prst="rect">
            <a:avLst/>
          </a:prstGeom>
        </p:spPr>
      </p:pic>
      <p:sp>
        <p:nvSpPr>
          <p:cNvPr id="45" name="Скругленный прямоугольник 44"/>
          <p:cNvSpPr/>
          <p:nvPr/>
        </p:nvSpPr>
        <p:spPr>
          <a:xfrm>
            <a:off x="768885" y="1196752"/>
            <a:ext cx="5647479" cy="155832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КООРДИНАЦИОННЫЙ СОВЕТ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развитию транспортной системы г. Москвы и Московской области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Рисунок 46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329" y="1196752"/>
            <a:ext cx="1509986" cy="6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varakin_mv\Desktop\Синхронизация 2014 общ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2" y="4869160"/>
            <a:ext cx="2726401" cy="11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528" y="1112694"/>
            <a:ext cx="63249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соответствия сроков строительства и реконструкции </a:t>
            </a:r>
            <a:r>
              <a:rPr lang="ru-RU" altLang="ru-RU" sz="11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автомобильных </a:t>
            </a:r>
            <a:r>
              <a:rPr lang="ru-RU" altLang="ru-RU" sz="11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дорог  </a:t>
            </a:r>
            <a:endParaRPr lang="en-US" altLang="ru-RU" sz="1100" b="1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Московского </a:t>
            </a:r>
            <a:r>
              <a:rPr lang="ru-RU" altLang="ru-RU" sz="11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 в пределах </a:t>
            </a:r>
            <a:r>
              <a:rPr lang="ru-RU" altLang="ru-RU" sz="11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Московского </a:t>
            </a:r>
            <a:r>
              <a:rPr lang="ru-RU" altLang="ru-RU" sz="11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Малого кольца согласно целевым программам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6347" y="1412776"/>
            <a:ext cx="29424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 стабилизации транспортной ситуации и формирования сбалансированной, целостной транспортной инфраструктуры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Московского региона,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отвечающей потребностям его социально-экономического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развития,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Правительством Москвы 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Правительством Московской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 с Минтрансом России проведена работа по синхронизации сроков реконструкции магистралей и улично-дорожной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автомобильных дорог в Московском транспортном узле, в том числе определен перечень объектов, позволяющих синхронизировать работу органов исполнительной власти различных уровней по строительству (реконструкции)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автомобильных дорог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регионального и федерального значения в направлении «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вылетных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магистралей в целях недопущения образования «узких» мест на границах зон ответственности.</a:t>
            </a:r>
          </a:p>
        </p:txBody>
      </p:sp>
      <p:sp>
        <p:nvSpPr>
          <p:cNvPr id="22" name="Номер слайда 1"/>
          <p:cNvSpPr txBox="1">
            <a:spLocks/>
          </p:cNvSpPr>
          <p:nvPr/>
        </p:nvSpPr>
        <p:spPr>
          <a:xfrm>
            <a:off x="7537400" y="6424617"/>
            <a:ext cx="23114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defPPr>
              <a:defRPr lang="ru-RU"/>
            </a:defPPr>
            <a:lvl1pPr marL="0" algn="r" defTabSz="1072621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311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C93C7-A97E-478B-885F-5521E4B0D6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10726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0353" y="323165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 синхронизации </a:t>
            </a:r>
            <a:r>
              <a:rPr lang="ru-RU" altLang="ru-RU" sz="1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улично-дорожной сети </a:t>
            </a:r>
            <a:r>
              <a:rPr lang="ru-RU" altLang="ru-RU" sz="12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автомобильных дорог на территории города Москвы 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Московской </a:t>
            </a:r>
            <a:r>
              <a:rPr lang="ru-RU" altLang="ru-RU" sz="1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</a:p>
        </p:txBody>
      </p:sp>
      <p:sp>
        <p:nvSpPr>
          <p:cNvPr id="18" name="Дата 3"/>
          <p:cNvSpPr txBox="1">
            <a:spLocks/>
          </p:cNvSpPr>
          <p:nvPr/>
        </p:nvSpPr>
        <p:spPr>
          <a:xfrm>
            <a:off x="873126" y="6537329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107262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311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algn="l" defTabSz="107262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www.anomtu.ru</a:t>
            </a:r>
            <a:endParaRPr lang="en-US" altLang="ru-RU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" descr="C:\Users\medvedeva_VA\Downloads\Резервная_копия_Синхронизация 2017 общая 1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6346" r="3584" b="4521"/>
          <a:stretch/>
        </p:blipFill>
        <p:spPr bwMode="auto">
          <a:xfrm>
            <a:off x="283072" y="1629271"/>
            <a:ext cx="6460747" cy="51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ru-RU" altLang="ru-RU" sz="105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05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05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Поручение Заместителя Председателя Правительства </a:t>
            </a:r>
            <a:br>
              <a:rPr lang="ru-RU" altLang="ru-RU" sz="105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05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А.В. </a:t>
            </a:r>
            <a:r>
              <a:rPr lang="ru-RU" altLang="ru-RU" sz="1050" b="1" kern="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Дворковича</a:t>
            </a:r>
            <a:r>
              <a:rPr lang="ru-RU" altLang="ru-RU" sz="105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29 декабря 2015 года № АД-П9-8969 </a:t>
            </a:r>
            <a:br>
              <a:rPr lang="ru-RU" altLang="ru-RU" sz="105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05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05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05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05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C7-A97E-478B-885F-5521E4B0D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8885" y="1196752"/>
            <a:ext cx="8288571" cy="155832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В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ыполнение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комплекса работ «Оценка хода реализации «Программы развития транспортного комплекса Московского региона на период до 2020 года», анализ мероприятий по синхронизации развития улично-дорожной сети Московской агломерации и выработка предложений по приоритетам с применением метода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«Затраты-Выгоды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8884" y="2858172"/>
            <a:ext cx="8288572" cy="18225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работы :</a:t>
            </a:r>
          </a:p>
          <a:p>
            <a:endParaRPr lang="en-US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приоритетности мероприятий по развитию автомобильных дорог и улично-дорожной сети в Московском регионе </a:t>
            </a: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Синхронизация сроков реализации этих мероприятий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получения максимального синергетического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эффекта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3732" y="4857994"/>
            <a:ext cx="8208912" cy="11632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работы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новой комплексной методики «ЗАТРАТЫ-ВЫГОДЫ» </a:t>
            </a:r>
            <a:b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оценки приоритетности мероприятий дорожно-мостового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557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8677" y="5737246"/>
            <a:ext cx="4418579" cy="356050"/>
          </a:xfrm>
          <a:prstGeom prst="rect">
            <a:avLst/>
          </a:prstGeom>
          <a:solidFill>
            <a:srgbClr val="FBD66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ИНТЕГРАЛЬНАЯ ОЦЕНКА</a:t>
            </a:r>
          </a:p>
        </p:txBody>
      </p:sp>
      <p:sp>
        <p:nvSpPr>
          <p:cNvPr id="41" name="Стрелка вниз 40"/>
          <p:cNvSpPr/>
          <p:nvPr/>
        </p:nvSpPr>
        <p:spPr>
          <a:xfrm rot="17509008">
            <a:off x="2699216" y="4509159"/>
            <a:ext cx="278922" cy="1806071"/>
          </a:xfrm>
          <a:prstGeom prst="downArrow">
            <a:avLst>
              <a:gd name="adj1" fmla="val 51077"/>
              <a:gd name="adj2" fmla="val 930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46" tIns="40223" rIns="80446" bIns="40223" rtlCol="0" anchor="ctr"/>
          <a:lstStyle/>
          <a:p>
            <a:pPr algn="ctr"/>
            <a:endParaRPr lang="ru-RU" sz="1100" b="1" dirty="0">
              <a:latin typeface="Circe" pitchFamily="34" charset="-52"/>
            </a:endParaRPr>
          </a:p>
        </p:txBody>
      </p:sp>
      <p:sp>
        <p:nvSpPr>
          <p:cNvPr id="42" name="Стрелка вниз 41"/>
          <p:cNvSpPr/>
          <p:nvPr/>
        </p:nvSpPr>
        <p:spPr>
          <a:xfrm rot="4046190">
            <a:off x="6985599" y="4552956"/>
            <a:ext cx="278922" cy="1726494"/>
          </a:xfrm>
          <a:prstGeom prst="downArrow">
            <a:avLst>
              <a:gd name="adj1" fmla="val 51077"/>
              <a:gd name="adj2" fmla="val 93077"/>
            </a:avLst>
          </a:prstGeom>
          <a:solidFill>
            <a:srgbClr val="A7D1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46" tIns="40223" rIns="80446" bIns="40223" rtlCol="0" anchor="ctr"/>
          <a:lstStyle/>
          <a:p>
            <a:pPr algn="ctr"/>
            <a:endParaRPr lang="ru-RU" sz="1100" b="1" dirty="0">
              <a:latin typeface="Circe" pitchFamily="34" charset="-52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4890102" y="5143258"/>
            <a:ext cx="278922" cy="589998"/>
          </a:xfrm>
          <a:prstGeom prst="downArrow">
            <a:avLst>
              <a:gd name="adj1" fmla="val 51077"/>
              <a:gd name="adj2" fmla="val 93077"/>
            </a:avLst>
          </a:prstGeom>
          <a:solidFill>
            <a:srgbClr val="FAD2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46" tIns="40223" rIns="80446" bIns="40223" rtlCol="0" anchor="ctr"/>
          <a:lstStyle/>
          <a:p>
            <a:pPr algn="ctr"/>
            <a:endParaRPr lang="ru-RU" sz="700" b="1" dirty="0">
              <a:latin typeface="Circe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505" y="3019003"/>
            <a:ext cx="2880000" cy="2163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524710" y="2998982"/>
            <a:ext cx="2883266" cy="21630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546553" y="2994103"/>
            <a:ext cx="2883266" cy="21630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559959" y="6086348"/>
            <a:ext cx="2762038" cy="684637"/>
            <a:chOff x="3559959" y="6086348"/>
            <a:chExt cx="2762038" cy="684637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559959" y="6283878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559959" y="6421089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567910" y="6569891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57396" y="6086348"/>
              <a:ext cx="1764601" cy="222972"/>
            </a:xfrm>
            <a:prstGeom prst="rect">
              <a:avLst/>
            </a:prstGeom>
          </p:spPr>
          <p:txBody>
            <a:bodyPr vert="horz" wrap="square" lIns="68415" tIns="34208" rIns="68415" bIns="34208" rtlCol="0" anchor="ctr">
              <a:spAutoFit/>
            </a:bodyPr>
            <a:lstStyle/>
            <a:p>
              <a:pPr algn="l"/>
              <a:r>
                <a:rPr lang="ru-RU" sz="1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Мероприятие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59959" y="6086348"/>
              <a:ext cx="586358" cy="684637"/>
            </a:xfrm>
            <a:prstGeom prst="rect">
              <a:avLst/>
            </a:prstGeom>
          </p:spPr>
          <p:txBody>
            <a:bodyPr vert="horz" wrap="square" lIns="68415" tIns="34208" rIns="68415" bIns="34208" rtlCol="0" anchor="ctr">
              <a:spAutoFit/>
            </a:bodyPr>
            <a:lstStyle/>
            <a:p>
              <a:pPr algn="l"/>
              <a:r>
                <a:rPr lang="ru-RU" sz="1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Место</a:t>
              </a:r>
            </a:p>
            <a:p>
              <a:pPr algn="l"/>
              <a:r>
                <a:rPr lang="ru-RU" sz="1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  <a:p>
              <a:pPr algn="l"/>
              <a:r>
                <a:rPr lang="ru-RU" sz="1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  <a:p>
              <a:pPr algn="l"/>
              <a:r>
                <a:rPr lang="ru-RU" sz="1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357315" y="6091385"/>
              <a:ext cx="3479" cy="5718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«ЗАТРАТЫ-ВЫГОДЫ» </a:t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оценки приоритетности мероприятий дорожно-мостового строительства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территориях, на которых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реализуются значительные объемы 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грузового движения, существенные для развития экономического комплекса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5615" y="5232050"/>
            <a:ext cx="7042596" cy="35719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ПРИСВОЕНИЕ МЕСТ ПО ПРИОРИТЕТНОСТИ МЕРОПРИЯТИЙ ДМС</a:t>
            </a:r>
          </a:p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итоговой сумме мест , присвоенных по каждому блоку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504" y="2996952"/>
            <a:ext cx="2880000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8406" tIns="34203" rIns="68406" bIns="34203" anchor="ctr">
            <a:noAutofit/>
          </a:bodyPr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МЕТОДИКА«СЭЭР»</a:t>
            </a:r>
          </a:p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оценки социально-экономической эффективности реализации мероприятий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7976" y="2996952"/>
            <a:ext cx="2880000" cy="1152128"/>
          </a:xfrm>
          <a:prstGeom prst="rect">
            <a:avLst/>
          </a:prstGeom>
          <a:solidFill>
            <a:srgbClr val="FAD2C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«ШБ»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шкально-балльной оценки транспортно-планировочной  значимости мероприятий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7176" y="2996952"/>
            <a:ext cx="2880000" cy="1152128"/>
          </a:xfrm>
          <a:prstGeom prst="rect">
            <a:avLst/>
          </a:prstGeom>
          <a:solidFill>
            <a:srgbClr val="C9E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«ПАС»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оценки повышения производительности автотранспортных средств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24711" y="2996952"/>
            <a:ext cx="2883265" cy="2160240"/>
          </a:xfrm>
          <a:prstGeom prst="rect">
            <a:avLst/>
          </a:prstGeom>
          <a:noFill/>
          <a:ln w="50800">
            <a:solidFill>
              <a:srgbClr val="F7BB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537177" y="2996952"/>
            <a:ext cx="2883266" cy="2160241"/>
          </a:xfrm>
          <a:prstGeom prst="rect">
            <a:avLst/>
          </a:prstGeom>
          <a:noFill/>
          <a:ln w="50800">
            <a:solidFill>
              <a:srgbClr val="A7D1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643989" y="4304732"/>
            <a:ext cx="2564929" cy="790056"/>
            <a:chOff x="3559959" y="5873137"/>
            <a:chExt cx="2564929" cy="79005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3570979" y="6229941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559959" y="6379744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567910" y="6540073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550714" y="5906404"/>
              <a:ext cx="1411244" cy="222972"/>
            </a:xfrm>
            <a:prstGeom prst="rect">
              <a:avLst/>
            </a:prstGeom>
          </p:spPr>
          <p:txBody>
            <a:bodyPr vert="horz" wrap="square" lIns="68415" tIns="34208" rIns="68415" bIns="34208" rtlCol="0" anchor="ctr">
              <a:spAutoFit/>
            </a:bodyPr>
            <a:lstStyle/>
            <a:p>
              <a:pPr algn="l"/>
              <a:r>
                <a:rPr lang="ru-RU" sz="1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Мероприятие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70979" y="5950081"/>
              <a:ext cx="586358" cy="684637"/>
            </a:xfrm>
            <a:prstGeom prst="rect">
              <a:avLst/>
            </a:prstGeom>
          </p:spPr>
          <p:txBody>
            <a:bodyPr vert="horz" wrap="square" lIns="68415" tIns="34208" rIns="68415" bIns="34208" rtlCol="0" anchor="ctr">
              <a:spAutoFit/>
            </a:bodyPr>
            <a:lstStyle/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Место по ИД</a:t>
              </a:r>
            </a:p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4357316" y="5873137"/>
              <a:ext cx="3478" cy="790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3588706" y="4257111"/>
            <a:ext cx="2717098" cy="813979"/>
            <a:chOff x="3533736" y="5849214"/>
            <a:chExt cx="2717098" cy="813979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3567910" y="6253593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533736" y="6394619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567910" y="6537632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486233" y="5862667"/>
              <a:ext cx="1764601" cy="222972"/>
            </a:xfrm>
            <a:prstGeom prst="rect">
              <a:avLst/>
            </a:prstGeom>
          </p:spPr>
          <p:txBody>
            <a:bodyPr vert="horz" wrap="square" lIns="68415" tIns="34208" rIns="68415" bIns="34208" rtlCol="0" anchor="ctr">
              <a:spAutoFit/>
            </a:bodyPr>
            <a:lstStyle/>
            <a:p>
              <a:pPr algn="l"/>
              <a:r>
                <a:rPr lang="ru-RU" sz="1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Мероприятие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86605" y="5849214"/>
              <a:ext cx="726193" cy="807748"/>
            </a:xfrm>
            <a:prstGeom prst="rect">
              <a:avLst/>
            </a:prstGeom>
          </p:spPr>
          <p:txBody>
            <a:bodyPr vert="horz" wrap="square" lIns="68415" tIns="34208" rIns="68415" bIns="34208" rtlCol="0" anchor="ctr">
              <a:spAutoFit/>
            </a:bodyPr>
            <a:lstStyle/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Место </a:t>
              </a:r>
              <a:b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 сумме баллов</a:t>
              </a:r>
            </a:p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4357316" y="5862667"/>
              <a:ext cx="3478" cy="8005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6648466" y="4210996"/>
            <a:ext cx="2638553" cy="874969"/>
            <a:chOff x="3550020" y="5788224"/>
            <a:chExt cx="2638553" cy="874969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3550020" y="6244121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589777" y="6381332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567910" y="6540073"/>
              <a:ext cx="255390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23972" y="5788224"/>
              <a:ext cx="1764601" cy="222972"/>
            </a:xfrm>
            <a:prstGeom prst="rect">
              <a:avLst/>
            </a:prstGeom>
          </p:spPr>
          <p:txBody>
            <a:bodyPr vert="horz" wrap="square" lIns="68415" tIns="34208" rIns="68415" bIns="34208" rtlCol="0" anchor="ctr">
              <a:spAutoFit/>
            </a:bodyPr>
            <a:lstStyle/>
            <a:p>
              <a:pPr algn="l"/>
              <a:r>
                <a:rPr lang="ru-RU" sz="1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Мероприятие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59958" y="5834339"/>
              <a:ext cx="797357" cy="807748"/>
            </a:xfrm>
            <a:prstGeom prst="rect">
              <a:avLst/>
            </a:prstGeom>
          </p:spPr>
          <p:txBody>
            <a:bodyPr vert="horz" wrap="square" lIns="68415" tIns="34208" rIns="68415" bIns="34208" rtlCol="0" anchor="ctr">
              <a:spAutoFit/>
            </a:bodyPr>
            <a:lstStyle/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Место по годовому эффекту</a:t>
              </a:r>
            </a:p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  <a:p>
              <a:pPr algn="l"/>
              <a:r>
                <a:rPr lang="ru-RU" sz="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4357316" y="5800531"/>
              <a:ext cx="3478" cy="8626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488504" y="2994103"/>
            <a:ext cx="2880001" cy="2163089"/>
          </a:xfrm>
          <a:prstGeom prst="rect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4295843">
            <a:off x="2592859" y="1698418"/>
            <a:ext cx="278922" cy="1982665"/>
          </a:xfrm>
          <a:prstGeom prst="downArrow">
            <a:avLst>
              <a:gd name="adj1" fmla="val 46369"/>
              <a:gd name="adj2" fmla="val 9308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46" tIns="40223" rIns="80446" bIns="40223" rtlCol="0" anchor="ctr"/>
          <a:lstStyle/>
          <a:p>
            <a:pPr algn="ctr"/>
            <a:endParaRPr lang="ru-RU" sz="1100" b="1" dirty="0">
              <a:latin typeface="Circe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7361566">
            <a:off x="6751350" y="1673728"/>
            <a:ext cx="278922" cy="1982665"/>
          </a:xfrm>
          <a:prstGeom prst="downArrow">
            <a:avLst>
              <a:gd name="adj1" fmla="val 51689"/>
              <a:gd name="adj2" fmla="val 9308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46" tIns="40223" rIns="80446" bIns="40223" rtlCol="0" anchor="ctr"/>
          <a:lstStyle/>
          <a:p>
            <a:pPr algn="ctr"/>
            <a:endParaRPr lang="ru-RU" sz="1100" b="1" dirty="0">
              <a:latin typeface="Circe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818094" y="2539179"/>
            <a:ext cx="278922" cy="486767"/>
          </a:xfrm>
          <a:prstGeom prst="downArrow">
            <a:avLst>
              <a:gd name="adj1" fmla="val 47219"/>
              <a:gd name="adj2" fmla="val 9308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46" tIns="40223" rIns="80446" bIns="40223" rtlCol="0" anchor="ctr"/>
          <a:lstStyle/>
          <a:p>
            <a:pPr algn="ctr"/>
            <a:endParaRPr lang="ru-RU" sz="1100" b="1" dirty="0">
              <a:latin typeface="Circe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52601" y="1988840"/>
            <a:ext cx="7200799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68406" tIns="34203" rIns="68406" bIns="34203" rtlCol="0" anchor="ctr">
            <a:no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МЕТОДИКА «ЗАТРАТЫ-ВЫГОДЫ» </a:t>
            </a:r>
            <a:b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оценки приоритетности мероприятий дорожно-мостового строительства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6544" y="2680449"/>
            <a:ext cx="94196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Блок 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0234" y="2677112"/>
            <a:ext cx="987742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Блок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396000" y="2640160"/>
            <a:ext cx="102117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Блок 3</a:t>
            </a:r>
          </a:p>
        </p:txBody>
      </p:sp>
      <p:sp>
        <p:nvSpPr>
          <p:cNvPr id="65" name="Номер слайда 2"/>
          <p:cNvSpPr txBox="1">
            <a:spLocks/>
          </p:cNvSpPr>
          <p:nvPr/>
        </p:nvSpPr>
        <p:spPr>
          <a:xfrm>
            <a:off x="7099300" y="6356413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21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4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6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1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3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5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15E9FDA-685B-4849-A72F-B65FBA5BB4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Группа 90"/>
          <p:cNvGrpSpPr/>
          <p:nvPr/>
        </p:nvGrpSpPr>
        <p:grpSpPr>
          <a:xfrm>
            <a:off x="848544" y="6021297"/>
            <a:ext cx="1987262" cy="522492"/>
            <a:chOff x="848544" y="6172795"/>
            <a:chExt cx="1987262" cy="54846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884548" y="6172795"/>
              <a:ext cx="1915254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48544" y="6188184"/>
              <a:ext cx="1987262" cy="533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ЧДД </a:t>
              </a:r>
              <a:r>
                <a:rPr lang="ru-RU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(чистый дисконтированный доход)</a:t>
              </a:r>
              <a:endPara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4822818" y="6021288"/>
            <a:ext cx="1915254" cy="498439"/>
            <a:chOff x="4822818" y="6172795"/>
            <a:chExt cx="1915254" cy="52322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4822818" y="6172795"/>
              <a:ext cx="1915254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823292" y="6203573"/>
              <a:ext cx="1914307" cy="484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ВНД </a:t>
              </a:r>
              <a:r>
                <a:rPr lang="ru-RU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(внутренняя </a:t>
              </a:r>
              <a:r>
                <a:rPr lang="ru-RU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норма </a:t>
              </a:r>
              <a:r>
                <a:rPr lang="ru-RU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доходности</a:t>
              </a:r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6773958" y="6021288"/>
            <a:ext cx="1915254" cy="498439"/>
            <a:chOff x="6773958" y="6172795"/>
            <a:chExt cx="1915254" cy="52322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6773958" y="6172795"/>
              <a:ext cx="1915254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110261" y="6203573"/>
              <a:ext cx="1242648" cy="484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r>
                <a:rPr lang="ru-RU" sz="1600" b="1" baseline="-25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</a:t>
              </a:r>
              <a:r>
                <a:rPr lang="en-US" sz="1600" baseline="-25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800" b="1" baseline="-25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800" b="1" baseline="-25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(срок окупаемости)</a:t>
              </a:r>
              <a:endPara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71146" y="1794010"/>
            <a:ext cx="3885033" cy="1807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8406" tIns="34203" rIns="68406" bIns="34203" anchor="ctr">
            <a:no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irce" pitchFamily="34" charset="-52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irce" pitchFamily="34" charset="-52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irce" pitchFamily="34" charset="-52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Circe" pitchFamily="34" charset="-52"/>
            </a:endParaRPr>
          </a:p>
          <a:p>
            <a:pPr algn="ctr">
              <a:spcAft>
                <a:spcPts val="0"/>
              </a:spcAft>
            </a:pPr>
            <a:endParaRPr lang="en-US" dirty="0">
              <a:latin typeface="Circe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147" y="1794009"/>
            <a:ext cx="2005715" cy="1524691"/>
          </a:xfrm>
          <a:prstGeom prst="roundRect">
            <a:avLst>
              <a:gd name="adj" fmla="val 5926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lIns="95770" tIns="47886" rIns="95770" bIns="47886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БЮДЖЕТНАЯ  ЭФФЕКТИВНОСТЬ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(Федеральный бюджет, бюджет Москвы, бюджет Московской области (суммарно))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Circe Bold" pitchFamily="34" charset="-52"/>
                <a:ea typeface="Tahoma" panose="020B0604030504040204" pitchFamily="34" charset="0"/>
                <a:cs typeface="Tahoma" panose="020B0604030504040204" pitchFamily="34" charset="0"/>
              </a:rPr>
              <a:t>₺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ru-RU" sz="1200" dirty="0">
                <a:latin typeface="Circe Bold" pitchFamily="34" charset="-52"/>
                <a:ea typeface="Tahoma" panose="020B0604030504040204" pitchFamily="34" charset="0"/>
                <a:cs typeface="Tahoma" panose="020B0604030504040204" pitchFamily="34" charset="0"/>
              </a:rPr>
              <a:t>₺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4827" y="4365192"/>
            <a:ext cx="2005715" cy="79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406" tIns="34203" rIns="68406" bIns="34203" anchor="ctr">
            <a:noAutofit/>
          </a:bodyPr>
          <a:lstStyle/>
          <a:p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сокращения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времени пребывания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пути пассажиров  _____</a:t>
            </a:r>
            <a:r>
              <a:rPr lang="ru-RU" sz="1000" dirty="0" smtClean="0">
                <a:latin typeface="Circe Bold" pitchFamily="34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Circe Bold" pitchFamily="34" charset="-52"/>
                <a:ea typeface="Tahoma" panose="020B0604030504040204" pitchFamily="34" charset="0"/>
                <a:cs typeface="Tahoma" panose="020B0604030504040204" pitchFamily="34" charset="0"/>
              </a:rPr>
              <a:t>₺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(%) 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521" y="4365192"/>
            <a:ext cx="2134199" cy="79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406" tIns="34203" rIns="68406" bIns="34203" anchor="ctr">
            <a:noAutofit/>
          </a:bodyPr>
          <a:lstStyle/>
          <a:p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снижения себестоимости пассажирских и грузовых перевозок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</a:t>
            </a:r>
            <a:r>
              <a:rPr lang="ru-RU" sz="1000" dirty="0">
                <a:latin typeface="Circe Bold" pitchFamily="34" charset="-52"/>
                <a:ea typeface="Tahoma" panose="020B0604030504040204" pitchFamily="34" charset="0"/>
                <a:cs typeface="Tahoma" panose="020B0604030504040204" pitchFamily="34" charset="0"/>
              </a:rPr>
              <a:t>₺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(%)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4800" y="4341935"/>
            <a:ext cx="2224569" cy="838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406" tIns="34203" rIns="68406" bIns="34203" anchor="ctr">
            <a:spAutoFit/>
          </a:bodyPr>
          <a:lstStyle/>
          <a:p>
            <a:endParaRPr lang="ru-RU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снижения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количества дорожно-транспортных происшествий на УДС______</a:t>
            </a:r>
            <a:r>
              <a:rPr lang="ru-RU" sz="1000" dirty="0">
                <a:latin typeface="Circe Bold" pitchFamily="34" charset="-52"/>
                <a:ea typeface="Tahoma" panose="020B0604030504040204" pitchFamily="34" charset="0"/>
                <a:cs typeface="Tahoma" panose="020B0604030504040204" pitchFamily="34" charset="0"/>
              </a:rPr>
              <a:t> ₺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(%)</a:t>
            </a:r>
          </a:p>
          <a:p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5148" y="4365192"/>
            <a:ext cx="2341740" cy="79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406" tIns="34203" rIns="68406" bIns="34203" anchor="ctr">
            <a:noAutofit/>
          </a:bodyPr>
          <a:lstStyle/>
          <a:p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снижения негативного воздействия авто-транспорта на экологию города _______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₺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(%)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468" y="1794011"/>
            <a:ext cx="2005715" cy="1493020"/>
          </a:xfrm>
          <a:prstGeom prst="roundRect">
            <a:avLst>
              <a:gd name="adj" fmla="val 5294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lIns="95770" tIns="47886" rIns="95770" bIns="47886" rtlCol="0">
            <a:no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Вложения: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суммарно по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годам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</a:t>
            </a:r>
            <a:r>
              <a:rPr lang="ru-RU" sz="1400" dirty="0" smtClean="0">
                <a:latin typeface="Circe Bold" pitchFamily="34" charset="-52"/>
                <a:ea typeface="Tahoma" panose="020B0604030504040204" pitchFamily="34" charset="0"/>
                <a:cs typeface="Tahoma" panose="020B0604030504040204" pitchFamily="34" charset="0"/>
              </a:rPr>
              <a:t>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учетом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дисконтирования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</a:t>
            </a:r>
            <a:r>
              <a:rPr lang="ru-RU" sz="1400" dirty="0">
                <a:latin typeface="Circe Bold" pitchFamily="34" charset="-52"/>
                <a:ea typeface="Tahoma" panose="020B0604030504040204" pitchFamily="34" charset="0"/>
                <a:cs typeface="Tahoma" panose="020B0604030504040204" pitchFamily="34" charset="0"/>
              </a:rPr>
              <a:t> ₺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2" idx="2"/>
          </p:cNvCxnSpPr>
          <p:nvPr/>
        </p:nvCxnSpPr>
        <p:spPr>
          <a:xfrm>
            <a:off x="4813663" y="3601548"/>
            <a:ext cx="9458" cy="3409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936776" y="4088105"/>
            <a:ext cx="6479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4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</a:t>
            </a:r>
            <a:r>
              <a:rPr lang="ru-RU" sz="1200" b="1" spc="400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составляющая</a:t>
            </a:r>
            <a:endParaRPr lang="ru-RU" sz="1200" b="1" spc="40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512839" y="1794010"/>
            <a:ext cx="2736303" cy="482862"/>
          </a:xfrm>
          <a:prstGeom prst="homePlate">
            <a:avLst>
              <a:gd name="adj" fmla="val 33286"/>
            </a:avLst>
          </a:prstGeom>
          <a:solidFill>
            <a:schemeClr val="accent1">
              <a:alpha val="85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Суммарный эффект </a:t>
            </a:r>
            <a:b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(Чистый Дисконтированный Доход (ЧДД)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871146" y="3212976"/>
            <a:ext cx="3885033" cy="364624"/>
          </a:xfrm>
          <a:prstGeom prst="homePlate">
            <a:avLst>
              <a:gd name="adj" fmla="val 33286"/>
            </a:avLst>
          </a:prstGeom>
          <a:solidFill>
            <a:schemeClr val="accent1">
              <a:alpha val="85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единицу капитальных вложений</a:t>
            </a:r>
            <a:b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 Доходности (ИД)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98521" y="404664"/>
            <a:ext cx="8568952" cy="864096"/>
          </a:xfrm>
        </p:spPr>
        <p:txBody>
          <a:bodyPr/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ДЕЙСТВУЮЩАЯ МЕТОДИКА </a:t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СОЦИАЛЬНО-ЭКОНОМИЧЕСКОЙ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 (методика «СЭЭР») – Блок 1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5978" y="5508619"/>
            <a:ext cx="4911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 оценки   эффективности</a:t>
            </a:r>
            <a:endParaRPr lang="ru-RU" sz="1200" b="1" spc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775578" y="5435249"/>
            <a:ext cx="0" cy="370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2549571" y="4139387"/>
            <a:ext cx="6866577" cy="1089813"/>
          </a:xfrm>
          <a:prstGeom prst="roundRect">
            <a:avLst>
              <a:gd name="adj" fmla="val 5640"/>
            </a:avLst>
          </a:prstGeom>
          <a:noFill/>
          <a:ln w="31750">
            <a:solidFill>
              <a:schemeClr val="accent4"/>
            </a:solidFill>
            <a:prstDash val="sysDot"/>
          </a:ln>
        </p:spPr>
        <p:txBody>
          <a:bodyPr wrap="square" lIns="68406" tIns="34203" rIns="68406" bIns="34203" anchor="ctr">
            <a:noAutofit/>
          </a:bodyPr>
          <a:lstStyle/>
          <a:p>
            <a:pPr algn="ctr">
              <a:spcAft>
                <a:spcPts val="0"/>
              </a:spcAft>
            </a:pPr>
            <a:endParaRPr lang="en-US" dirty="0">
              <a:latin typeface="Circe" pitchFamily="34" charset="-52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93402" y="1628800"/>
            <a:ext cx="7043974" cy="4444849"/>
            <a:chOff x="1293402" y="1628800"/>
            <a:chExt cx="7043974" cy="4444849"/>
          </a:xfrm>
          <a:effectLst/>
        </p:grpSpPr>
        <p:grpSp>
          <p:nvGrpSpPr>
            <p:cNvPr id="37" name="Группа 36"/>
            <p:cNvGrpSpPr/>
            <p:nvPr/>
          </p:nvGrpSpPr>
          <p:grpSpPr>
            <a:xfrm>
              <a:off x="1303023" y="3933056"/>
              <a:ext cx="7034353" cy="432048"/>
              <a:chOff x="1305944" y="4031060"/>
              <a:chExt cx="7034353" cy="447986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305946" y="4031060"/>
                <a:ext cx="7034351" cy="975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3647684" y="4031060"/>
                <a:ext cx="0" cy="441699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flipH="1">
                <a:off x="1305944" y="4040810"/>
                <a:ext cx="2" cy="428488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6058312" y="4031060"/>
                <a:ext cx="1523" cy="447986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8340295" y="4040810"/>
                <a:ext cx="2" cy="428488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2835806" y="1628800"/>
              <a:ext cx="3955715" cy="2101354"/>
            </a:xfrm>
            <a:prstGeom prst="roundRect">
              <a:avLst>
                <a:gd name="adj" fmla="val 9662"/>
              </a:avLst>
            </a:prstGeom>
            <a:noFill/>
            <a:ln w="38100">
              <a:solidFill>
                <a:schemeClr val="accent4">
                  <a:lumMod val="75000"/>
                </a:schemeClr>
              </a:solidFill>
              <a:prstDash val="sysDot"/>
            </a:ln>
          </p:spPr>
          <p:txBody>
            <a:bodyPr wrap="square" lIns="68406" tIns="34203" rIns="68406" bIns="34203" anchor="ctr"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dirty="0">
                <a:latin typeface="Circe" pitchFamily="34" charset="-52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856655" y="5785618"/>
              <a:ext cx="5904657" cy="288031"/>
              <a:chOff x="1305944" y="4031060"/>
              <a:chExt cx="7034353" cy="447986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1305946" y="4031060"/>
                <a:ext cx="7034351" cy="975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>
                <a:off x="3647684" y="4031060"/>
                <a:ext cx="0" cy="441699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 flipH="1">
                <a:off x="1305944" y="4040810"/>
                <a:ext cx="2" cy="428488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>
                <a:off x="6058312" y="4031060"/>
                <a:ext cx="1523" cy="447986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flipH="1">
                <a:off x="8340295" y="4040810"/>
                <a:ext cx="2" cy="428488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635472" y="5157192"/>
              <a:ext cx="0" cy="29206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293402" y="5445225"/>
              <a:ext cx="7034351" cy="403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305946" y="5157192"/>
              <a:ext cx="0" cy="28803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005968" y="5157192"/>
              <a:ext cx="0" cy="29206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8323526" y="5155176"/>
              <a:ext cx="0" cy="29206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Прямоугольник 83"/>
          <p:cNvSpPr/>
          <p:nvPr/>
        </p:nvSpPr>
        <p:spPr>
          <a:xfrm>
            <a:off x="2832381" y="6021288"/>
            <a:ext cx="1980029" cy="4984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(индекс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доходности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инвестиций)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864768" y="6021288"/>
            <a:ext cx="1915254" cy="498439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Номер слайда 2"/>
          <p:cNvSpPr txBox="1">
            <a:spLocks/>
          </p:cNvSpPr>
          <p:nvPr/>
        </p:nvSpPr>
        <p:spPr>
          <a:xfrm>
            <a:off x="7099300" y="6356413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21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4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6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1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3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5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15E9FDA-685B-4849-A72F-B65FBA5BB4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1146" y="1866018"/>
            <a:ext cx="3885033" cy="1807538"/>
          </a:xfrm>
          <a:prstGeom prst="rect">
            <a:avLst/>
          </a:prstGeom>
          <a:solidFill>
            <a:srgbClr val="FAD2C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ru-RU" sz="1600" b="1" dirty="0">
              <a:latin typeface="+mj-lt"/>
            </a:endParaRPr>
          </a:p>
          <a:p>
            <a:pPr algn="ctr"/>
            <a:endParaRPr lang="ru-RU" sz="1600" b="1" dirty="0">
              <a:latin typeface="+mj-lt"/>
            </a:endParaRPr>
          </a:p>
          <a:p>
            <a:pPr algn="ctr"/>
            <a:endParaRPr lang="ru-RU" sz="1600" b="1" dirty="0"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ШКАЛЬНО-БАЛЛЬНОЙ ОЦЕНКИ ТРАНСПОРТНО-ПЛАНИРОВОЧНОЙ  ЗНАЧИМОСТИ МЕРОПРИЯТИЙ</a:t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dirty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09990" y="476672"/>
            <a:ext cx="8928992" cy="864096"/>
          </a:xfrm>
        </p:spPr>
        <p:txBody>
          <a:bodyPr/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ШКАЛЬНО-БАЛЛЬНАЯ ОЦЕНКА МЕРОПРИЯТИЙ 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ТРАНСПОРТНО-ПЛАНИРОВОЧНОЙ ЗНАЧИМОСТИ (методика «ШБ») – Блок 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8504" y="5225967"/>
            <a:ext cx="20821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spc="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в   баллах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293402" y="1700808"/>
            <a:ext cx="7043974" cy="4176464"/>
            <a:chOff x="1293402" y="1628800"/>
            <a:chExt cx="7043974" cy="4176464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303023" y="3933056"/>
              <a:ext cx="7034353" cy="432048"/>
              <a:chOff x="1305944" y="4031060"/>
              <a:chExt cx="7034353" cy="447986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305946" y="4031060"/>
                <a:ext cx="7034351" cy="9750"/>
              </a:xfrm>
              <a:prstGeom prst="line">
                <a:avLst/>
              </a:prstGeom>
              <a:ln>
                <a:solidFill>
                  <a:srgbClr val="621D0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3647684" y="4031060"/>
                <a:ext cx="0" cy="441699"/>
              </a:xfrm>
              <a:prstGeom prst="straightConnector1">
                <a:avLst/>
              </a:prstGeom>
              <a:ln>
                <a:solidFill>
                  <a:srgbClr val="621D0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flipH="1">
                <a:off x="1305944" y="4040810"/>
                <a:ext cx="2" cy="428488"/>
              </a:xfrm>
              <a:prstGeom prst="straightConnector1">
                <a:avLst/>
              </a:prstGeom>
              <a:ln>
                <a:solidFill>
                  <a:srgbClr val="621D0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6058312" y="4031060"/>
                <a:ext cx="1523" cy="447986"/>
              </a:xfrm>
              <a:prstGeom prst="straightConnector1">
                <a:avLst/>
              </a:prstGeom>
              <a:ln>
                <a:solidFill>
                  <a:srgbClr val="621D0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8340295" y="4040810"/>
                <a:ext cx="2" cy="428488"/>
              </a:xfrm>
              <a:prstGeom prst="straightConnector1">
                <a:avLst/>
              </a:prstGeom>
              <a:ln>
                <a:solidFill>
                  <a:srgbClr val="621D0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797889" y="3601548"/>
              <a:ext cx="0" cy="340911"/>
            </a:xfrm>
            <a:prstGeom prst="line">
              <a:avLst/>
            </a:prstGeom>
            <a:ln>
              <a:solidFill>
                <a:srgbClr val="621D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14"/>
            <p:cNvSpPr/>
            <p:nvPr/>
          </p:nvSpPr>
          <p:spPr>
            <a:xfrm>
              <a:off x="2743200" y="1628800"/>
              <a:ext cx="4154016" cy="2101354"/>
            </a:xfrm>
            <a:prstGeom prst="roundRect">
              <a:avLst>
                <a:gd name="adj" fmla="val 9662"/>
              </a:avLst>
            </a:prstGeom>
            <a:noFill/>
            <a:ln w="38100">
              <a:solidFill>
                <a:srgbClr val="621D0A"/>
              </a:solidFill>
              <a:prstDash val="sysDot"/>
            </a:ln>
          </p:spPr>
          <p:txBody>
            <a:bodyPr wrap="square" lIns="68406" tIns="34203" rIns="68406" bIns="34203" anchor="ctr"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dirty="0">
                <a:latin typeface="Circe" pitchFamily="34" charset="-52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635472" y="5157192"/>
              <a:ext cx="0" cy="292064"/>
            </a:xfrm>
            <a:prstGeom prst="line">
              <a:avLst/>
            </a:prstGeom>
            <a:ln>
              <a:solidFill>
                <a:srgbClr val="621D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293402" y="5445225"/>
              <a:ext cx="7034351" cy="4032"/>
            </a:xfrm>
            <a:prstGeom prst="line">
              <a:avLst/>
            </a:prstGeom>
            <a:ln>
              <a:solidFill>
                <a:srgbClr val="621D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797889" y="5435249"/>
              <a:ext cx="0" cy="370015"/>
            </a:xfrm>
            <a:prstGeom prst="line">
              <a:avLst/>
            </a:prstGeom>
            <a:ln>
              <a:solidFill>
                <a:srgbClr val="621D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305946" y="5157192"/>
              <a:ext cx="0" cy="288032"/>
            </a:xfrm>
            <a:prstGeom prst="line">
              <a:avLst/>
            </a:prstGeom>
            <a:ln>
              <a:solidFill>
                <a:srgbClr val="621D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005968" y="5157192"/>
              <a:ext cx="0" cy="292064"/>
            </a:xfrm>
            <a:prstGeom prst="line">
              <a:avLst/>
            </a:prstGeom>
            <a:ln>
              <a:solidFill>
                <a:srgbClr val="621D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8323526" y="5155176"/>
              <a:ext cx="0" cy="292064"/>
            </a:xfrm>
            <a:prstGeom prst="line">
              <a:avLst/>
            </a:prstGeom>
            <a:ln>
              <a:solidFill>
                <a:srgbClr val="621D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312179" y="4437200"/>
            <a:ext cx="2016000" cy="792000"/>
          </a:xfrm>
          <a:prstGeom prst="rect">
            <a:avLst/>
          </a:prstGeom>
          <a:solidFill>
            <a:srgbClr val="F7BBA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Комплексность мероприятий по обеспечению уровней транспортных сообщений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658486" y="4437200"/>
            <a:ext cx="2016000" cy="792000"/>
          </a:xfrm>
          <a:prstGeom prst="rect">
            <a:avLst/>
          </a:prstGeom>
          <a:solidFill>
            <a:srgbClr val="F7BBA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Влияние на дорожно-транспортную ситуацию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894648" y="4437200"/>
            <a:ext cx="2016000" cy="792000"/>
          </a:xfrm>
          <a:prstGeom prst="rect">
            <a:avLst/>
          </a:prstGeom>
          <a:solidFill>
            <a:srgbClr val="F7BBA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Обеспечение связанности территорий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317363" y="4437200"/>
            <a:ext cx="2016000" cy="792000"/>
          </a:xfrm>
          <a:prstGeom prst="rect">
            <a:avLst/>
          </a:prstGeom>
          <a:solidFill>
            <a:srgbClr val="F7BBA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Стадия реализации мероприятия при формировании комплекса мероприятий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792760" y="5225966"/>
            <a:ext cx="20821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spc="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в   баллах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169024" y="5229200"/>
            <a:ext cx="20821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spc="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в   баллах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473281" y="5225965"/>
            <a:ext cx="172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spc="1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в   баллах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787823" y="5877272"/>
            <a:ext cx="210128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Суммарная оценка 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баллах</a:t>
            </a: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7099300" y="6356413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21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4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6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1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3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5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15E9FDA-685B-4849-A72F-B65FBA5BB4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611290"/>
            <a:ext cx="8865492" cy="561517"/>
          </a:xfrm>
          <a:prstGeom prst="rect">
            <a:avLst/>
          </a:prstGeom>
        </p:spPr>
        <p:txBody>
          <a:bodyPr vert="horz" wrap="square" lIns="68406" tIns="34203" rIns="68406" bIns="34203" rtlCol="0" anchor="ctr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ДЛЯ ПРОВЕДЕНИЯ ШКАЛЬНО-БАЛЛЬНОЙ ОЦЕНКИ 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транспортно-планировочной значимости мероприятий (методика «ШБ»)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472" y="1172807"/>
            <a:ext cx="9045087" cy="499971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(Оценка факторов, влияющих на приоритетность реализации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 дорожно-мостового строительства)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7853"/>
              </p:ext>
            </p:extLst>
          </p:nvPr>
        </p:nvGraphicFramePr>
        <p:xfrm>
          <a:off x="200472" y="2022815"/>
          <a:ext cx="9217024" cy="4637976"/>
        </p:xfrm>
        <a:graphic>
          <a:graphicData uri="http://schemas.openxmlformats.org/drawingml/2006/table">
            <a:tbl>
              <a:tblPr firstRow="1" firstCol="1" bandRow="1"/>
              <a:tblGrid>
                <a:gridCol w="10138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10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3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79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10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10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17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53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587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45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4562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7473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6107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6107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6107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6107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64512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629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Группы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факторов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Комплексность мероприятий 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обеспечению уровней транспортных сообщений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Влияние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на дорожно-транспортную ситуацию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Обеспечение связанности территорий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(включая устранение разрывов сети улиц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и дорог)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Стадия реализации мероприятия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при формировании комплекса мероприятий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Сумма баллов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2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2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2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2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Характеристика факторов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Определяет степень универсальности транспортной коммуникации; измеряется количеством видов связей по уровням перевозок, осуществляемых транспортной  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коммуникацией (-ями)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Определяет масштаб мероприятий по совершенствованию  улично-дорожной сети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Определяет влияние на формирование транспортно-планировочного каркаса территории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Определяет степень завершенности планируемого комплексного транспортного решения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международный, межрегиональный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внутрирегиональный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регионально-городской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внутри-городской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сетевое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несетевое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строительство новых объектов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реконструкция имеющихся объектов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Начинающее мероприятие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Продолжающее мероприятие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Завершающее мероприятие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общегородской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районный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переходы через естественные и искусственные препятствия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участки улиц и дорог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транспортные развязки в разных уровнях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переходы через естественные и искусственные препятствия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участки улиц и дорог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транспортные развязки в разных уровнях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7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Обозначение фактора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000" b="1" i="1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∑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95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Ед. изм.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Количество присваиваемых баллов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3-4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3-5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1-2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1-3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Простая сумма баллов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8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Методы выбора оценок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документации и визуально </a:t>
                      </a:r>
                      <a:b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карте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документации </a:t>
                      </a:r>
                      <a:b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и визуально </a:t>
                      </a:r>
                      <a:b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карте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документации </a:t>
                      </a:r>
                      <a:b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и визуально по карте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документации и визуально по карте,</a:t>
                      </a:r>
                      <a:b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с использованием справочных таблиц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По документации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7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Обозначение балльной </a:t>
                      </a:r>
                      <a:b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оценки -</a:t>
                      </a: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 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j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7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∑ X</a:t>
                      </a:r>
                      <a:r>
                        <a:rPr lang="ru-RU" sz="9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ij</a:t>
                      </a:r>
                      <a:br>
                        <a:rPr lang="ru-RU" sz="9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900" b="1" i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i=1÷4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6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6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6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94363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49" marR="50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>
          <a:xfrm>
            <a:off x="7473280" y="6374443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21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4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6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1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3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5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15E9FDA-685B-4849-A72F-B65FBA5BB4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9474" y="1866018"/>
            <a:ext cx="3885033" cy="1807538"/>
          </a:xfrm>
          <a:prstGeom prst="rect">
            <a:avLst/>
          </a:prstGeom>
          <a:solidFill>
            <a:srgbClr val="C9E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ОЦЕНКИ ПОВЫШЕНИЯ ПРОИЗВОДИТЕЛЬНОСТИ АВТОТРАНСПОРТНЫХ СРЕДСТВ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0" y="548680"/>
            <a:ext cx="8568952" cy="864096"/>
          </a:xfrm>
        </p:spPr>
        <p:txBody>
          <a:bodyPr/>
          <a:lstStyle/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ОЦЕНКИ ПОВЫШЕНИЯ ПРОИЗВОДИТЕЛЬНОСТИ АВТОТРАНСПОРТНЫХ СРЕДСТВ (методика «ПАС») – Блок 3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766668" y="1700808"/>
            <a:ext cx="6049997" cy="4436049"/>
            <a:chOff x="1757045" y="1628800"/>
            <a:chExt cx="6049997" cy="443604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757045" y="3929716"/>
              <a:ext cx="6049997" cy="467319"/>
              <a:chOff x="1759966" y="4027597"/>
              <a:chExt cx="6049997" cy="484558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759966" y="4073918"/>
                <a:ext cx="6049997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4823129" y="4027597"/>
                <a:ext cx="0" cy="441699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flipH="1">
                <a:off x="1759966" y="4073918"/>
                <a:ext cx="2" cy="428488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7808440" y="4064169"/>
                <a:ext cx="1523" cy="447986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820200" y="3601548"/>
              <a:ext cx="0" cy="34091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14"/>
            <p:cNvSpPr/>
            <p:nvPr/>
          </p:nvSpPr>
          <p:spPr>
            <a:xfrm>
              <a:off x="2743200" y="1628800"/>
              <a:ext cx="4154016" cy="2101354"/>
            </a:xfrm>
            <a:prstGeom prst="roundRect">
              <a:avLst>
                <a:gd name="adj" fmla="val 9662"/>
              </a:avLst>
            </a:prstGeom>
            <a:noFill/>
            <a:ln w="38100">
              <a:solidFill>
                <a:schemeClr val="accent1"/>
              </a:solidFill>
              <a:prstDash val="sysDot"/>
            </a:ln>
          </p:spPr>
          <p:txBody>
            <a:bodyPr wrap="square" lIns="68406" tIns="34203" rIns="68406" bIns="34203" anchor="ctr"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dirty="0">
                <a:solidFill>
                  <a:schemeClr val="accent1">
                    <a:lumMod val="50000"/>
                  </a:schemeClr>
                </a:solidFill>
                <a:latin typeface="Circe" pitchFamily="34" charset="-52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827889" y="5147217"/>
              <a:ext cx="0" cy="2920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757047" y="5435249"/>
              <a:ext cx="6049995" cy="2704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832368" y="5448772"/>
              <a:ext cx="0" cy="3700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757045" y="5147217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7807042" y="5170231"/>
              <a:ext cx="0" cy="2920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3599610" y="5803471"/>
              <a:ext cx="2438530" cy="676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599610" y="5810232"/>
              <a:ext cx="0" cy="2546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6029530" y="5803471"/>
              <a:ext cx="0" cy="2546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416496" y="4437200"/>
            <a:ext cx="2700345" cy="792000"/>
          </a:xfrm>
          <a:prstGeom prst="rect">
            <a:avLst/>
          </a:prstGeom>
          <a:solidFill>
            <a:srgbClr val="A7D1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Увеличение объёмов перевозимого груза грузовыми автотранспортными средствами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609233" y="4427711"/>
            <a:ext cx="2438530" cy="792000"/>
          </a:xfrm>
          <a:prstGeom prst="rect">
            <a:avLst/>
          </a:prstGeom>
          <a:solidFill>
            <a:srgbClr val="A7D1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Увеличение объёмов перевозимых пассажиров легковыми автомобилями и автобусами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540155" y="4450239"/>
            <a:ext cx="2517301" cy="792000"/>
          </a:xfrm>
          <a:prstGeom prst="rect">
            <a:avLst/>
          </a:prstGeom>
          <a:solidFill>
            <a:srgbClr val="A7D1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затрат времени в пути пассажиров легковых автомобилей и автобусов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381681" y="5520780"/>
            <a:ext cx="49116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 оценки   эффективности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648744" y="6136857"/>
            <a:ext cx="1889620" cy="496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Годовой эффект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5125978" y="6139620"/>
            <a:ext cx="1915254" cy="498439"/>
            <a:chOff x="6773958" y="6172795"/>
            <a:chExt cx="1915254" cy="52322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6773958" y="6172795"/>
              <a:ext cx="1915254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110261" y="6203573"/>
              <a:ext cx="1242648" cy="484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r>
                <a:rPr lang="ru-RU" sz="1600" b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</a:t>
              </a:r>
              <a:r>
                <a:rPr lang="en-US" sz="1600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800" b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800" b="1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(срок окупаемости)</a:t>
              </a:r>
            </a:p>
          </p:txBody>
        </p:sp>
      </p:grpSp>
      <p:sp>
        <p:nvSpPr>
          <p:cNvPr id="29" name="Номер слайда 2"/>
          <p:cNvSpPr txBox="1">
            <a:spLocks/>
          </p:cNvSpPr>
          <p:nvPr/>
        </p:nvSpPr>
        <p:spPr>
          <a:xfrm>
            <a:off x="7099300" y="6356413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21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4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60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7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99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1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3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358" algn="l" defTabSz="9138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15E9FDA-685B-4849-A72F-B65FBA5BB4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2240f64feb62c03f5ae0151af1eae0453f11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19465</TotalTime>
  <Words>1431</Words>
  <Application>Microsoft Office PowerPoint</Application>
  <PresentationFormat>Лист A4 (210x297 мм)</PresentationFormat>
  <Paragraphs>486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 Поручение Заместителя Председателя Правительства  Российской Федерации А.В. Дворковича от 29 декабря 2015 года № АД-П9-8969    </vt:lpstr>
      <vt:lpstr> КОМПЛЕКСНАЯ МЕТОДИКА «ЗАТРАТЫ-ВЫГОДЫ»  для оценки приоритетности мероприятий дорожно-мостового строительства на территориях, на которых реализуются значительные объемы  грузового движения, существенные для развития экономического комплекса</vt:lpstr>
      <vt:lpstr>ДЕЙСТВУЮЩАЯ МЕТОДИКА  ОЦЕНКИ СОЦИАЛЬНО-ЭКОНОМИЧЕСКОЙ ЭФФЕКТИВНОСТИ РЕАЛИЗАЦИИ МЕРОПРИЯТИЙ (методика «СЭЭР») – Блок 1</vt:lpstr>
      <vt:lpstr>ШКАЛЬНО-БАЛЛЬНАЯ ОЦЕНКА МЕРОПРИЯТИЙ  ПО ТРАНСПОРТНО-ПЛАНИРОВОЧНОЙ ЗНАЧИМОСТИ (методика «ШБ») – Блок 2</vt:lpstr>
      <vt:lpstr>Презентация PowerPoint</vt:lpstr>
      <vt:lpstr>МЕТОДИКА ОЦЕНКИ ПОВЫШЕНИЯ ПРОИЗВОДИТЕЛЬНОСТИ АВТОТРАНСПОРТНЫХ СРЕДСТВ (методика «ПАС») – Блок 3</vt:lpstr>
      <vt:lpstr>ОПРЕДЕЛЕНИЕ  ПРИОРИТЕТНОСТИ  ПРОЕКТИРУЕМЫХ  МЕРОПРИЯТИЙ  НА ТЕРРИТОРИИ МОСКОВСКОЙ ОБЛАСТИ ПО МЕТОДИКЕ «ЗАТРАТЫ-ВЫГОДЫ» ПРИМЕР РЕЗУЛЬТАТА ПРОВЕДЕНИЯ КОМПЛЕКСНОЙ ОЦЕНКИ (БЛОКИ 1 ,2, 3)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User3</dc:creator>
  <cp:lastModifiedBy>Admin</cp:lastModifiedBy>
  <cp:revision>918</cp:revision>
  <cp:lastPrinted>2017-11-29T06:15:12Z</cp:lastPrinted>
  <dcterms:created xsi:type="dcterms:W3CDTF">2012-03-26T07:04:29Z</dcterms:created>
  <dcterms:modified xsi:type="dcterms:W3CDTF">2018-01-30T11:35:34Z</dcterms:modified>
</cp:coreProperties>
</file>