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  <p:sldMasterId id="2147483715" r:id="rId2"/>
  </p:sldMasterIdLst>
  <p:notesMasterIdLst>
    <p:notesMasterId r:id="rId13"/>
  </p:notesMasterIdLst>
  <p:sldIdLst>
    <p:sldId id="293" r:id="rId3"/>
    <p:sldId id="323" r:id="rId4"/>
    <p:sldId id="314" r:id="rId5"/>
    <p:sldId id="316" r:id="rId6"/>
    <p:sldId id="324" r:id="rId7"/>
    <p:sldId id="318" r:id="rId8"/>
    <p:sldId id="340" r:id="rId9"/>
    <p:sldId id="319" r:id="rId10"/>
    <p:sldId id="341" r:id="rId11"/>
    <p:sldId id="321" r:id="rId12"/>
  </p:sldIdLst>
  <p:sldSz cx="9144000" cy="6858000" type="screen4x3"/>
  <p:notesSz cx="6883400" cy="9906000"/>
  <p:custDataLst>
    <p:tags r:id="rId14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E4FB"/>
    <a:srgbClr val="D998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91" autoAdjust="0"/>
    <p:restoredTop sz="94894" autoAdjust="0"/>
  </p:normalViewPr>
  <p:slideViewPr>
    <p:cSldViewPr>
      <p:cViewPr>
        <p:scale>
          <a:sx n="100" d="100"/>
          <a:sy n="100" d="100"/>
        </p:scale>
        <p:origin x="-1434" y="288"/>
      </p:cViewPr>
      <p:guideLst>
        <p:guide orient="horz" pos="119"/>
        <p:guide pos="3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5" y="4"/>
            <a:ext cx="2982912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884" tIns="47941" rIns="95884" bIns="47941" numCol="1" anchor="t" anchorCtr="0" compatLnSpc="1">
            <a:prstTxWarp prst="textNoShape">
              <a:avLst/>
            </a:prstTxWarp>
          </a:bodyPr>
          <a:lstStyle>
            <a:lvl1pPr defTabSz="958292">
              <a:defRPr sz="1300">
                <a:latin typeface="Calibri" pitchFamily="34" charset="0"/>
              </a:defRPr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98903" y="4"/>
            <a:ext cx="2982912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884" tIns="47941" rIns="95884" bIns="47941" numCol="1" anchor="t" anchorCtr="0" compatLnSpc="1">
            <a:prstTxWarp prst="textNoShape">
              <a:avLst/>
            </a:prstTxWarp>
          </a:bodyPr>
          <a:lstStyle>
            <a:lvl1pPr algn="r" defTabSz="958292">
              <a:defRPr sz="1300">
                <a:latin typeface="Calibri" pitchFamily="34" charset="0"/>
              </a:defRPr>
            </a:lvl1pPr>
          </a:lstStyle>
          <a:p>
            <a:fld id="{343C50F9-BCEF-4436-A910-005229C25E01}" type="datetimeFigureOut">
              <a:rPr lang="ru-RU"/>
              <a:pPr/>
              <a:t>31.01.2018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6520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6" tIns="45694" rIns="91386" bIns="45694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88979" y="4705350"/>
            <a:ext cx="550545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884" tIns="47941" rIns="95884" bIns="47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5" y="9409116"/>
            <a:ext cx="2982912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884" tIns="47941" rIns="95884" bIns="47941" numCol="1" anchor="b" anchorCtr="0" compatLnSpc="1">
            <a:prstTxWarp prst="textNoShape">
              <a:avLst/>
            </a:prstTxWarp>
          </a:bodyPr>
          <a:lstStyle>
            <a:lvl1pPr defTabSz="958292">
              <a:defRPr sz="1300">
                <a:latin typeface="Calibri" pitchFamily="34" charset="0"/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98903" y="9409116"/>
            <a:ext cx="2982912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884" tIns="47941" rIns="95884" bIns="47941" numCol="1" anchor="b" anchorCtr="0" compatLnSpc="1">
            <a:prstTxWarp prst="textNoShape">
              <a:avLst/>
            </a:prstTxWarp>
          </a:bodyPr>
          <a:lstStyle>
            <a:lvl1pPr algn="r" defTabSz="958292">
              <a:defRPr sz="1300">
                <a:latin typeface="Calibri" pitchFamily="34" charset="0"/>
              </a:defRPr>
            </a:lvl1pPr>
          </a:lstStyle>
          <a:p>
            <a:fld id="{25D2F703-FC2E-4D39-BFE7-38962B3A73B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013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36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1371" indent="-284648" defTabSz="9536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1807" indent="-228361" defTabSz="9536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598529" indent="-228361" defTabSz="9536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6862" indent="-228361" defTabSz="9536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20016" indent="-228361" defTabSz="9536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83172" indent="-228361" defTabSz="9536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46327" indent="-228361" defTabSz="9536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909483" indent="-228361" defTabSz="9536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B1BCDA6-9131-47FB-8F47-A6505575532B}" type="slidenum">
              <a:rPr lang="ru-RU" altLang="ru-RU" sz="130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ru-RU" altLang="ru-RU" sz="1300">
              <a:solidFill>
                <a:prstClr val="black"/>
              </a:solidFill>
            </a:endParaRPr>
          </a:p>
        </p:txBody>
      </p:sp>
      <p:sp>
        <p:nvSpPr>
          <p:cNvPr id="10243" name="Rectangle 7"/>
          <p:cNvSpPr txBox="1">
            <a:spLocks noGrp="1" noChangeArrowheads="1"/>
          </p:cNvSpPr>
          <p:nvPr/>
        </p:nvSpPr>
        <p:spPr bwMode="auto">
          <a:xfrm>
            <a:off x="3900102" y="9410222"/>
            <a:ext cx="2983299" cy="495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17" tIns="47758" rIns="95517" bIns="47758" anchor="b"/>
          <a:lstStyle>
            <a:lvl1pPr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382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208D1818-4EE5-4B11-9C75-1FAEFF7D8C7F}" type="slidenum">
              <a:rPr lang="ru-RU" altLang="ru-RU" sz="1300">
                <a:solidFill>
                  <a:prstClr val="black"/>
                </a:solidFill>
                <a:ea typeface="Arial Unicode MS" pitchFamily="34" charset="-128"/>
                <a:cs typeface="Arial Unicode MS" pitchFamily="34" charset="-128"/>
              </a:rPr>
              <a:pPr algn="r">
                <a:spcBef>
                  <a:spcPct val="0"/>
                </a:spcBef>
              </a:pPr>
              <a:t>1</a:t>
            </a:fld>
            <a:endParaRPr lang="ru-RU" altLang="ru-RU" sz="1300">
              <a:solidFill>
                <a:prstClr val="black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444" y="4705112"/>
            <a:ext cx="5046514" cy="4457221"/>
          </a:xfrm>
          <a:noFill/>
        </p:spPr>
        <p:txBody>
          <a:bodyPr/>
          <a:lstStyle/>
          <a:p>
            <a:pPr eaLnBrk="1" hangingPunct="1"/>
            <a:endParaRPr lang="en-US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8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5632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94258D-A999-4117-AD9D-3796327F7787}" type="slidenum">
              <a:rPr lang="ru-RU" smtClean="0">
                <a:latin typeface="Arial" pitchFamily="34" charset="0"/>
              </a:rPr>
              <a:pPr>
                <a:defRPr/>
              </a:pPr>
              <a:t>2</a:t>
            </a:fld>
            <a:endParaRPr lang="ru-RU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8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5632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94258D-A999-4117-AD9D-3796327F7787}" type="slidenum">
              <a:rPr lang="ru-RU" smtClean="0">
                <a:latin typeface="Arial" pitchFamily="34" charset="0"/>
              </a:rPr>
              <a:pPr>
                <a:defRPr/>
              </a:pPr>
              <a:t>3</a:t>
            </a:fld>
            <a:endParaRPr lang="ru-RU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8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5632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94258D-A999-4117-AD9D-3796327F7787}" type="slidenum">
              <a:rPr lang="ru-RU" smtClean="0">
                <a:latin typeface="Arial" pitchFamily="34" charset="0"/>
              </a:rPr>
              <a:pPr>
                <a:defRPr/>
              </a:pPr>
              <a:t>4</a:t>
            </a:fld>
            <a:endParaRPr lang="ru-RU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898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810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83363" y="393700"/>
            <a:ext cx="1874837" cy="56070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57263" y="393700"/>
            <a:ext cx="5473700" cy="56070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18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7275" y="393700"/>
            <a:ext cx="5603875" cy="673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57263" y="1711325"/>
            <a:ext cx="7500937" cy="4289425"/>
          </a:xfrm>
        </p:spPr>
        <p:txBody>
          <a:bodyPr/>
          <a:lstStyle/>
          <a:p>
            <a:pPr lv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11936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957263" y="393700"/>
            <a:ext cx="7500937" cy="56070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4006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076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6365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03283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57263" y="1711325"/>
            <a:ext cx="3673475" cy="4289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83138" y="1711325"/>
            <a:ext cx="3675062" cy="4289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1853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2258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763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6017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87518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5772010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5110249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8563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83363" y="393700"/>
            <a:ext cx="1874837" cy="56070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57263" y="393700"/>
            <a:ext cx="5473700" cy="56070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8847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7275" y="393700"/>
            <a:ext cx="5603875" cy="673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57263" y="1711325"/>
            <a:ext cx="7500937" cy="4289425"/>
          </a:xfrm>
        </p:spPr>
        <p:txBody>
          <a:bodyPr/>
          <a:lstStyle/>
          <a:p>
            <a:pPr lv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9641125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957263" y="393700"/>
            <a:ext cx="7500937" cy="56070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797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758776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57263" y="1711325"/>
            <a:ext cx="3673475" cy="4289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83138" y="1711325"/>
            <a:ext cx="3675062" cy="4289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966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3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526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551598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146354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EFT_01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375"/>
            <a:ext cx="646113" cy="619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LEFT_01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375"/>
            <a:ext cx="646113" cy="619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57275" y="393700"/>
            <a:ext cx="560387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Click to edit Master title style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7263" y="1711325"/>
            <a:ext cx="7500937" cy="428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Click to edit Master text styles</a:t>
            </a:r>
          </a:p>
          <a:p>
            <a:pPr lvl="1"/>
            <a:r>
              <a:rPr lang="ru-RU" altLang="ru-RU" smtClean="0"/>
              <a:t>Second level</a:t>
            </a:r>
          </a:p>
          <a:p>
            <a:pPr lvl="2"/>
            <a:r>
              <a:rPr lang="ru-RU" altLang="ru-RU" smtClean="0"/>
              <a:t>Third level</a:t>
            </a:r>
          </a:p>
          <a:p>
            <a:pPr lvl="3"/>
            <a:r>
              <a:rPr lang="ru-RU" altLang="ru-RU" smtClean="0"/>
              <a:t>Fourth level</a:t>
            </a:r>
          </a:p>
          <a:p>
            <a:pPr lvl="4"/>
            <a:r>
              <a:rPr lang="ru-RU" altLang="ru-RU" smtClean="0"/>
              <a:t>Fifth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1066800" y="1014413"/>
            <a:ext cx="7689850" cy="0"/>
          </a:xfrm>
          <a:prstGeom prst="line">
            <a:avLst/>
          </a:prstGeom>
          <a:noFill/>
          <a:ln w="28575">
            <a:solidFill>
              <a:srgbClr val="00703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1031" name="Picture 15" descr="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9913" y="366713"/>
            <a:ext cx="187166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2" name="Group 9"/>
          <p:cNvGrpSpPr>
            <a:grpSpLocks/>
          </p:cNvGrpSpPr>
          <p:nvPr userDrawn="1"/>
        </p:nvGrpSpPr>
        <p:grpSpPr bwMode="auto">
          <a:xfrm>
            <a:off x="8096250" y="6242050"/>
            <a:ext cx="1047750" cy="241300"/>
            <a:chOff x="5100" y="3932"/>
            <a:chExt cx="660" cy="152"/>
          </a:xfrm>
        </p:grpSpPr>
        <p:sp>
          <p:nvSpPr>
            <p:cNvPr id="1034" name="AutoShape 2"/>
            <p:cNvSpPr>
              <a:spLocks noChangeArrowheads="1"/>
            </p:cNvSpPr>
            <p:nvPr userDrawn="1"/>
          </p:nvSpPr>
          <p:spPr bwMode="auto">
            <a:xfrm>
              <a:off x="5100" y="3932"/>
              <a:ext cx="660" cy="152"/>
            </a:xfrm>
            <a:prstGeom prst="roundRect">
              <a:avLst>
                <a:gd name="adj" fmla="val 37500"/>
              </a:avLst>
            </a:prstGeom>
            <a:solidFill>
              <a:srgbClr val="7DC2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ru-RU" altLang="ru-RU" sz="2400" smtClean="0">
                <a:solidFill>
                  <a:srgbClr val="000000"/>
                </a:solidFill>
                <a:ea typeface="ヒラギノ角ゴ Pro W3"/>
                <a:cs typeface="ヒラギノ角ゴ Pro W3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 userDrawn="1"/>
          </p:nvSpPr>
          <p:spPr bwMode="auto">
            <a:xfrm>
              <a:off x="5664" y="3932"/>
              <a:ext cx="96" cy="152"/>
            </a:xfrm>
            <a:prstGeom prst="rect">
              <a:avLst/>
            </a:prstGeom>
            <a:solidFill>
              <a:srgbClr val="7DC24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033" name="Rectangle 19"/>
          <p:cNvSpPr>
            <a:spLocks noChangeArrowheads="1"/>
          </p:cNvSpPr>
          <p:nvPr userDrawn="1"/>
        </p:nvSpPr>
        <p:spPr bwMode="auto">
          <a:xfrm>
            <a:off x="8197850" y="6224588"/>
            <a:ext cx="6413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fld id="{19924ED3-E9D9-4020-87A7-4D9EB8B8AD03}" type="slidenum">
              <a:rPr lang="ru-RU" altLang="ru-RU" sz="1200" b="1" smtClean="0">
                <a:solidFill>
                  <a:srgbClr val="FFFFFF"/>
                </a:solidFill>
                <a:ea typeface="ヒラギノ角ゴ Pro W3"/>
                <a:cs typeface="ヒラギノ角ゴ Pro W3"/>
              </a:rPr>
              <a:pPr>
                <a:defRPr/>
              </a:pPr>
              <a:t>‹#›</a:t>
            </a:fld>
            <a:endParaRPr lang="ru-RU" altLang="ru-RU" sz="1200" smtClean="0">
              <a:solidFill>
                <a:srgbClr val="FFFFFF"/>
              </a:solidFill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368897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 sz="2800">
          <a:solidFill>
            <a:srgbClr val="00703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 sz="2000">
          <a:solidFill>
            <a:srgbClr val="00703C"/>
          </a:solidFill>
          <a:latin typeface="+mn-lt"/>
        </a:defRPr>
      </a:lvl2pPr>
      <a:lvl3pPr marL="11430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 sz="2000">
          <a:solidFill>
            <a:srgbClr val="00703C"/>
          </a:solidFill>
          <a:latin typeface="+mn-lt"/>
        </a:defRPr>
      </a:lvl3pPr>
      <a:lvl4pPr marL="15621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 sz="2000">
          <a:solidFill>
            <a:srgbClr val="404040"/>
          </a:solidFill>
          <a:latin typeface="+mn-lt"/>
        </a:defRPr>
      </a:lvl4pPr>
      <a:lvl5pPr marL="19812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»"/>
        <a:defRPr sz="2000">
          <a:solidFill>
            <a:srgbClr val="404040"/>
          </a:solidFill>
          <a:latin typeface="+mn-lt"/>
        </a:defRPr>
      </a:lvl5pPr>
      <a:lvl6pPr marL="24384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2000">
          <a:solidFill>
            <a:srgbClr val="404040"/>
          </a:solidFill>
          <a:latin typeface="+mn-lt"/>
        </a:defRPr>
      </a:lvl6pPr>
      <a:lvl7pPr marL="28956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2000">
          <a:solidFill>
            <a:srgbClr val="404040"/>
          </a:solidFill>
          <a:latin typeface="+mn-lt"/>
        </a:defRPr>
      </a:lvl7pPr>
      <a:lvl8pPr marL="33528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2000">
          <a:solidFill>
            <a:srgbClr val="404040"/>
          </a:solidFill>
          <a:latin typeface="+mn-lt"/>
        </a:defRPr>
      </a:lvl8pPr>
      <a:lvl9pPr marL="38100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2000">
          <a:solidFill>
            <a:srgbClr val="40404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EFT_01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375"/>
            <a:ext cx="646113" cy="619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LEFT_01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375"/>
            <a:ext cx="646113" cy="619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57275" y="393700"/>
            <a:ext cx="560387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Click to edit Master title style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7263" y="1711325"/>
            <a:ext cx="7500937" cy="428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Click to edit Master text styles</a:t>
            </a:r>
          </a:p>
          <a:p>
            <a:pPr lvl="1"/>
            <a:r>
              <a:rPr lang="ru-RU" altLang="ru-RU" smtClean="0"/>
              <a:t>Second level</a:t>
            </a:r>
          </a:p>
          <a:p>
            <a:pPr lvl="2"/>
            <a:r>
              <a:rPr lang="ru-RU" altLang="ru-RU" smtClean="0"/>
              <a:t>Third level</a:t>
            </a:r>
          </a:p>
          <a:p>
            <a:pPr lvl="3"/>
            <a:r>
              <a:rPr lang="ru-RU" altLang="ru-RU" smtClean="0"/>
              <a:t>Fourth level</a:t>
            </a:r>
          </a:p>
          <a:p>
            <a:pPr lvl="4"/>
            <a:r>
              <a:rPr lang="ru-RU" altLang="ru-RU" smtClean="0"/>
              <a:t>Fifth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1066800" y="1014413"/>
            <a:ext cx="7689850" cy="0"/>
          </a:xfrm>
          <a:prstGeom prst="line">
            <a:avLst/>
          </a:prstGeom>
          <a:noFill/>
          <a:ln w="28575">
            <a:solidFill>
              <a:srgbClr val="00703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mtClean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1031" name="Picture 15" descr="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9913" y="366713"/>
            <a:ext cx="187166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2" name="Group 9"/>
          <p:cNvGrpSpPr>
            <a:grpSpLocks/>
          </p:cNvGrpSpPr>
          <p:nvPr userDrawn="1"/>
        </p:nvGrpSpPr>
        <p:grpSpPr bwMode="auto">
          <a:xfrm>
            <a:off x="8096250" y="6242050"/>
            <a:ext cx="1047750" cy="241300"/>
            <a:chOff x="5100" y="3932"/>
            <a:chExt cx="660" cy="152"/>
          </a:xfrm>
        </p:grpSpPr>
        <p:sp>
          <p:nvSpPr>
            <p:cNvPr id="1034" name="AutoShape 2"/>
            <p:cNvSpPr>
              <a:spLocks noChangeArrowheads="1"/>
            </p:cNvSpPr>
            <p:nvPr userDrawn="1"/>
          </p:nvSpPr>
          <p:spPr bwMode="auto">
            <a:xfrm>
              <a:off x="5100" y="3932"/>
              <a:ext cx="660" cy="152"/>
            </a:xfrm>
            <a:prstGeom prst="roundRect">
              <a:avLst>
                <a:gd name="adj" fmla="val 37500"/>
              </a:avLst>
            </a:prstGeom>
            <a:solidFill>
              <a:srgbClr val="7DC2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ru-RU" altLang="ru-RU" sz="2400" smtClean="0">
                <a:solidFill>
                  <a:srgbClr val="000000"/>
                </a:solidFill>
                <a:ea typeface="ヒラギノ角ゴ Pro W3"/>
                <a:cs typeface="ヒラギノ角ゴ Pro W3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 userDrawn="1"/>
          </p:nvSpPr>
          <p:spPr bwMode="auto">
            <a:xfrm>
              <a:off x="5664" y="3932"/>
              <a:ext cx="96" cy="152"/>
            </a:xfrm>
            <a:prstGeom prst="rect">
              <a:avLst/>
            </a:prstGeom>
            <a:solidFill>
              <a:srgbClr val="7DC24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033" name="Rectangle 19"/>
          <p:cNvSpPr>
            <a:spLocks noChangeArrowheads="1"/>
          </p:cNvSpPr>
          <p:nvPr userDrawn="1"/>
        </p:nvSpPr>
        <p:spPr bwMode="auto">
          <a:xfrm>
            <a:off x="8197850" y="6224588"/>
            <a:ext cx="6413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fld id="{19924ED3-E9D9-4020-87A7-4D9EB8B8AD03}" type="slidenum">
              <a:rPr lang="ru-RU" altLang="ru-RU" sz="1200" b="1" smtClean="0">
                <a:solidFill>
                  <a:srgbClr val="FFFFFF"/>
                </a:solidFill>
                <a:ea typeface="ヒラギノ角ゴ Pro W3"/>
                <a:cs typeface="ヒラギノ角ゴ Pro W3"/>
              </a:rPr>
              <a:pPr>
                <a:defRPr/>
              </a:pPr>
              <a:t>‹#›</a:t>
            </a:fld>
            <a:endParaRPr lang="ru-RU" altLang="ru-RU" sz="1200" smtClean="0">
              <a:solidFill>
                <a:srgbClr val="FFFFFF"/>
              </a:solidFill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216323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 sz="2800">
          <a:solidFill>
            <a:srgbClr val="00703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 sz="2000">
          <a:solidFill>
            <a:srgbClr val="00703C"/>
          </a:solidFill>
          <a:latin typeface="+mn-lt"/>
        </a:defRPr>
      </a:lvl2pPr>
      <a:lvl3pPr marL="11430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 sz="2000">
          <a:solidFill>
            <a:srgbClr val="00703C"/>
          </a:solidFill>
          <a:latin typeface="+mn-lt"/>
        </a:defRPr>
      </a:lvl3pPr>
      <a:lvl4pPr marL="15621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 sz="2000">
          <a:solidFill>
            <a:srgbClr val="404040"/>
          </a:solidFill>
          <a:latin typeface="+mn-lt"/>
        </a:defRPr>
      </a:lvl4pPr>
      <a:lvl5pPr marL="19812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»"/>
        <a:defRPr sz="2000">
          <a:solidFill>
            <a:srgbClr val="404040"/>
          </a:solidFill>
          <a:latin typeface="+mn-lt"/>
        </a:defRPr>
      </a:lvl5pPr>
      <a:lvl6pPr marL="24384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2000">
          <a:solidFill>
            <a:srgbClr val="404040"/>
          </a:solidFill>
          <a:latin typeface="+mn-lt"/>
        </a:defRPr>
      </a:lvl6pPr>
      <a:lvl7pPr marL="28956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2000">
          <a:solidFill>
            <a:srgbClr val="404040"/>
          </a:solidFill>
          <a:latin typeface="+mn-lt"/>
        </a:defRPr>
      </a:lvl7pPr>
      <a:lvl8pPr marL="33528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2000">
          <a:solidFill>
            <a:srgbClr val="404040"/>
          </a:solidFill>
          <a:latin typeface="+mn-lt"/>
        </a:defRPr>
      </a:lvl8pPr>
      <a:lvl9pPr marL="38100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2000">
          <a:solidFill>
            <a:srgbClr val="40404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ay_01_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44"/>
          <p:cNvSpPr>
            <a:spLocks noGrp="1" noChangeArrowheads="1"/>
          </p:cNvSpPr>
          <p:nvPr>
            <p:ph type="ctrTitle" idx="4294967295"/>
          </p:nvPr>
        </p:nvSpPr>
        <p:spPr>
          <a:xfrm>
            <a:off x="1187624" y="1917701"/>
            <a:ext cx="7056438" cy="1367284"/>
          </a:xfrm>
        </p:spPr>
        <p:txBody>
          <a:bodyPr/>
          <a:lstStyle/>
          <a:p>
            <a:pPr eaLnBrk="1" hangingPunct="1"/>
            <a:r>
              <a:rPr lang="ru-RU" altLang="ru-RU" sz="3000" dirty="0" smtClean="0"/>
              <a:t>Банковское сопровождение контрактов</a:t>
            </a:r>
            <a:br>
              <a:rPr lang="ru-RU" altLang="ru-RU" sz="3000" dirty="0" smtClean="0"/>
            </a:br>
            <a:r>
              <a:rPr lang="ru-RU" altLang="ru-RU" sz="3000" dirty="0" smtClean="0"/>
              <a:t/>
            </a:r>
            <a:br>
              <a:rPr lang="ru-RU" altLang="ru-RU" sz="3000" dirty="0" smtClean="0"/>
            </a:br>
            <a:r>
              <a:rPr lang="ru-RU" altLang="ru-RU" sz="1600" i="1" dirty="0" smtClean="0"/>
              <a:t>Опыт ПАО Сбербанк</a:t>
            </a:r>
          </a:p>
        </p:txBody>
      </p:sp>
      <p:grpSp>
        <p:nvGrpSpPr>
          <p:cNvPr id="2052" name="Group 7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056" name="AutoShape 49"/>
            <p:cNvSpPr>
              <a:spLocks noChangeArrowheads="1"/>
            </p:cNvSpPr>
            <p:nvPr/>
          </p:nvSpPr>
          <p:spPr bwMode="auto">
            <a:xfrm>
              <a:off x="60" y="52"/>
              <a:ext cx="336" cy="336"/>
            </a:xfrm>
            <a:prstGeom prst="plaque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lnSpc>
                  <a:spcPct val="120000"/>
                </a:lnSpc>
                <a:spcBef>
                  <a:spcPct val="20000"/>
                </a:spcBef>
                <a:buChar char="•"/>
                <a:defRPr sz="2800">
                  <a:solidFill>
                    <a:srgbClr val="00703C"/>
                  </a:solidFill>
                  <a:latin typeface="Arial" pitchFamily="34" charset="0"/>
                </a:defRPr>
              </a:lvl1pPr>
              <a:lvl2pPr marL="742950" indent="-285750" eaLnBrk="0" hangingPunct="0">
                <a:lnSpc>
                  <a:spcPct val="120000"/>
                </a:lnSpc>
                <a:spcBef>
                  <a:spcPct val="20000"/>
                </a:spcBef>
                <a:buChar char="–"/>
                <a:defRPr sz="2000">
                  <a:solidFill>
                    <a:srgbClr val="00703C"/>
                  </a:solidFill>
                  <a:latin typeface="Arial" pitchFamily="34" charset="0"/>
                </a:defRPr>
              </a:lvl2pPr>
              <a:lvl3pPr marL="1143000" indent="-228600" eaLnBrk="0" hangingPunct="0">
                <a:lnSpc>
                  <a:spcPct val="120000"/>
                </a:lnSpc>
                <a:spcBef>
                  <a:spcPct val="20000"/>
                </a:spcBef>
                <a:buChar char="•"/>
                <a:defRPr sz="2000">
                  <a:solidFill>
                    <a:srgbClr val="00703C"/>
                  </a:solidFill>
                  <a:latin typeface="Arial" pitchFamily="34" charset="0"/>
                </a:defRPr>
              </a:lvl3pPr>
              <a:lvl4pPr marL="1600200" indent="-228600" eaLnBrk="0" hangingPunct="0">
                <a:lnSpc>
                  <a:spcPct val="120000"/>
                </a:lnSpc>
                <a:spcBef>
                  <a:spcPct val="20000"/>
                </a:spcBef>
                <a:buChar char="–"/>
                <a:defRPr sz="2000">
                  <a:solidFill>
                    <a:srgbClr val="404040"/>
                  </a:solidFill>
                  <a:latin typeface="Arial" pitchFamily="34" charset="0"/>
                </a:defRPr>
              </a:lvl4pPr>
              <a:lvl5pPr marL="2057400" indent="-228600" eaLnBrk="0" hangingPunct="0">
                <a:lnSpc>
                  <a:spcPct val="120000"/>
                </a:lnSpc>
                <a:spcBef>
                  <a:spcPct val="20000"/>
                </a:spcBef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ru-RU" sz="2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057" name="AutoShape 50"/>
            <p:cNvSpPr>
              <a:spLocks noChangeArrowheads="1"/>
            </p:cNvSpPr>
            <p:nvPr/>
          </p:nvSpPr>
          <p:spPr bwMode="auto">
            <a:xfrm>
              <a:off x="5372" y="52"/>
              <a:ext cx="336" cy="336"/>
            </a:xfrm>
            <a:prstGeom prst="plaque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lnSpc>
                  <a:spcPct val="120000"/>
                </a:lnSpc>
                <a:spcBef>
                  <a:spcPct val="20000"/>
                </a:spcBef>
                <a:buChar char="•"/>
                <a:defRPr sz="2800">
                  <a:solidFill>
                    <a:srgbClr val="00703C"/>
                  </a:solidFill>
                  <a:latin typeface="Arial" pitchFamily="34" charset="0"/>
                </a:defRPr>
              </a:lvl1pPr>
              <a:lvl2pPr marL="742950" indent="-285750" eaLnBrk="0" hangingPunct="0">
                <a:lnSpc>
                  <a:spcPct val="120000"/>
                </a:lnSpc>
                <a:spcBef>
                  <a:spcPct val="20000"/>
                </a:spcBef>
                <a:buChar char="–"/>
                <a:defRPr sz="2000">
                  <a:solidFill>
                    <a:srgbClr val="00703C"/>
                  </a:solidFill>
                  <a:latin typeface="Arial" pitchFamily="34" charset="0"/>
                </a:defRPr>
              </a:lvl2pPr>
              <a:lvl3pPr marL="1143000" indent="-228600" eaLnBrk="0" hangingPunct="0">
                <a:lnSpc>
                  <a:spcPct val="120000"/>
                </a:lnSpc>
                <a:spcBef>
                  <a:spcPct val="20000"/>
                </a:spcBef>
                <a:buChar char="•"/>
                <a:defRPr sz="2000">
                  <a:solidFill>
                    <a:srgbClr val="00703C"/>
                  </a:solidFill>
                  <a:latin typeface="Arial" pitchFamily="34" charset="0"/>
                </a:defRPr>
              </a:lvl3pPr>
              <a:lvl4pPr marL="1600200" indent="-228600" eaLnBrk="0" hangingPunct="0">
                <a:lnSpc>
                  <a:spcPct val="120000"/>
                </a:lnSpc>
                <a:spcBef>
                  <a:spcPct val="20000"/>
                </a:spcBef>
                <a:buChar char="–"/>
                <a:defRPr sz="2000">
                  <a:solidFill>
                    <a:srgbClr val="404040"/>
                  </a:solidFill>
                  <a:latin typeface="Arial" pitchFamily="34" charset="0"/>
                </a:defRPr>
              </a:lvl4pPr>
              <a:lvl5pPr marL="2057400" indent="-228600" eaLnBrk="0" hangingPunct="0">
                <a:lnSpc>
                  <a:spcPct val="120000"/>
                </a:lnSpc>
                <a:spcBef>
                  <a:spcPct val="20000"/>
                </a:spcBef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ru-RU" sz="2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058" name="AutoShape 51"/>
            <p:cNvSpPr>
              <a:spLocks noChangeArrowheads="1"/>
            </p:cNvSpPr>
            <p:nvPr/>
          </p:nvSpPr>
          <p:spPr bwMode="auto">
            <a:xfrm>
              <a:off x="60" y="3937"/>
              <a:ext cx="336" cy="336"/>
            </a:xfrm>
            <a:prstGeom prst="plaque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lnSpc>
                  <a:spcPct val="120000"/>
                </a:lnSpc>
                <a:spcBef>
                  <a:spcPct val="20000"/>
                </a:spcBef>
                <a:buChar char="•"/>
                <a:defRPr sz="2800">
                  <a:solidFill>
                    <a:srgbClr val="00703C"/>
                  </a:solidFill>
                  <a:latin typeface="Arial" pitchFamily="34" charset="0"/>
                </a:defRPr>
              </a:lvl1pPr>
              <a:lvl2pPr marL="742950" indent="-285750" eaLnBrk="0" hangingPunct="0">
                <a:lnSpc>
                  <a:spcPct val="120000"/>
                </a:lnSpc>
                <a:spcBef>
                  <a:spcPct val="20000"/>
                </a:spcBef>
                <a:buChar char="–"/>
                <a:defRPr sz="2000">
                  <a:solidFill>
                    <a:srgbClr val="00703C"/>
                  </a:solidFill>
                  <a:latin typeface="Arial" pitchFamily="34" charset="0"/>
                </a:defRPr>
              </a:lvl2pPr>
              <a:lvl3pPr marL="1143000" indent="-228600" eaLnBrk="0" hangingPunct="0">
                <a:lnSpc>
                  <a:spcPct val="120000"/>
                </a:lnSpc>
                <a:spcBef>
                  <a:spcPct val="20000"/>
                </a:spcBef>
                <a:buChar char="•"/>
                <a:defRPr sz="2000">
                  <a:solidFill>
                    <a:srgbClr val="00703C"/>
                  </a:solidFill>
                  <a:latin typeface="Arial" pitchFamily="34" charset="0"/>
                </a:defRPr>
              </a:lvl3pPr>
              <a:lvl4pPr marL="1600200" indent="-228600" eaLnBrk="0" hangingPunct="0">
                <a:lnSpc>
                  <a:spcPct val="120000"/>
                </a:lnSpc>
                <a:spcBef>
                  <a:spcPct val="20000"/>
                </a:spcBef>
                <a:buChar char="–"/>
                <a:defRPr sz="2000">
                  <a:solidFill>
                    <a:srgbClr val="404040"/>
                  </a:solidFill>
                  <a:latin typeface="Arial" pitchFamily="34" charset="0"/>
                </a:defRPr>
              </a:lvl4pPr>
              <a:lvl5pPr marL="2057400" indent="-228600" eaLnBrk="0" hangingPunct="0">
                <a:lnSpc>
                  <a:spcPct val="120000"/>
                </a:lnSpc>
                <a:spcBef>
                  <a:spcPct val="20000"/>
                </a:spcBef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ru-RU" sz="2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059" name="AutoShape 52"/>
            <p:cNvSpPr>
              <a:spLocks noChangeArrowheads="1"/>
            </p:cNvSpPr>
            <p:nvPr/>
          </p:nvSpPr>
          <p:spPr bwMode="auto">
            <a:xfrm>
              <a:off x="5372" y="3937"/>
              <a:ext cx="336" cy="336"/>
            </a:xfrm>
            <a:prstGeom prst="plaque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lnSpc>
                  <a:spcPct val="120000"/>
                </a:lnSpc>
                <a:spcBef>
                  <a:spcPct val="20000"/>
                </a:spcBef>
                <a:buChar char="•"/>
                <a:defRPr sz="2800">
                  <a:solidFill>
                    <a:srgbClr val="00703C"/>
                  </a:solidFill>
                  <a:latin typeface="Arial" pitchFamily="34" charset="0"/>
                </a:defRPr>
              </a:lvl1pPr>
              <a:lvl2pPr marL="742950" indent="-285750" eaLnBrk="0" hangingPunct="0">
                <a:lnSpc>
                  <a:spcPct val="120000"/>
                </a:lnSpc>
                <a:spcBef>
                  <a:spcPct val="20000"/>
                </a:spcBef>
                <a:buChar char="–"/>
                <a:defRPr sz="2000">
                  <a:solidFill>
                    <a:srgbClr val="00703C"/>
                  </a:solidFill>
                  <a:latin typeface="Arial" pitchFamily="34" charset="0"/>
                </a:defRPr>
              </a:lvl2pPr>
              <a:lvl3pPr marL="1143000" indent="-228600" eaLnBrk="0" hangingPunct="0">
                <a:lnSpc>
                  <a:spcPct val="120000"/>
                </a:lnSpc>
                <a:spcBef>
                  <a:spcPct val="20000"/>
                </a:spcBef>
                <a:buChar char="•"/>
                <a:defRPr sz="2000">
                  <a:solidFill>
                    <a:srgbClr val="00703C"/>
                  </a:solidFill>
                  <a:latin typeface="Arial" pitchFamily="34" charset="0"/>
                </a:defRPr>
              </a:lvl3pPr>
              <a:lvl4pPr marL="1600200" indent="-228600" eaLnBrk="0" hangingPunct="0">
                <a:lnSpc>
                  <a:spcPct val="120000"/>
                </a:lnSpc>
                <a:spcBef>
                  <a:spcPct val="20000"/>
                </a:spcBef>
                <a:buChar char="–"/>
                <a:defRPr sz="2000">
                  <a:solidFill>
                    <a:srgbClr val="404040"/>
                  </a:solidFill>
                  <a:latin typeface="Arial" pitchFamily="34" charset="0"/>
                </a:defRPr>
              </a:lvl4pPr>
              <a:lvl5pPr marL="2057400" indent="-228600" eaLnBrk="0" hangingPunct="0">
                <a:lnSpc>
                  <a:spcPct val="120000"/>
                </a:lnSpc>
                <a:spcBef>
                  <a:spcPct val="20000"/>
                </a:spcBef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ru-RU" sz="2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060" name="Rectangle 53"/>
            <p:cNvSpPr>
              <a:spLocks noChangeArrowheads="1"/>
            </p:cNvSpPr>
            <p:nvPr/>
          </p:nvSpPr>
          <p:spPr bwMode="auto">
            <a:xfrm>
              <a:off x="0" y="0"/>
              <a:ext cx="228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lnSpc>
                  <a:spcPct val="120000"/>
                </a:lnSpc>
                <a:spcBef>
                  <a:spcPct val="20000"/>
                </a:spcBef>
                <a:buChar char="•"/>
                <a:defRPr sz="2800">
                  <a:solidFill>
                    <a:srgbClr val="00703C"/>
                  </a:solidFill>
                  <a:latin typeface="Arial" pitchFamily="34" charset="0"/>
                </a:defRPr>
              </a:lvl1pPr>
              <a:lvl2pPr marL="742950" indent="-285750" eaLnBrk="0" hangingPunct="0">
                <a:lnSpc>
                  <a:spcPct val="120000"/>
                </a:lnSpc>
                <a:spcBef>
                  <a:spcPct val="20000"/>
                </a:spcBef>
                <a:buChar char="–"/>
                <a:defRPr sz="2000">
                  <a:solidFill>
                    <a:srgbClr val="00703C"/>
                  </a:solidFill>
                  <a:latin typeface="Arial" pitchFamily="34" charset="0"/>
                </a:defRPr>
              </a:lvl2pPr>
              <a:lvl3pPr marL="1143000" indent="-228600" eaLnBrk="0" hangingPunct="0">
                <a:lnSpc>
                  <a:spcPct val="120000"/>
                </a:lnSpc>
                <a:spcBef>
                  <a:spcPct val="20000"/>
                </a:spcBef>
                <a:buChar char="•"/>
                <a:defRPr sz="2000">
                  <a:solidFill>
                    <a:srgbClr val="00703C"/>
                  </a:solidFill>
                  <a:latin typeface="Arial" pitchFamily="34" charset="0"/>
                </a:defRPr>
              </a:lvl3pPr>
              <a:lvl4pPr marL="1600200" indent="-228600" eaLnBrk="0" hangingPunct="0">
                <a:lnSpc>
                  <a:spcPct val="120000"/>
                </a:lnSpc>
                <a:spcBef>
                  <a:spcPct val="20000"/>
                </a:spcBef>
                <a:buChar char="–"/>
                <a:defRPr sz="2000">
                  <a:solidFill>
                    <a:srgbClr val="404040"/>
                  </a:solidFill>
                  <a:latin typeface="Arial" pitchFamily="34" charset="0"/>
                </a:defRPr>
              </a:lvl4pPr>
              <a:lvl5pPr marL="2057400" indent="-228600" eaLnBrk="0" hangingPunct="0">
                <a:lnSpc>
                  <a:spcPct val="120000"/>
                </a:lnSpc>
                <a:spcBef>
                  <a:spcPct val="20000"/>
                </a:spcBef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ru-RU" sz="2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061" name="Rectangle 54"/>
            <p:cNvSpPr>
              <a:spLocks noChangeArrowheads="1"/>
            </p:cNvSpPr>
            <p:nvPr/>
          </p:nvSpPr>
          <p:spPr bwMode="auto">
            <a:xfrm>
              <a:off x="5540" y="0"/>
              <a:ext cx="22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lnSpc>
                  <a:spcPct val="120000"/>
                </a:lnSpc>
                <a:spcBef>
                  <a:spcPct val="20000"/>
                </a:spcBef>
                <a:buChar char="•"/>
                <a:defRPr sz="2800">
                  <a:solidFill>
                    <a:srgbClr val="00703C"/>
                  </a:solidFill>
                  <a:latin typeface="Arial" pitchFamily="34" charset="0"/>
                </a:defRPr>
              </a:lvl1pPr>
              <a:lvl2pPr marL="742950" indent="-285750" eaLnBrk="0" hangingPunct="0">
                <a:lnSpc>
                  <a:spcPct val="120000"/>
                </a:lnSpc>
                <a:spcBef>
                  <a:spcPct val="20000"/>
                </a:spcBef>
                <a:buChar char="–"/>
                <a:defRPr sz="2000">
                  <a:solidFill>
                    <a:srgbClr val="00703C"/>
                  </a:solidFill>
                  <a:latin typeface="Arial" pitchFamily="34" charset="0"/>
                </a:defRPr>
              </a:lvl2pPr>
              <a:lvl3pPr marL="1143000" indent="-228600" eaLnBrk="0" hangingPunct="0">
                <a:lnSpc>
                  <a:spcPct val="120000"/>
                </a:lnSpc>
                <a:spcBef>
                  <a:spcPct val="20000"/>
                </a:spcBef>
                <a:buChar char="•"/>
                <a:defRPr sz="2000">
                  <a:solidFill>
                    <a:srgbClr val="00703C"/>
                  </a:solidFill>
                  <a:latin typeface="Arial" pitchFamily="34" charset="0"/>
                </a:defRPr>
              </a:lvl3pPr>
              <a:lvl4pPr marL="1600200" indent="-228600" eaLnBrk="0" hangingPunct="0">
                <a:lnSpc>
                  <a:spcPct val="120000"/>
                </a:lnSpc>
                <a:spcBef>
                  <a:spcPct val="20000"/>
                </a:spcBef>
                <a:buChar char="–"/>
                <a:defRPr sz="2000">
                  <a:solidFill>
                    <a:srgbClr val="404040"/>
                  </a:solidFill>
                  <a:latin typeface="Arial" pitchFamily="34" charset="0"/>
                </a:defRPr>
              </a:lvl4pPr>
              <a:lvl5pPr marL="2057400" indent="-228600" eaLnBrk="0" hangingPunct="0">
                <a:lnSpc>
                  <a:spcPct val="120000"/>
                </a:lnSpc>
                <a:spcBef>
                  <a:spcPct val="20000"/>
                </a:spcBef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ru-RU" sz="2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062" name="Rectangle 55"/>
            <p:cNvSpPr>
              <a:spLocks noChangeArrowheads="1"/>
            </p:cNvSpPr>
            <p:nvPr/>
          </p:nvSpPr>
          <p:spPr bwMode="auto">
            <a:xfrm>
              <a:off x="0" y="0"/>
              <a:ext cx="5760" cy="2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lnSpc>
                  <a:spcPct val="120000"/>
                </a:lnSpc>
                <a:spcBef>
                  <a:spcPct val="20000"/>
                </a:spcBef>
                <a:buChar char="•"/>
                <a:defRPr sz="2800">
                  <a:solidFill>
                    <a:srgbClr val="00703C"/>
                  </a:solidFill>
                  <a:latin typeface="Arial" pitchFamily="34" charset="0"/>
                </a:defRPr>
              </a:lvl1pPr>
              <a:lvl2pPr marL="742950" indent="-285750" eaLnBrk="0" hangingPunct="0">
                <a:lnSpc>
                  <a:spcPct val="120000"/>
                </a:lnSpc>
                <a:spcBef>
                  <a:spcPct val="20000"/>
                </a:spcBef>
                <a:buChar char="–"/>
                <a:defRPr sz="2000">
                  <a:solidFill>
                    <a:srgbClr val="00703C"/>
                  </a:solidFill>
                  <a:latin typeface="Arial" pitchFamily="34" charset="0"/>
                </a:defRPr>
              </a:lvl2pPr>
              <a:lvl3pPr marL="1143000" indent="-228600" eaLnBrk="0" hangingPunct="0">
                <a:lnSpc>
                  <a:spcPct val="120000"/>
                </a:lnSpc>
                <a:spcBef>
                  <a:spcPct val="20000"/>
                </a:spcBef>
                <a:buChar char="•"/>
                <a:defRPr sz="2000">
                  <a:solidFill>
                    <a:srgbClr val="00703C"/>
                  </a:solidFill>
                  <a:latin typeface="Arial" pitchFamily="34" charset="0"/>
                </a:defRPr>
              </a:lvl3pPr>
              <a:lvl4pPr marL="1600200" indent="-228600" eaLnBrk="0" hangingPunct="0">
                <a:lnSpc>
                  <a:spcPct val="120000"/>
                </a:lnSpc>
                <a:spcBef>
                  <a:spcPct val="20000"/>
                </a:spcBef>
                <a:buChar char="–"/>
                <a:defRPr sz="2000">
                  <a:solidFill>
                    <a:srgbClr val="404040"/>
                  </a:solidFill>
                  <a:latin typeface="Arial" pitchFamily="34" charset="0"/>
                </a:defRPr>
              </a:lvl4pPr>
              <a:lvl5pPr marL="2057400" indent="-228600" eaLnBrk="0" hangingPunct="0">
                <a:lnSpc>
                  <a:spcPct val="120000"/>
                </a:lnSpc>
                <a:spcBef>
                  <a:spcPct val="20000"/>
                </a:spcBef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ru-RU" sz="2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063" name="Rectangle 56"/>
            <p:cNvSpPr>
              <a:spLocks noChangeArrowheads="1"/>
            </p:cNvSpPr>
            <p:nvPr/>
          </p:nvSpPr>
          <p:spPr bwMode="auto">
            <a:xfrm>
              <a:off x="0" y="4105"/>
              <a:ext cx="5760" cy="2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lnSpc>
                  <a:spcPct val="120000"/>
                </a:lnSpc>
                <a:spcBef>
                  <a:spcPct val="20000"/>
                </a:spcBef>
                <a:buChar char="•"/>
                <a:defRPr sz="2800">
                  <a:solidFill>
                    <a:srgbClr val="00703C"/>
                  </a:solidFill>
                  <a:latin typeface="Arial" pitchFamily="34" charset="0"/>
                </a:defRPr>
              </a:lvl1pPr>
              <a:lvl2pPr marL="742950" indent="-285750" eaLnBrk="0" hangingPunct="0">
                <a:lnSpc>
                  <a:spcPct val="120000"/>
                </a:lnSpc>
                <a:spcBef>
                  <a:spcPct val="20000"/>
                </a:spcBef>
                <a:buChar char="–"/>
                <a:defRPr sz="2000">
                  <a:solidFill>
                    <a:srgbClr val="00703C"/>
                  </a:solidFill>
                  <a:latin typeface="Arial" pitchFamily="34" charset="0"/>
                </a:defRPr>
              </a:lvl2pPr>
              <a:lvl3pPr marL="1143000" indent="-228600" eaLnBrk="0" hangingPunct="0">
                <a:lnSpc>
                  <a:spcPct val="120000"/>
                </a:lnSpc>
                <a:spcBef>
                  <a:spcPct val="20000"/>
                </a:spcBef>
                <a:buChar char="•"/>
                <a:defRPr sz="2000">
                  <a:solidFill>
                    <a:srgbClr val="00703C"/>
                  </a:solidFill>
                  <a:latin typeface="Arial" pitchFamily="34" charset="0"/>
                </a:defRPr>
              </a:lvl3pPr>
              <a:lvl4pPr marL="1600200" indent="-228600" eaLnBrk="0" hangingPunct="0">
                <a:lnSpc>
                  <a:spcPct val="120000"/>
                </a:lnSpc>
                <a:spcBef>
                  <a:spcPct val="20000"/>
                </a:spcBef>
                <a:buChar char="–"/>
                <a:defRPr sz="2000">
                  <a:solidFill>
                    <a:srgbClr val="404040"/>
                  </a:solidFill>
                  <a:latin typeface="Arial" pitchFamily="34" charset="0"/>
                </a:defRPr>
              </a:lvl4pPr>
              <a:lvl5pPr marL="2057400" indent="-228600" eaLnBrk="0" hangingPunct="0">
                <a:lnSpc>
                  <a:spcPct val="120000"/>
                </a:lnSpc>
                <a:spcBef>
                  <a:spcPct val="20000"/>
                </a:spcBef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404040"/>
                  </a:solidFill>
                  <a:latin typeface="Arial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ru-RU" sz="24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2053" name="Rectangle 45"/>
          <p:cNvSpPr>
            <a:spLocks noChangeArrowheads="1"/>
          </p:cNvSpPr>
          <p:nvPr/>
        </p:nvSpPr>
        <p:spPr bwMode="auto">
          <a:xfrm>
            <a:off x="6761163" y="5849938"/>
            <a:ext cx="2027237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120000"/>
              </a:lnSpc>
              <a:spcBef>
                <a:spcPct val="20000"/>
              </a:spcBef>
              <a:buChar char="•"/>
              <a:defRPr sz="2800">
                <a:solidFill>
                  <a:srgbClr val="00703C"/>
                </a:solidFill>
                <a:latin typeface="Arial" pitchFamily="34" charset="0"/>
              </a:defRPr>
            </a:lvl1pPr>
            <a:lvl2pPr marL="742950" indent="-285750" eaLnBrk="0" hangingPunct="0">
              <a:lnSpc>
                <a:spcPct val="120000"/>
              </a:lnSpc>
              <a:spcBef>
                <a:spcPct val="20000"/>
              </a:spcBef>
              <a:buChar char="–"/>
              <a:defRPr sz="2000">
                <a:solidFill>
                  <a:srgbClr val="00703C"/>
                </a:solidFill>
                <a:latin typeface="Arial" pitchFamily="34" charset="0"/>
              </a:defRPr>
            </a:lvl2pPr>
            <a:lvl3pPr marL="1143000" indent="-228600" eaLnBrk="0" hangingPunct="0">
              <a:lnSpc>
                <a:spcPct val="120000"/>
              </a:lnSpc>
              <a:spcBef>
                <a:spcPct val="20000"/>
              </a:spcBef>
              <a:buChar char="•"/>
              <a:defRPr sz="2000">
                <a:solidFill>
                  <a:srgbClr val="00703C"/>
                </a:solidFill>
                <a:latin typeface="Arial" pitchFamily="34" charset="0"/>
              </a:defRPr>
            </a:lvl3pPr>
            <a:lvl4pPr marL="1600200" indent="-228600" eaLnBrk="0" hangingPunct="0">
              <a:lnSpc>
                <a:spcPct val="120000"/>
              </a:lnSpc>
              <a:spcBef>
                <a:spcPct val="20000"/>
              </a:spcBef>
              <a:buChar char="–"/>
              <a:defRPr sz="2000">
                <a:solidFill>
                  <a:srgbClr val="404040"/>
                </a:solidFill>
                <a:latin typeface="Arial" pitchFamily="34" charset="0"/>
              </a:defRPr>
            </a:lvl4pPr>
            <a:lvl5pPr marL="2057400" indent="-228600" eaLnBrk="0" hangingPunct="0">
              <a:lnSpc>
                <a:spcPct val="120000"/>
              </a:lnSpc>
              <a:spcBef>
                <a:spcPct val="20000"/>
              </a:spcBef>
              <a:buChar char="»"/>
              <a:defRPr sz="2000">
                <a:solidFill>
                  <a:srgbClr val="404040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04040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04040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04040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04040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 smtClean="0"/>
              <a:t> </a:t>
            </a:r>
            <a:r>
              <a:rPr lang="ru-RU" altLang="ru-RU" sz="1600" dirty="0" smtClean="0"/>
              <a:t>201</a:t>
            </a:r>
            <a:r>
              <a:rPr lang="en-US" altLang="ru-RU" sz="1600" dirty="0"/>
              <a:t>8</a:t>
            </a:r>
            <a:endParaRPr lang="ru-RU" altLang="ru-RU" sz="1600" dirty="0" smtClean="0"/>
          </a:p>
        </p:txBody>
      </p:sp>
      <p:sp>
        <p:nvSpPr>
          <p:cNvPr id="2054" name="Line 60"/>
          <p:cNvSpPr>
            <a:spLocks noChangeShapeType="1"/>
          </p:cNvSpPr>
          <p:nvPr/>
        </p:nvSpPr>
        <p:spPr bwMode="auto">
          <a:xfrm flipH="1">
            <a:off x="6731000" y="5851525"/>
            <a:ext cx="1588" cy="328613"/>
          </a:xfrm>
          <a:prstGeom prst="line">
            <a:avLst/>
          </a:prstGeom>
          <a:noFill/>
          <a:ln w="25400">
            <a:solidFill>
              <a:srgbClr val="00734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055" name="Line 60"/>
          <p:cNvSpPr>
            <a:spLocks noChangeShapeType="1"/>
          </p:cNvSpPr>
          <p:nvPr/>
        </p:nvSpPr>
        <p:spPr bwMode="auto">
          <a:xfrm>
            <a:off x="971550" y="1844675"/>
            <a:ext cx="46038" cy="1800225"/>
          </a:xfrm>
          <a:custGeom>
            <a:avLst/>
            <a:gdLst>
              <a:gd name="T0" fmla="*/ 0 w 1"/>
              <a:gd name="T1" fmla="*/ 0 h 366"/>
              <a:gd name="T2" fmla="*/ 0 w 1"/>
              <a:gd name="T3" fmla="*/ 2147483647 h 36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366">
                <a:moveTo>
                  <a:pt x="0" y="0"/>
                </a:moveTo>
                <a:lnTo>
                  <a:pt x="0" y="366"/>
                </a:lnTo>
              </a:path>
            </a:pathLst>
          </a:custGeom>
          <a:noFill/>
          <a:ln w="25400">
            <a:solidFill>
              <a:srgbClr val="00734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97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4716463" y="2205038"/>
            <a:ext cx="4178300" cy="431800"/>
          </a:xfrm>
          <a:prstGeom prst="rect">
            <a:avLst/>
          </a:prstGeom>
          <a:noFill/>
          <a:ln w="19050">
            <a:solidFill>
              <a:srgbClr val="AFC0E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ru-RU" sz="1000" dirty="0"/>
              <a:t>Анализ наличия и достаточности основной исходно-разрешительной документации по проекту</a:t>
            </a:r>
          </a:p>
          <a:p>
            <a:pPr algn="ctr" eaLnBrk="0" hangingPunct="0">
              <a:spcBef>
                <a:spcPct val="20000"/>
              </a:spcBef>
            </a:pPr>
            <a:endParaRPr lang="ru-RU" sz="1000" dirty="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4714875" y="1268413"/>
            <a:ext cx="4178300" cy="738187"/>
          </a:xfrm>
          <a:prstGeom prst="rect">
            <a:avLst/>
          </a:prstGeom>
          <a:noFill/>
          <a:ln w="57150">
            <a:solidFill>
              <a:srgbClr val="AFC0E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20000"/>
              </a:spcBef>
            </a:pPr>
            <a:r>
              <a:rPr lang="ru-RU" sz="1600" b="1" dirty="0" smtClean="0"/>
              <a:t>Инжиниринговый анализ</a:t>
            </a:r>
            <a:endParaRPr lang="ru-RU" sz="1600" b="1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4716463" y="2636838"/>
            <a:ext cx="4178300" cy="360362"/>
          </a:xfrm>
          <a:prstGeom prst="rect">
            <a:avLst/>
          </a:prstGeom>
          <a:noFill/>
          <a:ln w="19050">
            <a:solidFill>
              <a:srgbClr val="AFC0E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ru-RU" sz="1000" dirty="0" smtClean="0"/>
              <a:t>Анализ </a:t>
            </a:r>
            <a:r>
              <a:rPr lang="ru-RU" sz="1000" dirty="0"/>
              <a:t>стоимости строительства по отношению к среднерыночным значениям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4716463" y="2997200"/>
            <a:ext cx="4178300" cy="360363"/>
          </a:xfrm>
          <a:prstGeom prst="rect">
            <a:avLst/>
          </a:prstGeom>
          <a:noFill/>
          <a:ln w="19050">
            <a:solidFill>
              <a:srgbClr val="AFC0E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ru-RU" sz="1000" dirty="0"/>
              <a:t>Анализ </a:t>
            </a:r>
            <a:r>
              <a:rPr lang="ru-RU" sz="1000" dirty="0" smtClean="0"/>
              <a:t>соблюдения </a:t>
            </a:r>
            <a:r>
              <a:rPr lang="ru-RU" sz="1000" dirty="0"/>
              <a:t>сроков строительства</a:t>
            </a: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4716463" y="3357563"/>
            <a:ext cx="4178300" cy="506412"/>
          </a:xfrm>
          <a:prstGeom prst="rect">
            <a:avLst/>
          </a:prstGeom>
          <a:noFill/>
          <a:ln w="19050">
            <a:solidFill>
              <a:srgbClr val="AFC0E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ru-RU" sz="1000" dirty="0" smtClean="0"/>
              <a:t>Анализ </a:t>
            </a:r>
            <a:r>
              <a:rPr lang="ru-RU" sz="1000" dirty="0"/>
              <a:t>соответствия основных объемов работ, указанных в документах на оплату, фактически выполненным объемам работ на объекте на основании фотоотчетов </a:t>
            </a:r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4714875" y="3860800"/>
            <a:ext cx="4178300" cy="360363"/>
          </a:xfrm>
          <a:prstGeom prst="rect">
            <a:avLst/>
          </a:prstGeom>
          <a:noFill/>
          <a:ln w="19050">
            <a:solidFill>
              <a:srgbClr val="AFC0E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ru-RU" sz="1000" dirty="0" smtClean="0"/>
              <a:t>Анализ </a:t>
            </a:r>
            <a:r>
              <a:rPr lang="ru-RU" sz="1000" dirty="0"/>
              <a:t>соответствия выполняемых работ согласованной проектной документации</a:t>
            </a:r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4716463" y="4221163"/>
            <a:ext cx="4178300" cy="504825"/>
          </a:xfrm>
          <a:prstGeom prst="rect">
            <a:avLst/>
          </a:prstGeom>
          <a:noFill/>
          <a:ln w="19050">
            <a:solidFill>
              <a:srgbClr val="AFC0E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ru-RU" sz="1000" dirty="0"/>
              <a:t>Анализ соответствия стоимости выполняемых работ согласованной государственной экспертизой стоимости строительства</a:t>
            </a:r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4716463" y="4724400"/>
            <a:ext cx="4178300" cy="287338"/>
          </a:xfrm>
          <a:prstGeom prst="rect">
            <a:avLst/>
          </a:prstGeom>
          <a:noFill/>
          <a:ln w="19050">
            <a:solidFill>
              <a:srgbClr val="AFC0E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ru-RU" sz="1000" dirty="0"/>
              <a:t>Формирование заключения по итогам </a:t>
            </a:r>
            <a:r>
              <a:rPr lang="ru-RU" sz="1000" dirty="0" smtClean="0"/>
              <a:t>инжинирингового анализа</a:t>
            </a:r>
            <a:endParaRPr lang="ru-RU" sz="1000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467295" y="2205038"/>
            <a:ext cx="4176713" cy="4032250"/>
            <a:chOff x="250825" y="2205038"/>
            <a:chExt cx="4176713" cy="4032250"/>
          </a:xfrm>
        </p:grpSpPr>
        <p:sp>
          <p:nvSpPr>
            <p:cNvPr id="5125" name="Rectangle 5"/>
            <p:cNvSpPr>
              <a:spLocks noChangeArrowheads="1"/>
            </p:cNvSpPr>
            <p:nvPr/>
          </p:nvSpPr>
          <p:spPr bwMode="auto">
            <a:xfrm>
              <a:off x="250825" y="2492375"/>
              <a:ext cx="4176713" cy="360363"/>
            </a:xfrm>
            <a:prstGeom prst="rect">
              <a:avLst/>
            </a:prstGeom>
            <a:noFill/>
            <a:ln w="19050">
              <a:solidFill>
                <a:srgbClr val="92D05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ru-RU" sz="1000" dirty="0"/>
                <a:t>Формирование и ведение базы данных согласованной оплаты и обосновывающих документов, представляемых клиентом</a:t>
              </a:r>
            </a:p>
          </p:txBody>
        </p:sp>
        <p:sp>
          <p:nvSpPr>
            <p:cNvPr id="5126" name="Rectangle 6"/>
            <p:cNvSpPr>
              <a:spLocks noChangeArrowheads="1"/>
            </p:cNvSpPr>
            <p:nvPr/>
          </p:nvSpPr>
          <p:spPr bwMode="auto">
            <a:xfrm>
              <a:off x="250825" y="3429000"/>
              <a:ext cx="4176713" cy="360363"/>
            </a:xfrm>
            <a:prstGeom prst="rect">
              <a:avLst/>
            </a:prstGeom>
            <a:noFill/>
            <a:ln w="19050">
              <a:solidFill>
                <a:srgbClr val="92D05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ru-RU" sz="1000" dirty="0"/>
                <a:t>Мониторинг и контроль расходования утвержденной сметы строительства в целом</a:t>
              </a:r>
            </a:p>
          </p:txBody>
        </p:sp>
        <p:sp>
          <p:nvSpPr>
            <p:cNvPr id="5127" name="Rectangle 7"/>
            <p:cNvSpPr>
              <a:spLocks noChangeArrowheads="1"/>
            </p:cNvSpPr>
            <p:nvPr/>
          </p:nvSpPr>
          <p:spPr bwMode="auto">
            <a:xfrm>
              <a:off x="250825" y="2852738"/>
              <a:ext cx="4176713" cy="576262"/>
            </a:xfrm>
            <a:prstGeom prst="rect">
              <a:avLst/>
            </a:prstGeom>
            <a:noFill/>
            <a:ln w="19050">
              <a:solidFill>
                <a:srgbClr val="92D05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ru-RU" sz="1000" dirty="0"/>
                <a:t>Анализ схемы взаимодействия </a:t>
              </a:r>
              <a:r>
                <a:rPr lang="ru-RU" sz="1000" dirty="0" smtClean="0"/>
                <a:t>организаций-участников реализации инвестиционного проекта </a:t>
              </a:r>
              <a:r>
                <a:rPr lang="ru-RU" sz="1000" dirty="0"/>
                <a:t>(генеральный подрядчик-подрядчик-субподрядчик)</a:t>
              </a:r>
            </a:p>
          </p:txBody>
        </p:sp>
        <p:sp>
          <p:nvSpPr>
            <p:cNvPr id="5128" name="Rectangle 8"/>
            <p:cNvSpPr>
              <a:spLocks noChangeArrowheads="1"/>
            </p:cNvSpPr>
            <p:nvPr/>
          </p:nvSpPr>
          <p:spPr bwMode="auto">
            <a:xfrm>
              <a:off x="250825" y="3789363"/>
              <a:ext cx="4176713" cy="576262"/>
            </a:xfrm>
            <a:prstGeom prst="rect">
              <a:avLst/>
            </a:prstGeom>
            <a:noFill/>
            <a:ln w="19050">
              <a:solidFill>
                <a:srgbClr val="92D05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ru-RU" sz="1000" dirty="0"/>
                <a:t>Контроль целевого </a:t>
              </a:r>
              <a:r>
                <a:rPr lang="ru-RU" sz="1000" dirty="0" smtClean="0"/>
                <a:t>расходования </a:t>
              </a:r>
              <a:r>
                <a:rPr lang="ru-RU" sz="1000" dirty="0"/>
                <a:t>денежных средств с ОБС (в части соответствия суммы и назначения платежа </a:t>
              </a:r>
              <a:r>
                <a:rPr lang="ru-RU" sz="1000" dirty="0" smtClean="0"/>
                <a:t> договорной </a:t>
              </a:r>
              <a:r>
                <a:rPr lang="ru-RU" sz="1000" dirty="0"/>
                <a:t>документации)</a:t>
              </a:r>
            </a:p>
          </p:txBody>
        </p:sp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250825" y="4364038"/>
              <a:ext cx="4176713" cy="504825"/>
            </a:xfrm>
            <a:prstGeom prst="rect">
              <a:avLst/>
            </a:prstGeom>
            <a:noFill/>
            <a:ln w="19050">
              <a:solidFill>
                <a:srgbClr val="92D05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ru-RU" sz="1000" dirty="0"/>
                <a:t>Проверка выполнения условий договоров, представленных в обоснование проведения платежа </a:t>
              </a:r>
              <a:r>
                <a:rPr lang="ru-RU" sz="1000" dirty="0" smtClean="0"/>
                <a:t>(авансирование, страхование</a:t>
              </a:r>
              <a:r>
                <a:rPr lang="ru-RU" sz="1000" dirty="0"/>
                <a:t>, банковские гарантии и т.п.)</a:t>
              </a:r>
            </a:p>
          </p:txBody>
        </p:sp>
        <p:sp>
          <p:nvSpPr>
            <p:cNvPr id="5130" name="Rectangle 10"/>
            <p:cNvSpPr>
              <a:spLocks noChangeArrowheads="1"/>
            </p:cNvSpPr>
            <p:nvPr/>
          </p:nvSpPr>
          <p:spPr bwMode="auto">
            <a:xfrm>
              <a:off x="250825" y="4868863"/>
              <a:ext cx="4176713" cy="504825"/>
            </a:xfrm>
            <a:prstGeom prst="rect">
              <a:avLst/>
            </a:prstGeom>
            <a:noFill/>
            <a:ln w="19050">
              <a:solidFill>
                <a:srgbClr val="92D05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ru-RU" sz="1000" dirty="0"/>
                <a:t>Анализ обоснованности оплаты затрат не строительного характера (налоги, страхование, заработная плата, аренда </a:t>
              </a:r>
              <a:r>
                <a:rPr lang="ru-RU" sz="1000" dirty="0" smtClean="0"/>
                <a:t> </a:t>
              </a:r>
              <a:r>
                <a:rPr lang="ru-RU" sz="1000" dirty="0"/>
                <a:t>и т.п.)</a:t>
              </a:r>
            </a:p>
          </p:txBody>
        </p:sp>
        <p:sp>
          <p:nvSpPr>
            <p:cNvPr id="5136" name="Rectangle 16"/>
            <p:cNvSpPr>
              <a:spLocks noChangeArrowheads="1"/>
            </p:cNvSpPr>
            <p:nvPr/>
          </p:nvSpPr>
          <p:spPr bwMode="auto">
            <a:xfrm>
              <a:off x="250825" y="5373688"/>
              <a:ext cx="4176713" cy="360362"/>
            </a:xfrm>
            <a:prstGeom prst="rect">
              <a:avLst/>
            </a:prstGeom>
            <a:noFill/>
            <a:ln w="19050">
              <a:solidFill>
                <a:srgbClr val="92D05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ru-RU" sz="1000" dirty="0"/>
                <a:t>Согласование оплаты по представленным обосновывающим документам</a:t>
              </a:r>
            </a:p>
          </p:txBody>
        </p:sp>
        <p:sp>
          <p:nvSpPr>
            <p:cNvPr id="5137" name="Rectangle 17"/>
            <p:cNvSpPr>
              <a:spLocks noChangeArrowheads="1"/>
            </p:cNvSpPr>
            <p:nvPr/>
          </p:nvSpPr>
          <p:spPr bwMode="auto">
            <a:xfrm>
              <a:off x="250825" y="5732463"/>
              <a:ext cx="4176713" cy="504825"/>
            </a:xfrm>
            <a:prstGeom prst="rect">
              <a:avLst/>
            </a:prstGeom>
            <a:noFill/>
            <a:ln w="19050">
              <a:solidFill>
                <a:srgbClr val="92D05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ru-RU" sz="1000" dirty="0"/>
                <a:t>Формирование заключения для государственного заказчика в случае несоответствия параметров платежа соответствующим документам по проекту</a:t>
              </a:r>
            </a:p>
          </p:txBody>
        </p:sp>
        <p:sp>
          <p:nvSpPr>
            <p:cNvPr id="5140" name="Rectangle 20"/>
            <p:cNvSpPr>
              <a:spLocks noChangeArrowheads="1"/>
            </p:cNvSpPr>
            <p:nvPr/>
          </p:nvSpPr>
          <p:spPr bwMode="auto">
            <a:xfrm>
              <a:off x="250825" y="2205038"/>
              <a:ext cx="4176713" cy="287337"/>
            </a:xfrm>
            <a:prstGeom prst="rect">
              <a:avLst/>
            </a:prstGeom>
            <a:noFill/>
            <a:ln w="19050">
              <a:solidFill>
                <a:srgbClr val="92D05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ru-RU" sz="1000" dirty="0" smtClean="0"/>
                <a:t>Ведение системы </a:t>
              </a:r>
              <a:r>
                <a:rPr lang="ru-RU" sz="1000" dirty="0"/>
                <a:t>обособленных банковских счетов (ОБС</a:t>
              </a:r>
              <a:r>
                <a:rPr lang="ru-RU" sz="1000" dirty="0" smtClean="0"/>
                <a:t>)</a:t>
              </a:r>
              <a:endParaRPr lang="ru-RU" sz="1000" dirty="0"/>
            </a:p>
          </p:txBody>
        </p:sp>
      </p:grp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4788793" y="5373688"/>
            <a:ext cx="4103687" cy="792162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lnSpc>
                <a:spcPct val="95000"/>
              </a:lnSpc>
              <a:spcBef>
                <a:spcPct val="20000"/>
              </a:spcBef>
            </a:pPr>
            <a:r>
              <a:rPr lang="ru-RU" sz="1200" b="1" dirty="0"/>
              <a:t>Составление отчетов: </a:t>
            </a:r>
          </a:p>
          <a:p>
            <a:pPr algn="ctr" eaLnBrk="0" hangingPunct="0">
              <a:lnSpc>
                <a:spcPct val="95000"/>
              </a:lnSpc>
              <a:spcBef>
                <a:spcPct val="20000"/>
              </a:spcBef>
            </a:pPr>
            <a:r>
              <a:rPr lang="ru-RU" sz="1200" b="1" dirty="0" smtClean="0"/>
              <a:t>ежеквартальных и </a:t>
            </a:r>
            <a:r>
              <a:rPr lang="ru-RU" sz="1200" b="1" dirty="0"/>
              <a:t>по запросам </a:t>
            </a:r>
            <a:r>
              <a:rPr lang="ru-RU" sz="1200" b="1" dirty="0" smtClean="0"/>
              <a:t>заказчика</a:t>
            </a:r>
            <a:endParaRPr lang="ru-RU" sz="1200" b="1" dirty="0"/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465708" y="1246337"/>
            <a:ext cx="4178300" cy="738187"/>
          </a:xfrm>
          <a:prstGeom prst="rect">
            <a:avLst/>
          </a:prstGeom>
          <a:noFill/>
          <a:ln w="57150">
            <a:solidFill>
              <a:srgbClr val="92D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1600" b="1" dirty="0"/>
              <a:t>Финансово-экономический анализ</a:t>
            </a:r>
          </a:p>
        </p:txBody>
      </p:sp>
      <p:sp>
        <p:nvSpPr>
          <p:cNvPr id="24" name="Заголовок 1"/>
          <p:cNvSpPr txBox="1">
            <a:spLocks/>
          </p:cNvSpPr>
          <p:nvPr/>
        </p:nvSpPr>
        <p:spPr bwMode="auto">
          <a:xfrm>
            <a:off x="927575" y="332656"/>
            <a:ext cx="6308721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9pPr>
          </a:lstStyle>
          <a:p>
            <a:r>
              <a:rPr lang="ru-RU" dirty="0"/>
              <a:t>Функции ОАО «Сбербанк России» </a:t>
            </a:r>
            <a:endParaRPr lang="ru-RU" i="0" dirty="0" smtClean="0"/>
          </a:p>
        </p:txBody>
      </p:sp>
    </p:spTree>
    <p:extLst>
      <p:ext uri="{BB962C8B-B14F-4D97-AF65-F5344CB8AC3E}">
        <p14:creationId xmlns:p14="http://schemas.microsoft.com/office/powerpoint/2010/main" val="383480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295631" y="1988840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0" dirty="0" smtClean="0"/>
              <a:t> </a:t>
            </a:r>
            <a:endParaRPr lang="ru-RU" sz="16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83568" y="1127065"/>
            <a:ext cx="820891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u="sng" dirty="0" smtClean="0">
                <a:solidFill>
                  <a:srgbClr val="00703C"/>
                </a:solidFill>
              </a:rPr>
              <a:t>Федеральный закон № 44 статья 35. Банковское сопровождение.</a:t>
            </a:r>
          </a:p>
          <a:p>
            <a:r>
              <a:rPr lang="ru-RU" sz="1600" dirty="0" smtClean="0">
                <a:solidFill>
                  <a:srgbClr val="00703C"/>
                </a:solidFill>
              </a:rPr>
              <a:t>Обеспечение </a:t>
            </a:r>
            <a:r>
              <a:rPr lang="ru-RU" sz="1600" dirty="0">
                <a:solidFill>
                  <a:srgbClr val="00703C"/>
                </a:solidFill>
              </a:rPr>
              <a:t>банком на основании договора, заключенного с </a:t>
            </a:r>
            <a:r>
              <a:rPr lang="ru-RU" sz="1600" dirty="0" smtClean="0">
                <a:solidFill>
                  <a:srgbClr val="00703C"/>
                </a:solidFill>
              </a:rPr>
              <a:t>Заказчиком, Поставщиком</a:t>
            </a:r>
            <a:r>
              <a:rPr lang="ru-RU" sz="1600" dirty="0">
                <a:solidFill>
                  <a:srgbClr val="00703C"/>
                </a:solidFill>
              </a:rPr>
              <a:t>, </a:t>
            </a:r>
            <a:r>
              <a:rPr lang="ru-RU" sz="1600" dirty="0" smtClean="0">
                <a:solidFill>
                  <a:srgbClr val="00703C"/>
                </a:solidFill>
              </a:rPr>
              <a:t>Соисполнителем </a:t>
            </a:r>
            <a:r>
              <a:rPr lang="ru-RU" sz="1600" dirty="0">
                <a:solidFill>
                  <a:srgbClr val="00703C"/>
                </a:solidFill>
              </a:rPr>
              <a:t>и всеми привлекаемыми в ходе исполнения </a:t>
            </a:r>
            <a:r>
              <a:rPr lang="ru-RU" sz="1600" dirty="0" smtClean="0">
                <a:solidFill>
                  <a:srgbClr val="00703C"/>
                </a:solidFill>
              </a:rPr>
              <a:t>контракта, </a:t>
            </a:r>
            <a:r>
              <a:rPr lang="ru-RU" sz="1600" dirty="0">
                <a:solidFill>
                  <a:srgbClr val="00703C"/>
                </a:solidFill>
              </a:rPr>
              <a:t>проведения мониторинга расчетов, осуществляемых в рамках исполнения контракта, на счете, открытом в </a:t>
            </a:r>
            <a:r>
              <a:rPr lang="ru-RU" sz="1600" dirty="0" smtClean="0">
                <a:solidFill>
                  <a:srgbClr val="00703C"/>
                </a:solidFill>
              </a:rPr>
              <a:t>уполномоченном Банке</a:t>
            </a:r>
            <a:r>
              <a:rPr lang="ru-RU" sz="1600" dirty="0">
                <a:solidFill>
                  <a:srgbClr val="00703C"/>
                </a:solidFill>
              </a:rPr>
              <a:t>, и доведение результатов мониторинга до сведения </a:t>
            </a:r>
            <a:r>
              <a:rPr lang="ru-RU" sz="1600" dirty="0" smtClean="0">
                <a:solidFill>
                  <a:srgbClr val="00703C"/>
                </a:solidFill>
              </a:rPr>
              <a:t>Заказчика</a:t>
            </a:r>
            <a:r>
              <a:rPr lang="ru-RU" sz="1600" dirty="0">
                <a:solidFill>
                  <a:srgbClr val="00703C"/>
                </a:solidFill>
              </a:rPr>
              <a:t>, а также оказание банком иных </a:t>
            </a:r>
            <a:r>
              <a:rPr lang="ru-RU" sz="1600" dirty="0" smtClean="0">
                <a:solidFill>
                  <a:srgbClr val="00703C"/>
                </a:solidFill>
              </a:rPr>
              <a:t>услуг.</a:t>
            </a:r>
          </a:p>
          <a:p>
            <a:endParaRPr lang="ru-RU" sz="1600" dirty="0" smtClean="0">
              <a:solidFill>
                <a:srgbClr val="00703C"/>
              </a:solidFill>
            </a:endParaRPr>
          </a:p>
          <a:p>
            <a:r>
              <a:rPr lang="ru-RU" sz="1600" u="sng" dirty="0" smtClean="0">
                <a:solidFill>
                  <a:srgbClr val="00703C"/>
                </a:solidFill>
              </a:rPr>
              <a:t>Расширенное банковское сопровождение строительных проектов </a:t>
            </a:r>
            <a:r>
              <a:rPr lang="ru-RU" sz="1600" dirty="0" smtClean="0">
                <a:solidFill>
                  <a:srgbClr val="00703C"/>
                </a:solidFill>
              </a:rPr>
              <a:t>– контроль Банком целевого расходования денежных средств при реализации инвестиционного проекта на основе мониторинга расчетов между участниками реализации проекта, и акцепт платежей по результатам инжинирингового и финансово-экономического анализа их целевого назначения.</a:t>
            </a:r>
            <a:endParaRPr lang="ru-RU" sz="1600" dirty="0">
              <a:solidFill>
                <a:srgbClr val="00703C"/>
              </a:solidFill>
            </a:endParaRPr>
          </a:p>
          <a:p>
            <a:endParaRPr lang="ru-RU" sz="1600" dirty="0" smtClean="0">
              <a:solidFill>
                <a:srgbClr val="00703C"/>
              </a:solidFill>
            </a:endParaRPr>
          </a:p>
          <a:p>
            <a:r>
              <a:rPr lang="ru-RU" sz="1600" dirty="0" smtClean="0">
                <a:solidFill>
                  <a:srgbClr val="00703C"/>
                </a:solidFill>
              </a:rPr>
              <a:t>Банковское сопровождение обеспечивается системой отдельных (обособленных) банковских счетов (ОБС)</a:t>
            </a:r>
          </a:p>
          <a:p>
            <a:endParaRPr lang="ru-RU" sz="1600" dirty="0">
              <a:solidFill>
                <a:srgbClr val="00703C"/>
              </a:solidFill>
            </a:endParaRPr>
          </a:p>
          <a:p>
            <a:r>
              <a:rPr lang="ru-RU" sz="1600" u="sng" dirty="0" smtClean="0">
                <a:solidFill>
                  <a:srgbClr val="00703C"/>
                </a:solidFill>
              </a:rPr>
              <a:t>Отдельный (обособленный) банковский </a:t>
            </a:r>
            <a:r>
              <a:rPr lang="ru-RU" sz="1600" u="sng" dirty="0">
                <a:solidFill>
                  <a:srgbClr val="00703C"/>
                </a:solidFill>
              </a:rPr>
              <a:t>счет </a:t>
            </a:r>
            <a:r>
              <a:rPr lang="ru-RU" sz="1600" u="sng" dirty="0" smtClean="0">
                <a:solidFill>
                  <a:srgbClr val="00703C"/>
                </a:solidFill>
              </a:rPr>
              <a:t> (ОБС) </a:t>
            </a:r>
            <a:r>
              <a:rPr lang="ru-RU" sz="1600" dirty="0" smtClean="0">
                <a:solidFill>
                  <a:srgbClr val="00703C"/>
                </a:solidFill>
              </a:rPr>
              <a:t>– расчетный счет, открываемый в уполномоченном Банке в целях учета затрат на реализацию сопровождаемого инвестиционного проекта.</a:t>
            </a:r>
            <a:endParaRPr lang="ru-RU" sz="1600" dirty="0">
              <a:solidFill>
                <a:srgbClr val="00703C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927575" y="332656"/>
            <a:ext cx="6308721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9pPr>
          </a:lstStyle>
          <a:p>
            <a:r>
              <a:rPr lang="ru-RU" i="0" dirty="0"/>
              <a:t>Банковское </a:t>
            </a:r>
            <a:r>
              <a:rPr lang="ru-RU" i="0" dirty="0" smtClean="0"/>
              <a:t>сопровождение. Что это такое?</a:t>
            </a:r>
            <a:endParaRPr lang="ru-RU" b="0" i="0" dirty="0" smtClean="0"/>
          </a:p>
        </p:txBody>
      </p:sp>
    </p:spTree>
    <p:extLst>
      <p:ext uri="{BB962C8B-B14F-4D97-AF65-F5344CB8AC3E}">
        <p14:creationId xmlns:p14="http://schemas.microsoft.com/office/powerpoint/2010/main" val="262972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295631" y="1988840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0" dirty="0" smtClean="0"/>
              <a:t> </a:t>
            </a:r>
            <a:endParaRPr lang="ru-RU" sz="16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27584" y="1101844"/>
            <a:ext cx="73857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>
                <a:solidFill>
                  <a:srgbClr val="00703C"/>
                </a:solidFill>
              </a:rPr>
              <a:t>Простое Банковское сопровождение</a:t>
            </a:r>
            <a:endParaRPr lang="ru-RU" sz="2400" b="1" u="sng" dirty="0">
              <a:solidFill>
                <a:srgbClr val="00703C"/>
              </a:solidFill>
            </a:endParaRPr>
          </a:p>
          <a:p>
            <a:pPr algn="ctr"/>
            <a:endParaRPr lang="ru-RU" sz="800" dirty="0" smtClean="0">
              <a:solidFill>
                <a:srgbClr val="00703C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1600" dirty="0">
                <a:solidFill>
                  <a:srgbClr val="00703C"/>
                </a:solidFill>
              </a:rPr>
              <a:t>проведение мониторинга </a:t>
            </a:r>
            <a:r>
              <a:rPr lang="ru-RU" sz="1600" dirty="0" smtClean="0">
                <a:solidFill>
                  <a:srgbClr val="00703C"/>
                </a:solidFill>
              </a:rPr>
              <a:t>расчетов по ОБС участников реализации инвестиционного проекта;</a:t>
            </a:r>
            <a:endParaRPr lang="ru-RU" sz="1600" dirty="0">
              <a:solidFill>
                <a:srgbClr val="00703C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srgbClr val="00703C"/>
                </a:solidFill>
              </a:rPr>
              <a:t>доведение </a:t>
            </a:r>
            <a:r>
              <a:rPr lang="ru-RU" sz="1600" dirty="0">
                <a:solidFill>
                  <a:srgbClr val="00703C"/>
                </a:solidFill>
              </a:rPr>
              <a:t>результатов мониторинга до сведения </a:t>
            </a:r>
            <a:r>
              <a:rPr lang="ru-RU" sz="1600" dirty="0" smtClean="0">
                <a:solidFill>
                  <a:srgbClr val="00703C"/>
                </a:solidFill>
              </a:rPr>
              <a:t>заказчика;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srgbClr val="00703C"/>
                </a:solidFill>
              </a:rPr>
              <a:t>предоставление выписок о движении денежных средств по отдельным (обособленным) счетам Поставщика, Соисполнителей.</a:t>
            </a:r>
            <a:endParaRPr lang="ru-RU" sz="1600" dirty="0">
              <a:solidFill>
                <a:srgbClr val="00703C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927575" y="332656"/>
            <a:ext cx="6308721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9pPr>
          </a:lstStyle>
          <a:p>
            <a:r>
              <a:rPr lang="ru-RU" u="sng" dirty="0"/>
              <a:t>Виды банковского сопровождения </a:t>
            </a:r>
            <a:endParaRPr lang="ru-RU" u="sng" dirty="0" smtClean="0"/>
          </a:p>
          <a:p>
            <a:r>
              <a:rPr lang="ru-RU" sz="1200" dirty="0" smtClean="0"/>
              <a:t>(</a:t>
            </a:r>
            <a:r>
              <a:rPr lang="ru-RU" sz="1200" dirty="0"/>
              <a:t>согласно Постановлению Правительства РФ от 20.09.2014 № 963 </a:t>
            </a:r>
            <a:r>
              <a:rPr lang="ru-RU" sz="1200" dirty="0" smtClean="0"/>
              <a:t>«</a:t>
            </a:r>
            <a:r>
              <a:rPr lang="ru-RU" sz="1200" dirty="0"/>
              <a:t>Об осуществлении банковского сопровождения контрактов»)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827584" y="2953975"/>
            <a:ext cx="820891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>
                <a:solidFill>
                  <a:srgbClr val="00703C"/>
                </a:solidFill>
              </a:rPr>
              <a:t>Расширенное  банковское сопровождение</a:t>
            </a:r>
          </a:p>
          <a:p>
            <a:pPr algn="ctr"/>
            <a:endParaRPr lang="ru-RU" sz="800" b="1" u="sng" dirty="0" smtClean="0">
              <a:solidFill>
                <a:srgbClr val="00703C"/>
              </a:solidFill>
            </a:endParaRPr>
          </a:p>
          <a:p>
            <a:r>
              <a:rPr lang="ru-RU" sz="1600" dirty="0" smtClean="0">
                <a:solidFill>
                  <a:srgbClr val="00703C"/>
                </a:solidFill>
              </a:rPr>
              <a:t>Банк </a:t>
            </a:r>
            <a:r>
              <a:rPr lang="ru-RU" sz="1600" dirty="0">
                <a:solidFill>
                  <a:srgbClr val="00703C"/>
                </a:solidFill>
              </a:rPr>
              <a:t>может </a:t>
            </a:r>
            <a:r>
              <a:rPr lang="ru-RU" sz="1600" dirty="0" smtClean="0">
                <a:solidFill>
                  <a:srgbClr val="00703C"/>
                </a:solidFill>
              </a:rPr>
              <a:t>исполнять дополнительные функции при расширенном </a:t>
            </a:r>
            <a:r>
              <a:rPr lang="ru-RU" sz="1600" dirty="0">
                <a:solidFill>
                  <a:srgbClr val="00703C"/>
                </a:solidFill>
              </a:rPr>
              <a:t>Банковском </a:t>
            </a:r>
            <a:r>
              <a:rPr lang="ru-RU" sz="1600" dirty="0" smtClean="0">
                <a:solidFill>
                  <a:srgbClr val="00703C"/>
                </a:solidFill>
              </a:rPr>
              <a:t>сопровождении, в том числе:</a:t>
            </a:r>
          </a:p>
          <a:p>
            <a:pPr marL="285750" indent="-285750">
              <a:buFont typeface="Symbol" panose="05050102010706020507" pitchFamily="18" charset="2"/>
              <a:buChar char=""/>
            </a:pPr>
            <a:r>
              <a:rPr lang="ru-RU" sz="1600" dirty="0" smtClean="0">
                <a:solidFill>
                  <a:srgbClr val="00703C"/>
                </a:solidFill>
              </a:rPr>
              <a:t>инжиниринговый </a:t>
            </a:r>
            <a:r>
              <a:rPr lang="ru-RU" sz="1600" dirty="0">
                <a:solidFill>
                  <a:srgbClr val="00703C"/>
                </a:solidFill>
              </a:rPr>
              <a:t>и финансово-экономический анализ документации на основании которой планируется осуществить платеж;</a:t>
            </a:r>
          </a:p>
          <a:p>
            <a:pPr marL="285750" indent="-285750">
              <a:buFont typeface="Symbol" panose="05050102010706020507" pitchFamily="18" charset="2"/>
              <a:buChar char=""/>
            </a:pPr>
            <a:r>
              <a:rPr lang="ru-RU" sz="1600" dirty="0" smtClean="0">
                <a:solidFill>
                  <a:srgbClr val="00703C"/>
                </a:solidFill>
              </a:rPr>
              <a:t>Контроль и акцепт </a:t>
            </a:r>
            <a:r>
              <a:rPr lang="ru-RU" sz="1600" dirty="0">
                <a:solidFill>
                  <a:srgbClr val="00703C"/>
                </a:solidFill>
              </a:rPr>
              <a:t>платежей Банком по результатам проверки целевого </a:t>
            </a:r>
            <a:r>
              <a:rPr lang="ru-RU" sz="1600" dirty="0" smtClean="0">
                <a:solidFill>
                  <a:srgbClr val="00703C"/>
                </a:solidFill>
              </a:rPr>
              <a:t>назначения платежа;</a:t>
            </a:r>
          </a:p>
          <a:p>
            <a:pPr marL="285750" indent="-285750">
              <a:buFont typeface="Symbol" panose="05050102010706020507" pitchFamily="18" charset="2"/>
              <a:buChar char=""/>
            </a:pPr>
            <a:r>
              <a:rPr lang="ru-RU" sz="1600" dirty="0" smtClean="0">
                <a:solidFill>
                  <a:srgbClr val="00703C"/>
                </a:solidFill>
              </a:rPr>
              <a:t>документальный контроль хода реализации проекта (исполнения контракта);</a:t>
            </a:r>
          </a:p>
          <a:p>
            <a:pPr marL="285750" indent="-285750">
              <a:buFont typeface="Symbol" panose="05050102010706020507" pitchFamily="18" charset="2"/>
              <a:buChar char=""/>
            </a:pPr>
            <a:r>
              <a:rPr lang="ru-RU" sz="1600" dirty="0" smtClean="0">
                <a:solidFill>
                  <a:srgbClr val="00703C"/>
                </a:solidFill>
              </a:rPr>
              <a:t>организация проведения Строительного контроля;</a:t>
            </a:r>
            <a:endParaRPr lang="ru-RU" sz="1600" dirty="0">
              <a:solidFill>
                <a:srgbClr val="00703C"/>
              </a:solidFill>
            </a:endParaRPr>
          </a:p>
          <a:p>
            <a:pPr marL="285750" indent="-285750">
              <a:buFont typeface="Symbol" panose="05050102010706020507" pitchFamily="18" charset="2"/>
              <a:buChar char=""/>
            </a:pPr>
            <a:r>
              <a:rPr lang="ru-RU" sz="1600" dirty="0" smtClean="0">
                <a:solidFill>
                  <a:srgbClr val="00703C"/>
                </a:solidFill>
              </a:rPr>
              <a:t>организация проведения Технологического </a:t>
            </a:r>
            <a:r>
              <a:rPr lang="ru-RU" sz="1600" dirty="0">
                <a:solidFill>
                  <a:srgbClr val="00703C"/>
                </a:solidFill>
              </a:rPr>
              <a:t>и ценового аудита (ТЦА);</a:t>
            </a:r>
          </a:p>
          <a:p>
            <a:pPr marL="285750" indent="-285750">
              <a:buFont typeface="Symbol" panose="05050102010706020507" pitchFamily="18" charset="2"/>
              <a:buChar char=""/>
            </a:pPr>
            <a:r>
              <a:rPr lang="ru-RU" sz="1600" dirty="0" smtClean="0">
                <a:solidFill>
                  <a:srgbClr val="00703C"/>
                </a:solidFill>
              </a:rPr>
              <a:t>проведение </a:t>
            </a:r>
            <a:r>
              <a:rPr lang="ru-RU" sz="1600" dirty="0">
                <a:solidFill>
                  <a:srgbClr val="00703C"/>
                </a:solidFill>
              </a:rPr>
              <a:t>Анализа возможности привлечения частных </a:t>
            </a:r>
            <a:r>
              <a:rPr lang="ru-RU" sz="1600" dirty="0" smtClean="0">
                <a:solidFill>
                  <a:srgbClr val="00703C"/>
                </a:solidFill>
              </a:rPr>
              <a:t>инвестиций;</a:t>
            </a:r>
          </a:p>
          <a:p>
            <a:pPr marL="285750" indent="-285750">
              <a:buFont typeface="Symbol" panose="05050102010706020507" pitchFamily="18" charset="2"/>
              <a:buChar char=""/>
            </a:pPr>
            <a:r>
              <a:rPr lang="ru-RU" sz="1600" dirty="0" smtClean="0">
                <a:solidFill>
                  <a:srgbClr val="00703C"/>
                </a:solidFill>
              </a:rPr>
              <a:t>подготовка отчетов </a:t>
            </a:r>
            <a:r>
              <a:rPr lang="ru-RU" sz="1600" dirty="0">
                <a:solidFill>
                  <a:srgbClr val="00703C"/>
                </a:solidFill>
              </a:rPr>
              <a:t>о результатах банковского </a:t>
            </a:r>
            <a:r>
              <a:rPr lang="ru-RU" sz="1600" dirty="0" smtClean="0">
                <a:solidFill>
                  <a:srgbClr val="00703C"/>
                </a:solidFill>
              </a:rPr>
              <a:t>сопровождения.</a:t>
            </a:r>
            <a:endParaRPr lang="ru-RU" sz="1600" dirty="0">
              <a:solidFill>
                <a:srgbClr val="0070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14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 bwMode="auto">
          <a:xfrm>
            <a:off x="927575" y="332656"/>
            <a:ext cx="6308721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9pPr>
          </a:lstStyle>
          <a:p>
            <a:r>
              <a:rPr lang="ru-RU" i="0" dirty="0" smtClean="0"/>
              <a:t>Преимущества банковского сопровождения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7559" y="3048287"/>
            <a:ext cx="31683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3C"/>
                </a:solidFill>
              </a:rPr>
              <a:t>Ценность для Заказчика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44008" y="1449802"/>
            <a:ext cx="399644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703C"/>
                </a:solidFill>
              </a:rPr>
              <a:t>обеспечивает </a:t>
            </a:r>
            <a:r>
              <a:rPr lang="ru-RU" sz="1600" dirty="0">
                <a:solidFill>
                  <a:srgbClr val="00703C"/>
                </a:solidFill>
              </a:rPr>
              <a:t>информационную прозрачность при реализации инвестиционных проектов</a:t>
            </a:r>
          </a:p>
          <a:p>
            <a:endParaRPr lang="ru-RU" sz="1600" dirty="0" smtClean="0">
              <a:solidFill>
                <a:srgbClr val="00703C"/>
              </a:solidFill>
            </a:endParaRPr>
          </a:p>
          <a:p>
            <a:r>
              <a:rPr lang="ru-RU" sz="1600" dirty="0" smtClean="0">
                <a:solidFill>
                  <a:srgbClr val="00703C"/>
                </a:solidFill>
              </a:rPr>
              <a:t>обособление инвестиционного потока от смешивания с оборотными средствами</a:t>
            </a:r>
            <a:endParaRPr lang="ru-RU" sz="1600" dirty="0">
              <a:solidFill>
                <a:srgbClr val="00703C"/>
              </a:solidFill>
            </a:endParaRPr>
          </a:p>
          <a:p>
            <a:endParaRPr lang="ru-RU" sz="1600" dirty="0" smtClean="0">
              <a:solidFill>
                <a:srgbClr val="00703C"/>
              </a:solidFill>
            </a:endParaRPr>
          </a:p>
          <a:p>
            <a:r>
              <a:rPr lang="ru-RU" sz="1600" dirty="0" smtClean="0">
                <a:solidFill>
                  <a:srgbClr val="00703C"/>
                </a:solidFill>
              </a:rPr>
              <a:t>предупреждает </a:t>
            </a:r>
            <a:r>
              <a:rPr lang="ru-RU" sz="1600" dirty="0">
                <a:solidFill>
                  <a:srgbClr val="00703C"/>
                </a:solidFill>
              </a:rPr>
              <a:t>проблемы, связанные с использованием денежных средств не по целевому </a:t>
            </a:r>
            <a:r>
              <a:rPr lang="ru-RU" sz="1600" dirty="0" smtClean="0">
                <a:solidFill>
                  <a:srgbClr val="00703C"/>
                </a:solidFill>
              </a:rPr>
              <a:t>назначению</a:t>
            </a:r>
          </a:p>
          <a:p>
            <a:endParaRPr lang="ru-RU" sz="1600" dirty="0" smtClean="0">
              <a:solidFill>
                <a:srgbClr val="00703C"/>
              </a:solidFill>
            </a:endParaRPr>
          </a:p>
          <a:p>
            <a:r>
              <a:rPr lang="ru-RU" sz="1600" dirty="0" smtClean="0">
                <a:solidFill>
                  <a:srgbClr val="00703C"/>
                </a:solidFill>
              </a:rPr>
              <a:t>возможность </a:t>
            </a:r>
            <a:r>
              <a:rPr lang="ru-RU" sz="1600" dirty="0">
                <a:solidFill>
                  <a:srgbClr val="00703C"/>
                </a:solidFill>
              </a:rPr>
              <a:t>приостановления платежей по ОБС в случае выявления злоупотреблений при реализации инвестиционного </a:t>
            </a:r>
            <a:r>
              <a:rPr lang="ru-RU" sz="1600" dirty="0" smtClean="0">
                <a:solidFill>
                  <a:srgbClr val="00703C"/>
                </a:solidFill>
              </a:rPr>
              <a:t>проекта</a:t>
            </a:r>
          </a:p>
          <a:p>
            <a:endParaRPr lang="ru-RU" sz="1600" dirty="0" smtClean="0">
              <a:solidFill>
                <a:srgbClr val="00703C"/>
              </a:solidFill>
            </a:endParaRPr>
          </a:p>
          <a:p>
            <a:r>
              <a:rPr lang="ru-RU" sz="1600" dirty="0" smtClean="0">
                <a:solidFill>
                  <a:srgbClr val="00703C"/>
                </a:solidFill>
              </a:rPr>
              <a:t>повышает </a:t>
            </a:r>
            <a:r>
              <a:rPr lang="ru-RU" sz="1600" dirty="0">
                <a:solidFill>
                  <a:srgbClr val="00703C"/>
                </a:solidFill>
              </a:rPr>
              <a:t>эффективность управления</a:t>
            </a:r>
          </a:p>
          <a:p>
            <a:endParaRPr lang="ru-RU" sz="1600" dirty="0">
              <a:solidFill>
                <a:srgbClr val="00703C"/>
              </a:solidFill>
            </a:endParaRPr>
          </a:p>
        </p:txBody>
      </p:sp>
      <p:grpSp>
        <p:nvGrpSpPr>
          <p:cNvPr id="14" name="Группа 39"/>
          <p:cNvGrpSpPr/>
          <p:nvPr/>
        </p:nvGrpSpPr>
        <p:grpSpPr>
          <a:xfrm rot="5400000">
            <a:off x="3856624" y="2542709"/>
            <a:ext cx="569897" cy="594814"/>
            <a:chOff x="484677" y="796605"/>
            <a:chExt cx="707744" cy="703591"/>
          </a:xfrm>
        </p:grpSpPr>
        <p:sp>
          <p:nvSpPr>
            <p:cNvPr id="16" name="Стрелка вниз 15"/>
            <p:cNvSpPr/>
            <p:nvPr/>
          </p:nvSpPr>
          <p:spPr>
            <a:xfrm rot="10800000">
              <a:off x="484677" y="796605"/>
              <a:ext cx="707744" cy="527694"/>
            </a:xfrm>
            <a:prstGeom prst="downArrow">
              <a:avLst>
                <a:gd name="adj1" fmla="val 50000"/>
                <a:gd name="adj2" fmla="val 63527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50000"/>
                <a:hueOff val="630417"/>
                <a:satOff val="-19749"/>
                <a:lumOff val="49500"/>
                <a:alphaOff val="0"/>
              </a:schemeClr>
            </a:fillRef>
            <a:effectRef idx="2">
              <a:schemeClr val="accent2">
                <a:shade val="50000"/>
                <a:hueOff val="630417"/>
                <a:satOff val="-19749"/>
                <a:lumOff val="4950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Стрелка вниз 4"/>
            <p:cNvSpPr/>
            <p:nvPr/>
          </p:nvSpPr>
          <p:spPr>
            <a:xfrm rot="5400000">
              <a:off x="548318" y="1033029"/>
              <a:ext cx="580463" cy="3538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8232" tIns="78232" rIns="78232" bIns="78232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100" dirty="0" smtClean="0">
                  <a:solidFill>
                    <a:srgbClr val="FFFFFF"/>
                  </a:solidFill>
                </a:rPr>
                <a:t> </a:t>
              </a:r>
              <a:endParaRPr lang="ru-RU" sz="1100" dirty="0">
                <a:solidFill>
                  <a:srgbClr val="FFFFFF"/>
                </a:solidFill>
              </a:endParaRPr>
            </a:p>
          </p:txBody>
        </p:sp>
      </p:grpSp>
      <p:sp>
        <p:nvSpPr>
          <p:cNvPr id="20" name="Стрелка вниз 4"/>
          <p:cNvSpPr/>
          <p:nvPr/>
        </p:nvSpPr>
        <p:spPr>
          <a:xfrm rot="10800000">
            <a:off x="3923926" y="4258599"/>
            <a:ext cx="401608" cy="28494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8232" tIns="78232" rIns="78232" bIns="78232" numCol="1" spcCol="1270" anchor="ctr" anchorCtr="0">
            <a:noAutofit/>
          </a:bodyPr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</a:pPr>
            <a:r>
              <a:rPr lang="ru-RU" sz="1100" dirty="0" smtClean="0">
                <a:solidFill>
                  <a:srgbClr val="FFFFFF"/>
                </a:solidFill>
              </a:rPr>
              <a:t> </a:t>
            </a:r>
            <a:endParaRPr lang="ru-RU" sz="1100" dirty="0">
              <a:solidFill>
                <a:srgbClr val="FFFFFF"/>
              </a:solidFill>
            </a:endParaRPr>
          </a:p>
        </p:txBody>
      </p:sp>
      <p:grpSp>
        <p:nvGrpSpPr>
          <p:cNvPr id="21" name="Группа 39"/>
          <p:cNvGrpSpPr/>
          <p:nvPr/>
        </p:nvGrpSpPr>
        <p:grpSpPr>
          <a:xfrm rot="5400000">
            <a:off x="3856622" y="1504503"/>
            <a:ext cx="569897" cy="594814"/>
            <a:chOff x="484677" y="796605"/>
            <a:chExt cx="707744" cy="703591"/>
          </a:xfrm>
        </p:grpSpPr>
        <p:sp>
          <p:nvSpPr>
            <p:cNvPr id="22" name="Стрелка вниз 21"/>
            <p:cNvSpPr/>
            <p:nvPr/>
          </p:nvSpPr>
          <p:spPr>
            <a:xfrm rot="10800000">
              <a:off x="484677" y="796605"/>
              <a:ext cx="707744" cy="527694"/>
            </a:xfrm>
            <a:prstGeom prst="downArrow">
              <a:avLst>
                <a:gd name="adj1" fmla="val 50000"/>
                <a:gd name="adj2" fmla="val 63527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50000"/>
                <a:hueOff val="630417"/>
                <a:satOff val="-19749"/>
                <a:lumOff val="49500"/>
                <a:alphaOff val="0"/>
              </a:schemeClr>
            </a:fillRef>
            <a:effectRef idx="2">
              <a:schemeClr val="accent2">
                <a:shade val="50000"/>
                <a:hueOff val="630417"/>
                <a:satOff val="-19749"/>
                <a:lumOff val="4950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Стрелка вниз 4"/>
            <p:cNvSpPr/>
            <p:nvPr/>
          </p:nvSpPr>
          <p:spPr>
            <a:xfrm rot="5400000">
              <a:off x="548318" y="1033029"/>
              <a:ext cx="580463" cy="3538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8232" tIns="78232" rIns="78232" bIns="78232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100" dirty="0" smtClean="0">
                  <a:solidFill>
                    <a:srgbClr val="FFFFFF"/>
                  </a:solidFill>
                </a:rPr>
                <a:t> </a:t>
              </a:r>
              <a:endParaRPr lang="ru-RU" sz="11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7" name="Группа 39"/>
          <p:cNvGrpSpPr/>
          <p:nvPr/>
        </p:nvGrpSpPr>
        <p:grpSpPr>
          <a:xfrm rot="5400000">
            <a:off x="3828366" y="4527433"/>
            <a:ext cx="569897" cy="594814"/>
            <a:chOff x="484677" y="796605"/>
            <a:chExt cx="707744" cy="703591"/>
          </a:xfrm>
        </p:grpSpPr>
        <p:sp>
          <p:nvSpPr>
            <p:cNvPr id="28" name="Стрелка вниз 27"/>
            <p:cNvSpPr/>
            <p:nvPr/>
          </p:nvSpPr>
          <p:spPr>
            <a:xfrm rot="10800000">
              <a:off x="484677" y="796605"/>
              <a:ext cx="707744" cy="527694"/>
            </a:xfrm>
            <a:prstGeom prst="downArrow">
              <a:avLst>
                <a:gd name="adj1" fmla="val 50000"/>
                <a:gd name="adj2" fmla="val 63527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50000"/>
                <a:hueOff val="630417"/>
                <a:satOff val="-19749"/>
                <a:lumOff val="49500"/>
                <a:alphaOff val="0"/>
              </a:schemeClr>
            </a:fillRef>
            <a:effectRef idx="2">
              <a:schemeClr val="accent2">
                <a:shade val="50000"/>
                <a:hueOff val="630417"/>
                <a:satOff val="-19749"/>
                <a:lumOff val="4950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Стрелка вниз 4"/>
            <p:cNvSpPr/>
            <p:nvPr/>
          </p:nvSpPr>
          <p:spPr>
            <a:xfrm rot="5400000">
              <a:off x="548318" y="1033029"/>
              <a:ext cx="580463" cy="3538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8232" tIns="78232" rIns="78232" bIns="78232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100" dirty="0" smtClean="0">
                  <a:solidFill>
                    <a:srgbClr val="FFFFFF"/>
                  </a:solidFill>
                </a:rPr>
                <a:t> </a:t>
              </a:r>
              <a:endParaRPr lang="ru-RU" sz="11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0" name="Группа 39"/>
          <p:cNvGrpSpPr/>
          <p:nvPr/>
        </p:nvGrpSpPr>
        <p:grpSpPr>
          <a:xfrm rot="5400000">
            <a:off x="3839780" y="5522921"/>
            <a:ext cx="569897" cy="594814"/>
            <a:chOff x="484677" y="796605"/>
            <a:chExt cx="707744" cy="703591"/>
          </a:xfrm>
        </p:grpSpPr>
        <p:sp>
          <p:nvSpPr>
            <p:cNvPr id="31" name="Стрелка вниз 30"/>
            <p:cNvSpPr/>
            <p:nvPr/>
          </p:nvSpPr>
          <p:spPr>
            <a:xfrm rot="10800000">
              <a:off x="484677" y="796605"/>
              <a:ext cx="707744" cy="527694"/>
            </a:xfrm>
            <a:prstGeom prst="downArrow">
              <a:avLst>
                <a:gd name="adj1" fmla="val 50000"/>
                <a:gd name="adj2" fmla="val 63527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50000"/>
                <a:hueOff val="630417"/>
                <a:satOff val="-19749"/>
                <a:lumOff val="49500"/>
                <a:alphaOff val="0"/>
              </a:schemeClr>
            </a:fillRef>
            <a:effectRef idx="2">
              <a:schemeClr val="accent2">
                <a:shade val="50000"/>
                <a:hueOff val="630417"/>
                <a:satOff val="-19749"/>
                <a:lumOff val="4950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Стрелка вниз 4"/>
            <p:cNvSpPr/>
            <p:nvPr/>
          </p:nvSpPr>
          <p:spPr>
            <a:xfrm rot="5400000">
              <a:off x="548318" y="1033029"/>
              <a:ext cx="580463" cy="3538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8232" tIns="78232" rIns="78232" bIns="78232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100" dirty="0" smtClean="0">
                  <a:solidFill>
                    <a:srgbClr val="FFFFFF"/>
                  </a:solidFill>
                </a:rPr>
                <a:t> </a:t>
              </a:r>
              <a:endParaRPr lang="ru-RU" sz="11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9" name="Группа 39"/>
          <p:cNvGrpSpPr/>
          <p:nvPr/>
        </p:nvGrpSpPr>
        <p:grpSpPr>
          <a:xfrm rot="5400000">
            <a:off x="3856624" y="3512883"/>
            <a:ext cx="569897" cy="594814"/>
            <a:chOff x="484677" y="796605"/>
            <a:chExt cx="707744" cy="703591"/>
          </a:xfrm>
        </p:grpSpPr>
        <p:sp>
          <p:nvSpPr>
            <p:cNvPr id="24" name="Стрелка вниз 23"/>
            <p:cNvSpPr/>
            <p:nvPr/>
          </p:nvSpPr>
          <p:spPr>
            <a:xfrm rot="10800000">
              <a:off x="484677" y="796605"/>
              <a:ext cx="707744" cy="527694"/>
            </a:xfrm>
            <a:prstGeom prst="downArrow">
              <a:avLst>
                <a:gd name="adj1" fmla="val 50000"/>
                <a:gd name="adj2" fmla="val 63527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50000"/>
                <a:hueOff val="630417"/>
                <a:satOff val="-19749"/>
                <a:lumOff val="49500"/>
                <a:alphaOff val="0"/>
              </a:schemeClr>
            </a:fillRef>
            <a:effectRef idx="2">
              <a:schemeClr val="accent2">
                <a:shade val="50000"/>
                <a:hueOff val="630417"/>
                <a:satOff val="-19749"/>
                <a:lumOff val="4950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Стрелка вниз 4"/>
            <p:cNvSpPr/>
            <p:nvPr/>
          </p:nvSpPr>
          <p:spPr>
            <a:xfrm rot="5400000">
              <a:off x="548318" y="1033029"/>
              <a:ext cx="580463" cy="3538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8232" tIns="78232" rIns="78232" bIns="78232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100" dirty="0" smtClean="0">
                  <a:solidFill>
                    <a:srgbClr val="FFFFFF"/>
                  </a:solidFill>
                </a:rPr>
                <a:t> </a:t>
              </a:r>
              <a:endParaRPr lang="ru-RU" sz="1100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144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Возможность применения банковского сопровождения</a:t>
            </a:r>
            <a:endParaRPr lang="ru-RU" dirty="0"/>
          </a:p>
        </p:txBody>
      </p:sp>
      <p:grpSp>
        <p:nvGrpSpPr>
          <p:cNvPr id="5" name="Группа 39"/>
          <p:cNvGrpSpPr/>
          <p:nvPr/>
        </p:nvGrpSpPr>
        <p:grpSpPr>
          <a:xfrm rot="10800000">
            <a:off x="1838277" y="1956756"/>
            <a:ext cx="569897" cy="594814"/>
            <a:chOff x="484677" y="796605"/>
            <a:chExt cx="707744" cy="703591"/>
          </a:xfrm>
        </p:grpSpPr>
        <p:sp>
          <p:nvSpPr>
            <p:cNvPr id="6" name="Стрелка вниз 5"/>
            <p:cNvSpPr/>
            <p:nvPr/>
          </p:nvSpPr>
          <p:spPr>
            <a:xfrm rot="10800000">
              <a:off x="484677" y="796605"/>
              <a:ext cx="707744" cy="527694"/>
            </a:xfrm>
            <a:prstGeom prst="downArrow">
              <a:avLst>
                <a:gd name="adj1" fmla="val 50000"/>
                <a:gd name="adj2" fmla="val 63527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50000"/>
                <a:hueOff val="630417"/>
                <a:satOff val="-19749"/>
                <a:lumOff val="49500"/>
                <a:alphaOff val="0"/>
              </a:schemeClr>
            </a:fillRef>
            <a:effectRef idx="2">
              <a:schemeClr val="accent2">
                <a:shade val="50000"/>
                <a:hueOff val="630417"/>
                <a:satOff val="-19749"/>
                <a:lumOff val="4950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Стрелка вниз 4"/>
            <p:cNvSpPr/>
            <p:nvPr/>
          </p:nvSpPr>
          <p:spPr>
            <a:xfrm rot="5400000">
              <a:off x="548318" y="1033029"/>
              <a:ext cx="580463" cy="3538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8232" tIns="78232" rIns="78232" bIns="78232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100" dirty="0" smtClean="0">
                  <a:solidFill>
                    <a:srgbClr val="FFFFFF"/>
                  </a:solidFill>
                </a:rPr>
                <a:t> </a:t>
              </a:r>
              <a:endParaRPr lang="ru-RU" sz="11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" name="Группа 39"/>
          <p:cNvGrpSpPr/>
          <p:nvPr/>
        </p:nvGrpSpPr>
        <p:grpSpPr>
          <a:xfrm rot="10800000">
            <a:off x="7092280" y="1902710"/>
            <a:ext cx="569897" cy="594814"/>
            <a:chOff x="484677" y="796605"/>
            <a:chExt cx="707744" cy="703591"/>
          </a:xfrm>
        </p:grpSpPr>
        <p:sp>
          <p:nvSpPr>
            <p:cNvPr id="12" name="Стрелка вниз 11"/>
            <p:cNvSpPr/>
            <p:nvPr/>
          </p:nvSpPr>
          <p:spPr>
            <a:xfrm rot="10800000">
              <a:off x="484677" y="796605"/>
              <a:ext cx="707744" cy="527694"/>
            </a:xfrm>
            <a:prstGeom prst="downArrow">
              <a:avLst>
                <a:gd name="adj1" fmla="val 50000"/>
                <a:gd name="adj2" fmla="val 63527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50000"/>
                <a:hueOff val="630417"/>
                <a:satOff val="-19749"/>
                <a:lumOff val="49500"/>
                <a:alphaOff val="0"/>
              </a:schemeClr>
            </a:fillRef>
            <a:effectRef idx="2">
              <a:schemeClr val="accent2">
                <a:shade val="50000"/>
                <a:hueOff val="630417"/>
                <a:satOff val="-19749"/>
                <a:lumOff val="4950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Стрелка вниз 4"/>
            <p:cNvSpPr/>
            <p:nvPr/>
          </p:nvSpPr>
          <p:spPr>
            <a:xfrm rot="5400000">
              <a:off x="548318" y="1033029"/>
              <a:ext cx="580463" cy="3538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8232" tIns="78232" rIns="78232" bIns="78232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100" dirty="0" smtClean="0">
                  <a:solidFill>
                    <a:srgbClr val="FFFFFF"/>
                  </a:solidFill>
                </a:rPr>
                <a:t> </a:t>
              </a:r>
              <a:endParaRPr lang="ru-RU" sz="1100" dirty="0">
                <a:solidFill>
                  <a:srgbClr val="FFFFFF"/>
                </a:solidFill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114613" y="2908682"/>
            <a:ext cx="201722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703C"/>
                </a:solidFill>
              </a:rPr>
              <a:t>Сопровождение государственных контрактов в соответствии с </a:t>
            </a:r>
            <a:r>
              <a:rPr lang="ru-RU" sz="1400" dirty="0">
                <a:solidFill>
                  <a:srgbClr val="00703C"/>
                </a:solidFill>
              </a:rPr>
              <a:t>постановлением Правительства РФ</a:t>
            </a:r>
          </a:p>
          <a:p>
            <a:r>
              <a:rPr lang="ru-RU" sz="1400" dirty="0" smtClean="0">
                <a:solidFill>
                  <a:srgbClr val="00703C"/>
                </a:solidFill>
              </a:rPr>
              <a:t>№ 963</a:t>
            </a:r>
            <a:endParaRPr lang="ru-RU" sz="1400" dirty="0">
              <a:solidFill>
                <a:srgbClr val="00703C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72200" y="2765827"/>
            <a:ext cx="237626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703C"/>
                </a:solidFill>
              </a:rPr>
              <a:t>Инструмент, позволяющий сократить затраты на получение и обслуживание банковской гарантии, в соответствии с постановлением Правительства РФ № 199</a:t>
            </a:r>
            <a:endParaRPr lang="ru-RU" sz="1400" dirty="0">
              <a:solidFill>
                <a:srgbClr val="00703C"/>
              </a:solidFill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 bwMode="auto">
          <a:xfrm>
            <a:off x="755576" y="1340768"/>
            <a:ext cx="79928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9pPr>
          </a:lstStyle>
          <a:p>
            <a:pPr algn="ctr"/>
            <a:r>
              <a:rPr lang="ru-RU" sz="2800" dirty="0">
                <a:latin typeface="Arial" charset="0"/>
                <a:ea typeface="+mn-ea"/>
                <a:cs typeface="+mn-cs"/>
              </a:rPr>
              <a:t>Области применения</a:t>
            </a:r>
          </a:p>
        </p:txBody>
      </p:sp>
      <p:grpSp>
        <p:nvGrpSpPr>
          <p:cNvPr id="21" name="Группа 39"/>
          <p:cNvGrpSpPr/>
          <p:nvPr/>
        </p:nvGrpSpPr>
        <p:grpSpPr>
          <a:xfrm rot="10800000">
            <a:off x="4427984" y="1964291"/>
            <a:ext cx="569897" cy="594814"/>
            <a:chOff x="484677" y="796605"/>
            <a:chExt cx="707744" cy="703591"/>
          </a:xfrm>
        </p:grpSpPr>
        <p:sp>
          <p:nvSpPr>
            <p:cNvPr id="22" name="Стрелка вниз 21"/>
            <p:cNvSpPr/>
            <p:nvPr/>
          </p:nvSpPr>
          <p:spPr>
            <a:xfrm rot="10800000">
              <a:off x="484677" y="796605"/>
              <a:ext cx="707744" cy="527694"/>
            </a:xfrm>
            <a:prstGeom prst="downArrow">
              <a:avLst>
                <a:gd name="adj1" fmla="val 50000"/>
                <a:gd name="adj2" fmla="val 63527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50000"/>
                <a:hueOff val="630417"/>
                <a:satOff val="-19749"/>
                <a:lumOff val="49500"/>
                <a:alphaOff val="0"/>
              </a:schemeClr>
            </a:fillRef>
            <a:effectRef idx="2">
              <a:schemeClr val="accent2">
                <a:shade val="50000"/>
                <a:hueOff val="630417"/>
                <a:satOff val="-19749"/>
                <a:lumOff val="4950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Стрелка вниз 4"/>
            <p:cNvSpPr/>
            <p:nvPr/>
          </p:nvSpPr>
          <p:spPr>
            <a:xfrm rot="5400000">
              <a:off x="548318" y="1033029"/>
              <a:ext cx="580463" cy="3538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8232" tIns="78232" rIns="78232" bIns="78232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100" dirty="0" smtClean="0">
                  <a:solidFill>
                    <a:srgbClr val="FFFFFF"/>
                  </a:solidFill>
                </a:rPr>
                <a:t> </a:t>
              </a:r>
              <a:endParaRPr lang="ru-RU" sz="1100" dirty="0">
                <a:solidFill>
                  <a:srgbClr val="FFFFFF"/>
                </a:solidFill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779912" y="2837254"/>
            <a:ext cx="209158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703C"/>
                </a:solidFill>
              </a:rPr>
              <a:t>Сопровождение частных инвестиций как дополнительный инструмент контроля расходования денежных средств Инвестора</a:t>
            </a:r>
            <a:endParaRPr lang="ru-RU" sz="1400" dirty="0">
              <a:solidFill>
                <a:srgbClr val="0070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60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извлечение 5"/>
          <p:cNvSpPr/>
          <p:nvPr/>
        </p:nvSpPr>
        <p:spPr bwMode="auto">
          <a:xfrm>
            <a:off x="755576" y="1268760"/>
            <a:ext cx="8280920" cy="4824536"/>
          </a:xfrm>
          <a:prstGeom prst="flowChartExtra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3C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9632" y="5661248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703C"/>
                </a:solidFill>
              </a:rPr>
              <a:t>Отдельные (обособленные) </a:t>
            </a:r>
            <a:r>
              <a:rPr lang="ru-RU" dirty="0">
                <a:solidFill>
                  <a:srgbClr val="00703C"/>
                </a:solidFill>
              </a:rPr>
              <a:t>банковские счета открытые в Банке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79922" y="1386775"/>
            <a:ext cx="1730568" cy="1600438"/>
          </a:xfrm>
          <a:prstGeom prst="wedgeRectCallout">
            <a:avLst>
              <a:gd name="adj1" fmla="val -32514"/>
              <a:gd name="adj2" fmla="val 20426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703C"/>
                </a:solidFill>
              </a:rPr>
              <a:t>Оптимальное количество контролируемых уровней кооперации – без ограничений (но </a:t>
            </a:r>
            <a:r>
              <a:rPr lang="ru-RU" sz="1400" b="1" u="sng" dirty="0" smtClean="0">
                <a:solidFill>
                  <a:srgbClr val="00703C"/>
                </a:solidFill>
              </a:rPr>
              <a:t>не менее 4-х)</a:t>
            </a:r>
          </a:p>
        </p:txBody>
      </p:sp>
      <p:sp>
        <p:nvSpPr>
          <p:cNvPr id="3" name="Скругленный прямоугольник 2"/>
          <p:cNvSpPr/>
          <p:nvPr/>
        </p:nvSpPr>
        <p:spPr bwMode="auto">
          <a:xfrm>
            <a:off x="4247964" y="2186994"/>
            <a:ext cx="1224136" cy="39488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Генеральный</a:t>
            </a:r>
            <a:r>
              <a:rPr kumimoji="0" lang="ru-RU" sz="1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подрядчик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 bwMode="auto">
          <a:xfrm>
            <a:off x="4240721" y="3180023"/>
            <a:ext cx="1224136" cy="39488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000" b="1" i="0" dirty="0"/>
              <a:t>Подрядчик</a:t>
            </a:r>
          </a:p>
        </p:txBody>
      </p:sp>
      <p:sp>
        <p:nvSpPr>
          <p:cNvPr id="12" name="Скругленный прямоугольник 11"/>
          <p:cNvSpPr/>
          <p:nvPr/>
        </p:nvSpPr>
        <p:spPr bwMode="auto">
          <a:xfrm>
            <a:off x="3014827" y="3359099"/>
            <a:ext cx="1098122" cy="39488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Подрядчик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 bwMode="auto">
          <a:xfrm>
            <a:off x="5575231" y="3364451"/>
            <a:ext cx="1080120" cy="39488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Поставщик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 bwMode="auto">
          <a:xfrm>
            <a:off x="4852789" y="2600458"/>
            <a:ext cx="7243" cy="5795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Прямая соединительная линия 20"/>
          <p:cNvCxnSpPr>
            <a:stCxn id="11" idx="3"/>
            <a:endCxn id="13" idx="1"/>
          </p:cNvCxnSpPr>
          <p:nvPr/>
        </p:nvCxnSpPr>
        <p:spPr bwMode="auto">
          <a:xfrm>
            <a:off x="5464857" y="3377463"/>
            <a:ext cx="110374" cy="1844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Прямая соединительная линия 23"/>
          <p:cNvCxnSpPr>
            <a:stCxn id="12" idx="3"/>
            <a:endCxn id="11" idx="1"/>
          </p:cNvCxnSpPr>
          <p:nvPr/>
        </p:nvCxnSpPr>
        <p:spPr bwMode="auto">
          <a:xfrm flipV="1">
            <a:off x="4112949" y="3377463"/>
            <a:ext cx="127772" cy="1790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Скругленный прямоугольник 26"/>
          <p:cNvSpPr/>
          <p:nvPr/>
        </p:nvSpPr>
        <p:spPr bwMode="auto">
          <a:xfrm>
            <a:off x="2384278" y="4241377"/>
            <a:ext cx="1188132" cy="39488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Субподрядчик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 bwMode="auto">
          <a:xfrm>
            <a:off x="3790960" y="4236025"/>
            <a:ext cx="1224136" cy="39488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Субподрядчик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 bwMode="auto">
          <a:xfrm>
            <a:off x="5190187" y="4236025"/>
            <a:ext cx="1224136" cy="39488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Субподрядчик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 bwMode="auto">
          <a:xfrm>
            <a:off x="6583238" y="4241377"/>
            <a:ext cx="936104" cy="39488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Поставщик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 bwMode="auto">
          <a:xfrm>
            <a:off x="3459428" y="3759331"/>
            <a:ext cx="0" cy="2976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Прямая соединительная линия 34"/>
          <p:cNvCxnSpPr>
            <a:stCxn id="27" idx="0"/>
          </p:cNvCxnSpPr>
          <p:nvPr/>
        </p:nvCxnSpPr>
        <p:spPr bwMode="auto">
          <a:xfrm flipV="1">
            <a:off x="2978344" y="4065810"/>
            <a:ext cx="0" cy="17556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Прямая соединительная линия 38"/>
          <p:cNvCxnSpPr>
            <a:stCxn id="28" idx="0"/>
          </p:cNvCxnSpPr>
          <p:nvPr/>
        </p:nvCxnSpPr>
        <p:spPr bwMode="auto">
          <a:xfrm flipV="1">
            <a:off x="4403028" y="4056949"/>
            <a:ext cx="0" cy="1790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Прямая соединительная линия 39"/>
          <p:cNvCxnSpPr>
            <a:stCxn id="31" idx="0"/>
          </p:cNvCxnSpPr>
          <p:nvPr/>
        </p:nvCxnSpPr>
        <p:spPr bwMode="auto">
          <a:xfrm flipV="1">
            <a:off x="5802255" y="4080615"/>
            <a:ext cx="0" cy="1554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Прямая соединительная линия 40"/>
          <p:cNvCxnSpPr>
            <a:stCxn id="32" idx="0"/>
          </p:cNvCxnSpPr>
          <p:nvPr/>
        </p:nvCxnSpPr>
        <p:spPr bwMode="auto">
          <a:xfrm flipV="1">
            <a:off x="7051290" y="4081865"/>
            <a:ext cx="0" cy="1595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Прямая соединительная линия 41"/>
          <p:cNvCxnSpPr/>
          <p:nvPr/>
        </p:nvCxnSpPr>
        <p:spPr bwMode="auto">
          <a:xfrm flipV="1">
            <a:off x="2978344" y="4060460"/>
            <a:ext cx="1424684" cy="53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Прямая соединительная линия 45"/>
          <p:cNvCxnSpPr/>
          <p:nvPr/>
        </p:nvCxnSpPr>
        <p:spPr bwMode="auto">
          <a:xfrm>
            <a:off x="4856410" y="4071162"/>
            <a:ext cx="2194880" cy="1070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Прямая соединительная линия 48"/>
          <p:cNvCxnSpPr/>
          <p:nvPr/>
        </p:nvCxnSpPr>
        <p:spPr bwMode="auto">
          <a:xfrm>
            <a:off x="4856410" y="3574903"/>
            <a:ext cx="3622" cy="4962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Скругленный прямоугольник 50"/>
          <p:cNvSpPr/>
          <p:nvPr/>
        </p:nvSpPr>
        <p:spPr bwMode="auto">
          <a:xfrm>
            <a:off x="3213001" y="4983332"/>
            <a:ext cx="1224136" cy="39488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Субподрядчик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 bwMode="auto">
          <a:xfrm>
            <a:off x="1779048" y="4983332"/>
            <a:ext cx="1224136" cy="39488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Субподрядчик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 bwMode="auto">
          <a:xfrm>
            <a:off x="5183123" y="4983332"/>
            <a:ext cx="1224136" cy="39488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Субподрядчик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4" name="Прямая соединительная линия 53"/>
          <p:cNvCxnSpPr>
            <a:endCxn id="53" idx="0"/>
          </p:cNvCxnSpPr>
          <p:nvPr/>
        </p:nvCxnSpPr>
        <p:spPr bwMode="auto">
          <a:xfrm>
            <a:off x="5795191" y="4636257"/>
            <a:ext cx="0" cy="3470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Прямая соединительная линия 59"/>
          <p:cNvCxnSpPr>
            <a:stCxn id="52" idx="0"/>
          </p:cNvCxnSpPr>
          <p:nvPr/>
        </p:nvCxnSpPr>
        <p:spPr bwMode="auto">
          <a:xfrm flipV="1">
            <a:off x="2391116" y="4894701"/>
            <a:ext cx="0" cy="886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9" name="Прямая соединительная линия 1028"/>
          <p:cNvCxnSpPr/>
          <p:nvPr/>
        </p:nvCxnSpPr>
        <p:spPr bwMode="auto">
          <a:xfrm flipV="1">
            <a:off x="2391116" y="4894701"/>
            <a:ext cx="1433953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Прямая соединительная линия 70"/>
          <p:cNvCxnSpPr>
            <a:stCxn id="51" idx="0"/>
          </p:cNvCxnSpPr>
          <p:nvPr/>
        </p:nvCxnSpPr>
        <p:spPr bwMode="auto">
          <a:xfrm flipV="1">
            <a:off x="3825069" y="4894702"/>
            <a:ext cx="0" cy="886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Прямая соединительная линия 74"/>
          <p:cNvCxnSpPr>
            <a:stCxn id="27" idx="2"/>
          </p:cNvCxnSpPr>
          <p:nvPr/>
        </p:nvCxnSpPr>
        <p:spPr bwMode="auto">
          <a:xfrm>
            <a:off x="2978344" y="4636257"/>
            <a:ext cx="0" cy="2584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Заголовок 1"/>
          <p:cNvSpPr txBox="1">
            <a:spLocks/>
          </p:cNvSpPr>
          <p:nvPr/>
        </p:nvSpPr>
        <p:spPr>
          <a:xfrm>
            <a:off x="825500" y="357694"/>
            <a:ext cx="6050756" cy="623034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9pPr>
          </a:lstStyle>
          <a:p>
            <a:r>
              <a:rPr lang="ru-RU" kern="0" dirty="0" smtClean="0"/>
              <a:t>Макет с</a:t>
            </a:r>
            <a:r>
              <a:rPr lang="ru-RU" i="0" kern="0" dirty="0" smtClean="0"/>
              <a:t>хемы взаимодействия участников реализации инвестиционного проекта</a:t>
            </a:r>
            <a:endParaRPr lang="ru-RU" i="0" kern="0" dirty="0"/>
          </a:p>
        </p:txBody>
      </p:sp>
      <p:sp>
        <p:nvSpPr>
          <p:cNvPr id="34" name="Скругленный прямоугольник 33"/>
          <p:cNvSpPr/>
          <p:nvPr/>
        </p:nvSpPr>
        <p:spPr bwMode="auto">
          <a:xfrm>
            <a:off x="2375756" y="2168410"/>
            <a:ext cx="1349768" cy="432048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1-й уровень</a:t>
            </a:r>
            <a:endParaRPr kumimoji="0" lang="ru-RU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 bwMode="auto">
          <a:xfrm>
            <a:off x="342645" y="2987213"/>
            <a:ext cx="79928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Прямая соединительная линия 37"/>
          <p:cNvCxnSpPr/>
          <p:nvPr/>
        </p:nvCxnSpPr>
        <p:spPr bwMode="auto">
          <a:xfrm>
            <a:off x="429072" y="3861048"/>
            <a:ext cx="79928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Прямая соединительная линия 42"/>
          <p:cNvCxnSpPr/>
          <p:nvPr/>
        </p:nvCxnSpPr>
        <p:spPr bwMode="auto">
          <a:xfrm>
            <a:off x="369960" y="4777483"/>
            <a:ext cx="79928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Прямая соединительная линия 43"/>
          <p:cNvCxnSpPr/>
          <p:nvPr/>
        </p:nvCxnSpPr>
        <p:spPr bwMode="auto">
          <a:xfrm>
            <a:off x="406584" y="5531354"/>
            <a:ext cx="79928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Скругленный прямоугольник 44"/>
          <p:cNvSpPr/>
          <p:nvPr/>
        </p:nvSpPr>
        <p:spPr bwMode="auto">
          <a:xfrm>
            <a:off x="1559420" y="3180023"/>
            <a:ext cx="1332148" cy="432048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2-й уровень</a:t>
            </a:r>
            <a:endParaRPr kumimoji="0" lang="ru-RU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 bwMode="auto">
          <a:xfrm>
            <a:off x="916772" y="4101639"/>
            <a:ext cx="1332651" cy="432048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3-й уровень</a:t>
            </a:r>
            <a:endParaRPr kumimoji="0" lang="ru-RU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 bwMode="auto">
          <a:xfrm>
            <a:off x="369960" y="4955310"/>
            <a:ext cx="1375726" cy="432048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-й уровень</a:t>
            </a:r>
            <a:endParaRPr kumimoji="0" lang="ru-RU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94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98" name="Прямая соединительная линия 38"/>
          <p:cNvCxnSpPr>
            <a:cxnSpLocks noChangeShapeType="1"/>
          </p:cNvCxnSpPr>
          <p:nvPr/>
        </p:nvCxnSpPr>
        <p:spPr bwMode="auto">
          <a:xfrm>
            <a:off x="2700338" y="3573463"/>
            <a:ext cx="0" cy="2160587"/>
          </a:xfrm>
          <a:prstGeom prst="line">
            <a:avLst/>
          </a:prstGeom>
          <a:noFill/>
          <a:ln w="38100" algn="ctr">
            <a:solidFill>
              <a:srgbClr val="4A7EB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100" name="Прямоугольник 4"/>
          <p:cNvGrpSpPr>
            <a:grpSpLocks/>
          </p:cNvGrpSpPr>
          <p:nvPr/>
        </p:nvGrpSpPr>
        <p:grpSpPr bwMode="auto">
          <a:xfrm>
            <a:off x="7380288" y="1231900"/>
            <a:ext cx="1481137" cy="2268538"/>
            <a:chOff x="4612" y="776"/>
            <a:chExt cx="933" cy="1010"/>
          </a:xfrm>
        </p:grpSpPr>
        <p:pic>
          <p:nvPicPr>
            <p:cNvPr id="4145" name="Прямоугольник 4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2" y="776"/>
              <a:ext cx="933" cy="1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46" name="Text Box 8"/>
            <p:cNvSpPr txBox="1">
              <a:spLocks noChangeArrowheads="1"/>
            </p:cNvSpPr>
            <p:nvPr/>
          </p:nvSpPr>
          <p:spPr bwMode="auto">
            <a:xfrm>
              <a:off x="4649" y="799"/>
              <a:ext cx="862" cy="9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000" rIns="18000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ru-RU" sz="1600" b="1" dirty="0">
                  <a:solidFill>
                    <a:srgbClr val="FFFFFF"/>
                  </a:solidFill>
                  <a:latin typeface="Calibri" pitchFamily="34" charset="0"/>
                </a:rPr>
                <a:t>ОТЧЕТЫ </a:t>
              </a:r>
              <a:endParaRPr lang="ru-RU" sz="1600" b="1" dirty="0">
                <a:solidFill>
                  <a:srgbClr val="FFFFFF"/>
                </a:solidFill>
              </a:endParaRPr>
            </a:p>
            <a:p>
              <a:pPr algn="ctr" eaLnBrk="1" hangingPunct="1"/>
              <a:r>
                <a:rPr lang="ru-RU" sz="1200" dirty="0">
                  <a:solidFill>
                    <a:srgbClr val="FFFFFF"/>
                  </a:solidFill>
                  <a:latin typeface="Calibri" pitchFamily="34" charset="0"/>
                </a:rPr>
                <a:t>(</a:t>
              </a:r>
              <a:r>
                <a:rPr lang="ru-RU" sz="1200" dirty="0">
                  <a:solidFill>
                    <a:srgbClr val="FFFFFF"/>
                  </a:solidFill>
                </a:rPr>
                <a:t>еженедельные, ежемесячные, ежеквартальные,</a:t>
              </a:r>
            </a:p>
            <a:p>
              <a:pPr algn="ctr" eaLnBrk="1" hangingPunct="1"/>
              <a:r>
                <a:rPr lang="ru-RU" sz="1200" dirty="0">
                  <a:solidFill>
                    <a:srgbClr val="FFFFFF"/>
                  </a:solidFill>
                </a:rPr>
                <a:t>по запросам заказчика</a:t>
              </a:r>
              <a:r>
                <a:rPr lang="ru-RU" sz="1200" dirty="0">
                  <a:solidFill>
                    <a:srgbClr val="FFFFFF"/>
                  </a:solidFill>
                  <a:latin typeface="Calibri" pitchFamily="34" charset="0"/>
                </a:rPr>
                <a:t>)</a:t>
              </a:r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7452047" y="3717032"/>
            <a:ext cx="1368425" cy="2205037"/>
          </a:xfrm>
          <a:prstGeom prst="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12000">
                <a:schemeClr val="accent1">
                  <a:shade val="93000"/>
                  <a:satMod val="130000"/>
                </a:schemeClr>
              </a:gs>
              <a:gs pos="98000">
                <a:schemeClr val="accent1">
                  <a:shade val="94000"/>
                  <a:satMod val="135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" rIns="18000" anchor="ctr"/>
          <a:lstStyle/>
          <a:p>
            <a:pPr algn="ctr"/>
            <a:r>
              <a:rPr lang="ru-RU" sz="1200" dirty="0">
                <a:solidFill>
                  <a:srgbClr val="FFFFFF"/>
                </a:solidFill>
              </a:rPr>
              <a:t>Договоры отдельного (обособленного) </a:t>
            </a:r>
            <a:r>
              <a:rPr lang="ru-RU" sz="1200" dirty="0" smtClean="0">
                <a:solidFill>
                  <a:srgbClr val="FFFFFF"/>
                </a:solidFill>
              </a:rPr>
              <a:t>банковского </a:t>
            </a:r>
            <a:r>
              <a:rPr lang="ru-RU" sz="1200" dirty="0">
                <a:solidFill>
                  <a:srgbClr val="FFFFFF"/>
                </a:solidFill>
              </a:rPr>
              <a:t>счета </a:t>
            </a: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3168650" y="3860800"/>
            <a:ext cx="3563938" cy="720725"/>
          </a:xfrm>
          <a:prstGeom prst="rect">
            <a:avLst/>
          </a:prstGeom>
          <a:solidFill>
            <a:srgbClr val="92D05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68580" rIns="68580" bIns="68580" anchor="ctr"/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800" dirty="0">
                <a:solidFill>
                  <a:srgbClr val="FFFFFF"/>
                </a:solidFill>
                <a:latin typeface="Calibri" pitchFamily="34" charset="0"/>
              </a:rPr>
              <a:t>Субподрядчики (</a:t>
            </a:r>
            <a:r>
              <a:rPr lang="en-US" sz="1800" dirty="0">
                <a:solidFill>
                  <a:srgbClr val="FFFFFF"/>
                </a:solidFill>
                <a:latin typeface="Calibri" pitchFamily="34" charset="0"/>
              </a:rPr>
              <a:t>I</a:t>
            </a:r>
            <a:r>
              <a:rPr lang="ru-RU" sz="1800" dirty="0">
                <a:solidFill>
                  <a:srgbClr val="FFFFFF"/>
                </a:solidFill>
              </a:rPr>
              <a:t> и </a:t>
            </a:r>
            <a:r>
              <a:rPr lang="en-US" sz="1800" dirty="0">
                <a:solidFill>
                  <a:srgbClr val="FFFFFF"/>
                </a:solidFill>
              </a:rPr>
              <a:t>II</a:t>
            </a:r>
            <a:r>
              <a:rPr lang="en-US" sz="1800" dirty="0"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ru-RU" sz="1800" dirty="0">
                <a:solidFill>
                  <a:srgbClr val="FFFFFF"/>
                </a:solidFill>
                <a:latin typeface="Calibri" pitchFamily="34" charset="0"/>
              </a:rPr>
              <a:t>уровн</a:t>
            </a:r>
            <a:r>
              <a:rPr lang="ru-RU" sz="1800" dirty="0">
                <a:solidFill>
                  <a:srgbClr val="FFFFFF"/>
                </a:solidFill>
              </a:rPr>
              <a:t>ей</a:t>
            </a:r>
            <a:r>
              <a:rPr lang="ru-RU" sz="1800" dirty="0">
                <a:solidFill>
                  <a:srgbClr val="FFFFFF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3132138" y="5414963"/>
            <a:ext cx="3599593" cy="638175"/>
          </a:xfrm>
          <a:prstGeom prst="rect">
            <a:avLst/>
          </a:prstGeom>
          <a:solidFill>
            <a:srgbClr val="92D05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68580" rIns="68580" bIns="68580" anchor="ctr"/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r>
              <a:rPr lang="ru-RU" dirty="0">
                <a:solidFill>
                  <a:srgbClr val="FFFFFF"/>
                </a:solidFill>
                <a:latin typeface="Calibri" pitchFamily="34" charset="0"/>
              </a:rPr>
              <a:t>Прочие исполнители </a:t>
            </a:r>
          </a:p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r>
              <a:rPr lang="ru-RU" dirty="0">
                <a:solidFill>
                  <a:srgbClr val="FFFFFF"/>
                </a:solidFill>
                <a:latin typeface="Calibri" pitchFamily="34" charset="0"/>
              </a:rPr>
              <a:t>(по решению </a:t>
            </a:r>
            <a:r>
              <a:rPr lang="ru-RU" dirty="0" smtClean="0">
                <a:solidFill>
                  <a:srgbClr val="FFFFFF"/>
                </a:solidFill>
                <a:latin typeface="Calibri" pitchFamily="34" charset="0"/>
              </a:rPr>
              <a:t>Заказчика</a:t>
            </a:r>
            <a:r>
              <a:rPr lang="ru-RU" dirty="0">
                <a:solidFill>
                  <a:srgbClr val="FFFFFF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3148012" y="4652963"/>
            <a:ext cx="3585007" cy="647700"/>
          </a:xfrm>
          <a:prstGeom prst="rect">
            <a:avLst/>
          </a:prstGeom>
          <a:solidFill>
            <a:srgbClr val="92D05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68580" rIns="68580" bIns="68580" anchor="ctr"/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r>
              <a:rPr lang="ru-RU" dirty="0">
                <a:solidFill>
                  <a:srgbClr val="FFFFFF"/>
                </a:solidFill>
                <a:latin typeface="Calibri" pitchFamily="34" charset="0"/>
              </a:rPr>
              <a:t>Поставщики </a:t>
            </a:r>
          </a:p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r>
              <a:rPr lang="ru-RU" dirty="0">
                <a:solidFill>
                  <a:srgbClr val="FFFFFF"/>
                </a:solidFill>
                <a:latin typeface="Calibri" pitchFamily="34" charset="0"/>
              </a:rPr>
              <a:t>(по решению заказчика)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250825" y="3716338"/>
            <a:ext cx="1152525" cy="2305050"/>
          </a:xfrm>
          <a:prstGeom prst="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12000">
                <a:schemeClr val="accent1">
                  <a:shade val="93000"/>
                  <a:satMod val="130000"/>
                </a:schemeClr>
              </a:gs>
              <a:gs pos="98000">
                <a:schemeClr val="accent1">
                  <a:shade val="94000"/>
                  <a:satMod val="135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" rIns="18000" anchor="ctr"/>
          <a:lstStyle/>
          <a:p>
            <a:pPr algn="ctr">
              <a:defRPr/>
            </a:pPr>
            <a:r>
              <a:rPr lang="ru-RU" sz="1200" dirty="0">
                <a:solidFill>
                  <a:srgbClr val="FFFFFF"/>
                </a:solidFill>
              </a:rPr>
              <a:t>Условия </a:t>
            </a:r>
          </a:p>
          <a:p>
            <a:pPr algn="ctr">
              <a:defRPr/>
            </a:pPr>
            <a:r>
              <a:rPr lang="ru-RU" sz="1200" dirty="0">
                <a:solidFill>
                  <a:srgbClr val="FFFFFF"/>
                </a:solidFill>
              </a:rPr>
              <a:t>об открытии обособленного банковского счета</a:t>
            </a:r>
          </a:p>
        </p:txBody>
      </p:sp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>
            <a:off x="1546225" y="3716338"/>
            <a:ext cx="1081088" cy="720725"/>
          </a:xfrm>
          <a:prstGeom prst="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" rIns="18000" anchor="ctr"/>
          <a:lstStyle/>
          <a:p>
            <a:pPr algn="ctr">
              <a:defRPr/>
            </a:pPr>
            <a:r>
              <a:rPr lang="ru-RU" sz="1200" dirty="0">
                <a:solidFill>
                  <a:srgbClr val="FFFFFF"/>
                </a:solidFill>
                <a:latin typeface="Calibri" pitchFamily="34" charset="0"/>
              </a:rPr>
              <a:t>Договор субподряда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546225" y="4508500"/>
            <a:ext cx="1081088" cy="719138"/>
          </a:xfrm>
          <a:prstGeom prst="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Договор</a:t>
            </a:r>
            <a:r>
              <a:rPr lang="ru-RU" sz="800" dirty="0"/>
              <a:t> </a:t>
            </a:r>
            <a:r>
              <a:rPr lang="ru-RU" sz="1200" dirty="0"/>
              <a:t>поставки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546225" y="5300663"/>
            <a:ext cx="1081088" cy="719137"/>
          </a:xfrm>
          <a:prstGeom prst="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Договор оказания услуг</a:t>
            </a:r>
          </a:p>
        </p:txBody>
      </p:sp>
      <p:sp>
        <p:nvSpPr>
          <p:cNvPr id="73756" name="TextBox 26"/>
          <p:cNvSpPr txBox="1">
            <a:spLocks noChangeArrowheads="1"/>
          </p:cNvSpPr>
          <p:nvPr/>
        </p:nvSpPr>
        <p:spPr bwMode="auto">
          <a:xfrm>
            <a:off x="1546226" y="1412776"/>
            <a:ext cx="1081088" cy="646331"/>
          </a:xfrm>
          <a:prstGeom prst="rect">
            <a:avLst/>
          </a:prstGeom>
          <a:ln w="19050">
            <a:solidFill>
              <a:srgbClr val="92D05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8000" rIns="18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363663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77165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2179638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587625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30448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5020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9592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41642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1200" dirty="0" smtClean="0">
                <a:latin typeface="Calibri" pitchFamily="34" charset="0"/>
              </a:rPr>
              <a:t>Договор на банковское сопровождение</a:t>
            </a:r>
          </a:p>
        </p:txBody>
      </p:sp>
      <p:sp>
        <p:nvSpPr>
          <p:cNvPr id="4111" name="TextBox 27"/>
          <p:cNvSpPr txBox="1">
            <a:spLocks noChangeArrowheads="1"/>
          </p:cNvSpPr>
          <p:nvPr/>
        </p:nvSpPr>
        <p:spPr bwMode="auto">
          <a:xfrm>
            <a:off x="1691680" y="2420888"/>
            <a:ext cx="937220" cy="996033"/>
          </a:xfrm>
          <a:prstGeom prst="rect">
            <a:avLst/>
          </a:prstGeom>
          <a:noFill/>
          <a:ln w="19050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8000" tIns="36000" rIns="18000" bIns="3600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1200" dirty="0">
                <a:latin typeface="Calibri" pitchFamily="34" charset="0"/>
              </a:rPr>
              <a:t>Договор  </a:t>
            </a:r>
          </a:p>
          <a:p>
            <a:pPr algn="ctr" eaLnBrk="1" hangingPunct="1"/>
            <a:r>
              <a:rPr lang="ru-RU" sz="1200" dirty="0">
                <a:latin typeface="Calibri" pitchFamily="34" charset="0"/>
              </a:rPr>
              <a:t> на выполнение подрядных работ</a:t>
            </a:r>
          </a:p>
        </p:txBody>
      </p:sp>
      <p:sp>
        <p:nvSpPr>
          <p:cNvPr id="4112" name="TextBox 28"/>
          <p:cNvSpPr txBox="1">
            <a:spLocks noChangeArrowheads="1"/>
          </p:cNvSpPr>
          <p:nvPr/>
        </p:nvSpPr>
        <p:spPr bwMode="auto">
          <a:xfrm>
            <a:off x="3060700" y="2755900"/>
            <a:ext cx="1223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1200" b="1" i="1" dirty="0">
                <a:solidFill>
                  <a:srgbClr val="006600"/>
                </a:solidFill>
                <a:latin typeface="Calibri" pitchFamily="34" charset="0"/>
              </a:rPr>
              <a:t>Финансовый мониторинг</a:t>
            </a:r>
          </a:p>
        </p:txBody>
      </p:sp>
      <p:sp>
        <p:nvSpPr>
          <p:cNvPr id="31" name="Двойная стрелка вверх/вниз 30"/>
          <p:cNvSpPr/>
          <p:nvPr/>
        </p:nvSpPr>
        <p:spPr>
          <a:xfrm>
            <a:off x="4480396" y="2849885"/>
            <a:ext cx="108012" cy="288032"/>
          </a:xfrm>
          <a:prstGeom prst="up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b="1" dirty="0"/>
          </a:p>
        </p:txBody>
      </p:sp>
      <p:sp>
        <p:nvSpPr>
          <p:cNvPr id="32" name="Двойная стрелка вверх/вниз 31"/>
          <p:cNvSpPr/>
          <p:nvPr/>
        </p:nvSpPr>
        <p:spPr>
          <a:xfrm>
            <a:off x="5282926" y="2849885"/>
            <a:ext cx="108012" cy="288032"/>
          </a:xfrm>
          <a:prstGeom prst="up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/>
          </a:p>
        </p:txBody>
      </p:sp>
      <p:sp>
        <p:nvSpPr>
          <p:cNvPr id="4119" name="TextBox 32"/>
          <p:cNvSpPr txBox="1">
            <a:spLocks noChangeArrowheads="1"/>
          </p:cNvSpPr>
          <p:nvPr/>
        </p:nvSpPr>
        <p:spPr bwMode="auto">
          <a:xfrm>
            <a:off x="5364163" y="2755900"/>
            <a:ext cx="1368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1200" b="1" i="1" dirty="0">
                <a:solidFill>
                  <a:srgbClr val="006600"/>
                </a:solidFill>
                <a:latin typeface="Calibri" pitchFamily="34" charset="0"/>
              </a:rPr>
              <a:t>Строительный мониторинг</a:t>
            </a:r>
          </a:p>
        </p:txBody>
      </p:sp>
      <p:cxnSp>
        <p:nvCxnSpPr>
          <p:cNvPr id="4120" name="Прямая соединительная линия 33"/>
          <p:cNvCxnSpPr>
            <a:cxnSpLocks noChangeShapeType="1"/>
          </p:cNvCxnSpPr>
          <p:nvPr/>
        </p:nvCxnSpPr>
        <p:spPr bwMode="auto">
          <a:xfrm>
            <a:off x="2700338" y="1628775"/>
            <a:ext cx="0" cy="1800225"/>
          </a:xfrm>
          <a:prstGeom prst="line">
            <a:avLst/>
          </a:prstGeom>
          <a:noFill/>
          <a:ln w="38100" algn="ctr">
            <a:solidFill>
              <a:srgbClr val="4A7EB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1" name="Прямая со стрелкой 39"/>
          <p:cNvCxnSpPr>
            <a:cxnSpLocks noChangeShapeType="1"/>
          </p:cNvCxnSpPr>
          <p:nvPr/>
        </p:nvCxnSpPr>
        <p:spPr bwMode="auto">
          <a:xfrm>
            <a:off x="2700338" y="2492375"/>
            <a:ext cx="431800" cy="0"/>
          </a:xfrm>
          <a:prstGeom prst="straightConnector1">
            <a:avLst/>
          </a:prstGeom>
          <a:noFill/>
          <a:ln w="38100" algn="ctr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2" name="Прямая со стрелкой 40"/>
          <p:cNvCxnSpPr>
            <a:cxnSpLocks noChangeShapeType="1"/>
          </p:cNvCxnSpPr>
          <p:nvPr/>
        </p:nvCxnSpPr>
        <p:spPr bwMode="auto">
          <a:xfrm>
            <a:off x="2700338" y="3429000"/>
            <a:ext cx="503237" cy="0"/>
          </a:xfrm>
          <a:prstGeom prst="straightConnector1">
            <a:avLst/>
          </a:prstGeom>
          <a:noFill/>
          <a:ln w="38100" algn="ctr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3" name="Прямая со стрелкой 41"/>
          <p:cNvCxnSpPr>
            <a:cxnSpLocks noChangeShapeType="1"/>
            <a:endCxn id="15" idx="1"/>
          </p:cNvCxnSpPr>
          <p:nvPr/>
        </p:nvCxnSpPr>
        <p:spPr bwMode="auto">
          <a:xfrm flipV="1">
            <a:off x="2735263" y="4221163"/>
            <a:ext cx="433387" cy="4762"/>
          </a:xfrm>
          <a:prstGeom prst="straightConnector1">
            <a:avLst/>
          </a:prstGeom>
          <a:noFill/>
          <a:ln w="38100" algn="ctr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4" name="Прямая со стрелкой 42"/>
          <p:cNvCxnSpPr>
            <a:cxnSpLocks noChangeShapeType="1"/>
          </p:cNvCxnSpPr>
          <p:nvPr/>
        </p:nvCxnSpPr>
        <p:spPr bwMode="auto">
          <a:xfrm>
            <a:off x="2698750" y="4941888"/>
            <a:ext cx="433388" cy="0"/>
          </a:xfrm>
          <a:prstGeom prst="straightConnector1">
            <a:avLst/>
          </a:prstGeom>
          <a:noFill/>
          <a:ln w="38100" algn="ctr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5" name="Прямая со стрелкой 43"/>
          <p:cNvCxnSpPr>
            <a:cxnSpLocks noChangeShapeType="1"/>
          </p:cNvCxnSpPr>
          <p:nvPr/>
        </p:nvCxnSpPr>
        <p:spPr bwMode="auto">
          <a:xfrm>
            <a:off x="2698750" y="5734050"/>
            <a:ext cx="433388" cy="0"/>
          </a:xfrm>
          <a:prstGeom prst="straightConnector1">
            <a:avLst/>
          </a:prstGeom>
          <a:noFill/>
          <a:ln w="38100" algn="ctr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6" name="Прямая со стрелкой 44"/>
          <p:cNvCxnSpPr>
            <a:cxnSpLocks noChangeShapeType="1"/>
            <a:endCxn id="2" idx="3"/>
          </p:cNvCxnSpPr>
          <p:nvPr/>
        </p:nvCxnSpPr>
        <p:spPr bwMode="auto">
          <a:xfrm flipH="1">
            <a:off x="6704013" y="1585879"/>
            <a:ext cx="531812" cy="0"/>
          </a:xfrm>
          <a:prstGeom prst="straightConnector1">
            <a:avLst/>
          </a:prstGeom>
          <a:noFill/>
          <a:ln w="38100" algn="ctr">
            <a:solidFill>
              <a:srgbClr val="98B954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7" name="Прямая соединительная линия 45"/>
          <p:cNvCxnSpPr>
            <a:cxnSpLocks noChangeShapeType="1"/>
          </p:cNvCxnSpPr>
          <p:nvPr/>
        </p:nvCxnSpPr>
        <p:spPr bwMode="auto">
          <a:xfrm>
            <a:off x="2700338" y="1628775"/>
            <a:ext cx="358775" cy="0"/>
          </a:xfrm>
          <a:prstGeom prst="line">
            <a:avLst/>
          </a:prstGeom>
          <a:noFill/>
          <a:ln w="38100" algn="ctr">
            <a:solidFill>
              <a:srgbClr val="4A7EB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8" name="Прямая соединительная линия 46"/>
          <p:cNvCxnSpPr>
            <a:cxnSpLocks noChangeShapeType="1"/>
          </p:cNvCxnSpPr>
          <p:nvPr/>
        </p:nvCxnSpPr>
        <p:spPr bwMode="auto">
          <a:xfrm>
            <a:off x="7235825" y="1585879"/>
            <a:ext cx="0" cy="835059"/>
          </a:xfrm>
          <a:prstGeom prst="line">
            <a:avLst/>
          </a:prstGeom>
          <a:noFill/>
          <a:ln w="38100" algn="ctr">
            <a:solidFill>
              <a:srgbClr val="98B95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9" name="Прямая соединительная линия 47"/>
          <p:cNvCxnSpPr>
            <a:cxnSpLocks noChangeShapeType="1"/>
          </p:cNvCxnSpPr>
          <p:nvPr/>
        </p:nvCxnSpPr>
        <p:spPr bwMode="auto">
          <a:xfrm flipH="1">
            <a:off x="6659563" y="2565400"/>
            <a:ext cx="576262" cy="0"/>
          </a:xfrm>
          <a:prstGeom prst="line">
            <a:avLst/>
          </a:prstGeom>
          <a:noFill/>
          <a:ln w="38100" algn="ctr">
            <a:solidFill>
              <a:srgbClr val="98B95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30" name="Прямая соединительная линия 48"/>
          <p:cNvCxnSpPr>
            <a:cxnSpLocks noChangeShapeType="1"/>
          </p:cNvCxnSpPr>
          <p:nvPr/>
        </p:nvCxnSpPr>
        <p:spPr bwMode="auto">
          <a:xfrm flipH="1">
            <a:off x="6659563" y="2420938"/>
            <a:ext cx="576262" cy="0"/>
          </a:xfrm>
          <a:prstGeom prst="line">
            <a:avLst/>
          </a:prstGeom>
          <a:noFill/>
          <a:ln w="38100" algn="ctr">
            <a:solidFill>
              <a:srgbClr val="98B95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31" name="Прямая со стрелкой 50"/>
          <p:cNvCxnSpPr>
            <a:cxnSpLocks noChangeShapeType="1"/>
          </p:cNvCxnSpPr>
          <p:nvPr/>
        </p:nvCxnSpPr>
        <p:spPr bwMode="auto">
          <a:xfrm flipH="1">
            <a:off x="6732588" y="3500438"/>
            <a:ext cx="503237" cy="11112"/>
          </a:xfrm>
          <a:prstGeom prst="straightConnector1">
            <a:avLst/>
          </a:prstGeom>
          <a:noFill/>
          <a:ln w="38100" algn="ctr">
            <a:solidFill>
              <a:srgbClr val="98B954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32" name="Прямая со стрелкой 53"/>
          <p:cNvCxnSpPr>
            <a:cxnSpLocks noChangeShapeType="1"/>
          </p:cNvCxnSpPr>
          <p:nvPr/>
        </p:nvCxnSpPr>
        <p:spPr bwMode="auto">
          <a:xfrm flipH="1">
            <a:off x="6732588" y="5661025"/>
            <a:ext cx="503237" cy="1588"/>
          </a:xfrm>
          <a:prstGeom prst="straightConnector1">
            <a:avLst/>
          </a:prstGeom>
          <a:noFill/>
          <a:ln w="38100" algn="ctr">
            <a:solidFill>
              <a:srgbClr val="98B954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33" name="Прямая соединительная линия 54"/>
          <p:cNvCxnSpPr>
            <a:cxnSpLocks noChangeShapeType="1"/>
          </p:cNvCxnSpPr>
          <p:nvPr/>
        </p:nvCxnSpPr>
        <p:spPr bwMode="auto">
          <a:xfrm>
            <a:off x="2700338" y="3573463"/>
            <a:ext cx="503237" cy="0"/>
          </a:xfrm>
          <a:prstGeom prst="line">
            <a:avLst/>
          </a:prstGeom>
          <a:noFill/>
          <a:ln w="38100" algn="ctr">
            <a:solidFill>
              <a:srgbClr val="4A7EB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36" name="Прямая соединительная линия 7"/>
          <p:cNvCxnSpPr>
            <a:cxnSpLocks noChangeShapeType="1"/>
          </p:cNvCxnSpPr>
          <p:nvPr/>
        </p:nvCxnSpPr>
        <p:spPr bwMode="auto">
          <a:xfrm>
            <a:off x="7235825" y="2565400"/>
            <a:ext cx="0" cy="3095625"/>
          </a:xfrm>
          <a:prstGeom prst="line">
            <a:avLst/>
          </a:prstGeom>
          <a:noFill/>
          <a:ln w="38100" algn="ctr">
            <a:solidFill>
              <a:srgbClr val="98B95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Скругленный прямоугольник 1"/>
          <p:cNvSpPr/>
          <p:nvPr/>
        </p:nvSpPr>
        <p:spPr>
          <a:xfrm>
            <a:off x="3059113" y="1196974"/>
            <a:ext cx="3644900" cy="777809"/>
          </a:xfrm>
          <a:prstGeom prst="roundRect">
            <a:avLst/>
          </a:prstGeom>
          <a:solidFill>
            <a:srgbClr val="6FE4FB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2400" dirty="0" smtClean="0">
                <a:solidFill>
                  <a:schemeClr val="bg1"/>
                </a:solidFill>
                <a:latin typeface="Calibri" pitchFamily="34" charset="0"/>
              </a:rPr>
              <a:t>Государственный заказчик</a:t>
            </a:r>
            <a:endParaRPr lang="ru-RU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grpSp>
        <p:nvGrpSpPr>
          <p:cNvPr id="4138" name="Прямоугольник 4"/>
          <p:cNvGrpSpPr>
            <a:grpSpLocks/>
          </p:cNvGrpSpPr>
          <p:nvPr/>
        </p:nvGrpSpPr>
        <p:grpSpPr bwMode="auto">
          <a:xfrm>
            <a:off x="250825" y="1268413"/>
            <a:ext cx="1223963" cy="2303462"/>
            <a:chOff x="4612" y="776"/>
            <a:chExt cx="933" cy="1010"/>
          </a:xfrm>
        </p:grpSpPr>
        <p:pic>
          <p:nvPicPr>
            <p:cNvPr id="4143" name="Прямоугольник 4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2" y="776"/>
              <a:ext cx="933" cy="1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44" name="Text Box 59"/>
            <p:cNvSpPr txBox="1">
              <a:spLocks noChangeArrowheads="1"/>
            </p:cNvSpPr>
            <p:nvPr/>
          </p:nvSpPr>
          <p:spPr bwMode="auto">
            <a:xfrm>
              <a:off x="4649" y="799"/>
              <a:ext cx="862" cy="9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000" rIns="18000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ru-RU" sz="1200" dirty="0">
                  <a:solidFill>
                    <a:srgbClr val="FFFFFF"/>
                  </a:solidFill>
                </a:rPr>
                <a:t>Условия </a:t>
              </a:r>
            </a:p>
            <a:p>
              <a:pPr algn="ctr" eaLnBrk="1" hangingPunct="1"/>
              <a:r>
                <a:rPr lang="ru-RU" sz="1200" dirty="0">
                  <a:solidFill>
                    <a:srgbClr val="FFFFFF"/>
                  </a:solidFill>
                </a:rPr>
                <a:t>об  </a:t>
              </a:r>
              <a:r>
                <a:rPr lang="ru-RU" sz="1200" dirty="0" smtClean="0">
                  <a:solidFill>
                    <a:srgbClr val="FFFFFF"/>
                  </a:solidFill>
                </a:rPr>
                <a:t>открытии отдельного  (обособленного) </a:t>
              </a:r>
              <a:r>
                <a:rPr lang="ru-RU" sz="1200" dirty="0">
                  <a:solidFill>
                    <a:srgbClr val="FFFFFF"/>
                  </a:solidFill>
                </a:rPr>
                <a:t>банковского счета</a:t>
              </a:r>
            </a:p>
          </p:txBody>
        </p:sp>
      </p:grpSp>
      <p:cxnSp>
        <p:nvCxnSpPr>
          <p:cNvPr id="4139" name="Прямая со стрелкой 53"/>
          <p:cNvCxnSpPr>
            <a:cxnSpLocks noChangeShapeType="1"/>
          </p:cNvCxnSpPr>
          <p:nvPr/>
        </p:nvCxnSpPr>
        <p:spPr bwMode="auto">
          <a:xfrm flipH="1">
            <a:off x="6732588" y="4941888"/>
            <a:ext cx="503237" cy="1587"/>
          </a:xfrm>
          <a:prstGeom prst="straightConnector1">
            <a:avLst/>
          </a:prstGeom>
          <a:noFill/>
          <a:ln w="38100" algn="ctr">
            <a:solidFill>
              <a:srgbClr val="98B954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40" name="Прямая со стрелкой 50"/>
          <p:cNvCxnSpPr>
            <a:cxnSpLocks noChangeShapeType="1"/>
          </p:cNvCxnSpPr>
          <p:nvPr/>
        </p:nvCxnSpPr>
        <p:spPr bwMode="auto">
          <a:xfrm flipH="1">
            <a:off x="6732588" y="4221163"/>
            <a:ext cx="503237" cy="0"/>
          </a:xfrm>
          <a:prstGeom prst="straightConnector1">
            <a:avLst/>
          </a:prstGeom>
          <a:noFill/>
          <a:ln w="38100" algn="ctr">
            <a:solidFill>
              <a:srgbClr val="98B954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41" name="Прямая со стрелкой 50"/>
          <p:cNvCxnSpPr>
            <a:cxnSpLocks noChangeShapeType="1"/>
          </p:cNvCxnSpPr>
          <p:nvPr/>
        </p:nvCxnSpPr>
        <p:spPr bwMode="auto">
          <a:xfrm>
            <a:off x="825500" y="3429000"/>
            <a:ext cx="1588" cy="287338"/>
          </a:xfrm>
          <a:prstGeom prst="straightConnector1">
            <a:avLst/>
          </a:prstGeom>
          <a:noFill/>
          <a:ln w="38100" algn="ctr">
            <a:solidFill>
              <a:srgbClr val="98B954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" name="Прямоугольник 51"/>
          <p:cNvSpPr/>
          <p:nvPr/>
        </p:nvSpPr>
        <p:spPr bwMode="auto">
          <a:xfrm>
            <a:off x="3200496" y="3212976"/>
            <a:ext cx="3563938" cy="526370"/>
          </a:xfrm>
          <a:prstGeom prst="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5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68580" rIns="68580" bIns="68580" anchor="ctr"/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800" dirty="0" smtClean="0">
                <a:solidFill>
                  <a:srgbClr val="FFFFFF"/>
                </a:solidFill>
                <a:latin typeface="Calibri" pitchFamily="34" charset="0"/>
              </a:rPr>
              <a:t>Генеральный подрядчик</a:t>
            </a:r>
            <a:endParaRPr lang="ru-RU" sz="1800" dirty="0">
              <a:solidFill>
                <a:srgbClr val="FFFFFF"/>
              </a:solidFill>
              <a:latin typeface="Calibri" pitchFamily="34" charset="0"/>
            </a:endParaRPr>
          </a:p>
        </p:txBody>
      </p:sp>
      <p:cxnSp>
        <p:nvCxnSpPr>
          <p:cNvPr id="58" name="Прямая со стрелкой 50"/>
          <p:cNvCxnSpPr>
            <a:cxnSpLocks noChangeShapeType="1"/>
          </p:cNvCxnSpPr>
          <p:nvPr/>
        </p:nvCxnSpPr>
        <p:spPr bwMode="auto">
          <a:xfrm flipH="1">
            <a:off x="1403648" y="2924944"/>
            <a:ext cx="288032" cy="0"/>
          </a:xfrm>
          <a:prstGeom prst="straightConnector1">
            <a:avLst/>
          </a:prstGeom>
          <a:noFill/>
          <a:ln w="38100" algn="ctr">
            <a:solidFill>
              <a:srgbClr val="98B954"/>
            </a:solidFill>
            <a:round/>
            <a:headEnd type="triangl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" name="Прямоугольник 60"/>
          <p:cNvSpPr/>
          <p:nvPr/>
        </p:nvSpPr>
        <p:spPr bwMode="auto">
          <a:xfrm>
            <a:off x="3148012" y="2102984"/>
            <a:ext cx="3563938" cy="652916"/>
          </a:xfrm>
          <a:prstGeom prst="rect">
            <a:avLst/>
          </a:prstGeom>
          <a:gradFill>
            <a:gsLst>
              <a:gs pos="0">
                <a:srgbClr val="00B050"/>
              </a:gs>
              <a:gs pos="77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68580" rIns="68580" bIns="68580" anchor="ctr"/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Calibri" pitchFamily="34" charset="0"/>
              </a:rPr>
              <a:t>Уполномоченный банк</a:t>
            </a:r>
            <a:endParaRPr lang="ru-RU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2" name="Заголовок 1"/>
          <p:cNvSpPr txBox="1">
            <a:spLocks/>
          </p:cNvSpPr>
          <p:nvPr/>
        </p:nvSpPr>
        <p:spPr bwMode="auto">
          <a:xfrm>
            <a:off x="755576" y="332656"/>
            <a:ext cx="6308721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703C"/>
                </a:solidFill>
                <a:latin typeface="Arial" charset="0"/>
              </a:defRPr>
            </a:lvl9pPr>
          </a:lstStyle>
          <a:p>
            <a:r>
              <a:rPr lang="ru-RU" i="0" dirty="0" smtClean="0"/>
              <a:t>Схема договорных отношений участников реализации инвестиционного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5866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3116" y="404664"/>
            <a:ext cx="5603875" cy="576064"/>
          </a:xfrm>
        </p:spPr>
        <p:txBody>
          <a:bodyPr/>
          <a:lstStyle/>
          <a:p>
            <a:r>
              <a:rPr lang="ru-RU" dirty="0" smtClean="0"/>
              <a:t>Порядок взаимодействия</a:t>
            </a:r>
            <a:endParaRPr lang="ru-RU" dirty="0"/>
          </a:p>
        </p:txBody>
      </p:sp>
      <p:sp>
        <p:nvSpPr>
          <p:cNvPr id="4" name="Нашивка 3"/>
          <p:cNvSpPr/>
          <p:nvPr/>
        </p:nvSpPr>
        <p:spPr bwMode="auto">
          <a:xfrm>
            <a:off x="2195736" y="2924944"/>
            <a:ext cx="2088232" cy="1025128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/>
              <a:t>Договоры отдельного (обособленного) счета</a:t>
            </a:r>
            <a:endParaRPr lang="ru-RU" sz="1200" dirty="0"/>
          </a:p>
        </p:txBody>
      </p:sp>
      <p:sp>
        <p:nvSpPr>
          <p:cNvPr id="7" name="Нашивка 6"/>
          <p:cNvSpPr/>
          <p:nvPr/>
        </p:nvSpPr>
        <p:spPr bwMode="auto">
          <a:xfrm>
            <a:off x="3863856" y="2924944"/>
            <a:ext cx="2076296" cy="1025128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err="1" smtClean="0"/>
              <a:t>Обосновы-вающие</a:t>
            </a:r>
            <a:r>
              <a:rPr lang="ru-RU" sz="1200" dirty="0" smtClean="0"/>
              <a:t> и расчетные документы</a:t>
            </a:r>
            <a:endParaRPr lang="ru-RU" sz="1200" dirty="0"/>
          </a:p>
        </p:txBody>
      </p:sp>
      <p:sp>
        <p:nvSpPr>
          <p:cNvPr id="8" name="Нашивка 7"/>
          <p:cNvSpPr/>
          <p:nvPr/>
        </p:nvSpPr>
        <p:spPr bwMode="auto">
          <a:xfrm>
            <a:off x="5527640" y="2924944"/>
            <a:ext cx="1800200" cy="1025128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/>
              <a:t>Анализ и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/>
              <a:t>Акцепт/Отказ</a:t>
            </a:r>
            <a:endParaRPr lang="ru-RU" sz="1200" dirty="0"/>
          </a:p>
        </p:txBody>
      </p:sp>
      <p:sp>
        <p:nvSpPr>
          <p:cNvPr id="9" name="Нашивка 8"/>
          <p:cNvSpPr/>
          <p:nvPr/>
        </p:nvSpPr>
        <p:spPr bwMode="auto">
          <a:xfrm>
            <a:off x="6909124" y="2913772"/>
            <a:ext cx="1944216" cy="1025128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/>
              <a:t>Отчеты: Заказчик (Поставщик)</a:t>
            </a:r>
            <a:endParaRPr lang="ru-RU" sz="1200" dirty="0"/>
          </a:p>
        </p:txBody>
      </p:sp>
      <p:sp>
        <p:nvSpPr>
          <p:cNvPr id="10" name="Пятиугольник 9"/>
          <p:cNvSpPr/>
          <p:nvPr/>
        </p:nvSpPr>
        <p:spPr bwMode="auto">
          <a:xfrm>
            <a:off x="1043608" y="2924944"/>
            <a:ext cx="1584176" cy="1002784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Договор Банковского сопровождения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43608" y="1556792"/>
            <a:ext cx="9648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Банк:</a:t>
            </a:r>
          </a:p>
          <a:p>
            <a:r>
              <a:rPr lang="ru-RU" sz="1400" dirty="0" smtClean="0"/>
              <a:t>проект договора</a:t>
            </a:r>
            <a:endParaRPr lang="ru-RU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933116" y="4797152"/>
            <a:ext cx="13409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Заказчик:</a:t>
            </a:r>
          </a:p>
          <a:p>
            <a:r>
              <a:rPr lang="ru-RU" sz="1400" dirty="0" smtClean="0"/>
              <a:t>договор </a:t>
            </a:r>
          </a:p>
          <a:p>
            <a:r>
              <a:rPr lang="ru-RU" sz="1400" dirty="0"/>
              <a:t>з</a:t>
            </a:r>
            <a:r>
              <a:rPr lang="ru-RU" sz="1400" dirty="0" smtClean="0"/>
              <a:t>аключен</a:t>
            </a:r>
            <a:endParaRPr lang="ru-RU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2328298" y="1341349"/>
            <a:ext cx="144943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Участники реализации проекта:</a:t>
            </a:r>
          </a:p>
          <a:p>
            <a:r>
              <a:rPr lang="ru-RU" sz="1400" dirty="0" smtClean="0"/>
              <a:t>обращение </a:t>
            </a:r>
          </a:p>
          <a:p>
            <a:r>
              <a:rPr lang="ru-RU" sz="1400" dirty="0" smtClean="0"/>
              <a:t>в Банк</a:t>
            </a:r>
            <a:endParaRPr lang="ru-RU" sz="1400" dirty="0"/>
          </a:p>
        </p:txBody>
      </p:sp>
      <p:sp>
        <p:nvSpPr>
          <p:cNvPr id="14" name="Стрелка вниз 13"/>
          <p:cNvSpPr/>
          <p:nvPr/>
        </p:nvSpPr>
        <p:spPr bwMode="auto">
          <a:xfrm>
            <a:off x="1387560" y="2441559"/>
            <a:ext cx="432048" cy="248986"/>
          </a:xfrm>
          <a:prstGeom prst="down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Стрелка вниз 14"/>
          <p:cNvSpPr/>
          <p:nvPr/>
        </p:nvSpPr>
        <p:spPr bwMode="auto">
          <a:xfrm>
            <a:off x="1387560" y="4149080"/>
            <a:ext cx="432048" cy="248986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Стрелка вниз 15"/>
          <p:cNvSpPr/>
          <p:nvPr/>
        </p:nvSpPr>
        <p:spPr bwMode="auto">
          <a:xfrm>
            <a:off x="2728495" y="2441559"/>
            <a:ext cx="432048" cy="248986"/>
          </a:xfrm>
          <a:prstGeom prst="down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Стрелка вниз 16"/>
          <p:cNvSpPr/>
          <p:nvPr/>
        </p:nvSpPr>
        <p:spPr bwMode="auto">
          <a:xfrm>
            <a:off x="2728495" y="4149080"/>
            <a:ext cx="432048" cy="248986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382546" y="4797152"/>
            <a:ext cx="13409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Банк:</a:t>
            </a:r>
          </a:p>
          <a:p>
            <a:r>
              <a:rPr lang="ru-RU" sz="1400" dirty="0" smtClean="0"/>
              <a:t>заключенный договор ОБС</a:t>
            </a:r>
            <a:endParaRPr lang="ru-RU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4078210" y="1272008"/>
            <a:ext cx="164591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Участники </a:t>
            </a:r>
          </a:p>
          <a:p>
            <a:r>
              <a:rPr lang="ru-RU" sz="1400" dirty="0" smtClean="0"/>
              <a:t>проекта:</a:t>
            </a:r>
          </a:p>
          <a:p>
            <a:r>
              <a:rPr lang="ru-RU" sz="1400" dirty="0" smtClean="0"/>
              <a:t>документы направлены в Банк</a:t>
            </a:r>
            <a:endParaRPr lang="ru-RU" sz="1400" dirty="0"/>
          </a:p>
        </p:txBody>
      </p:sp>
      <p:sp>
        <p:nvSpPr>
          <p:cNvPr id="20" name="Стрелка вниз 19"/>
          <p:cNvSpPr/>
          <p:nvPr/>
        </p:nvSpPr>
        <p:spPr bwMode="auto">
          <a:xfrm>
            <a:off x="4532654" y="2441559"/>
            <a:ext cx="432048" cy="248986"/>
          </a:xfrm>
          <a:prstGeom prst="down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Стрелка вниз 20"/>
          <p:cNvSpPr/>
          <p:nvPr/>
        </p:nvSpPr>
        <p:spPr bwMode="auto">
          <a:xfrm>
            <a:off x="4532654" y="4149080"/>
            <a:ext cx="432048" cy="248986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86705" y="4797152"/>
            <a:ext cx="13409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Банк:</a:t>
            </a:r>
          </a:p>
          <a:p>
            <a:r>
              <a:rPr lang="ru-RU" sz="1400" dirty="0" smtClean="0"/>
              <a:t>документы получены</a:t>
            </a:r>
            <a:endParaRPr lang="ru-RU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5544120" y="1341349"/>
            <a:ext cx="16459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Банк:</a:t>
            </a:r>
          </a:p>
          <a:p>
            <a:r>
              <a:rPr lang="ru-RU" sz="1400" dirty="0" smtClean="0"/>
              <a:t>проверка документов</a:t>
            </a:r>
            <a:endParaRPr lang="ru-RU" sz="1400" dirty="0"/>
          </a:p>
        </p:txBody>
      </p:sp>
      <p:sp>
        <p:nvSpPr>
          <p:cNvPr id="24" name="Стрелка вниз 23"/>
          <p:cNvSpPr/>
          <p:nvPr/>
        </p:nvSpPr>
        <p:spPr bwMode="auto">
          <a:xfrm>
            <a:off x="5998564" y="2442939"/>
            <a:ext cx="432048" cy="248986"/>
          </a:xfrm>
          <a:prstGeom prst="down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Стрелка вниз 24"/>
          <p:cNvSpPr/>
          <p:nvPr/>
        </p:nvSpPr>
        <p:spPr bwMode="auto">
          <a:xfrm>
            <a:off x="5998564" y="4150460"/>
            <a:ext cx="432048" cy="248986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52615" y="4798532"/>
            <a:ext cx="13409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Банк:</a:t>
            </a:r>
          </a:p>
          <a:p>
            <a:r>
              <a:rPr lang="ru-RU" sz="1400" dirty="0" smtClean="0"/>
              <a:t>акцепт платежей</a:t>
            </a:r>
            <a:endParaRPr lang="ru-RU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6986262" y="1357393"/>
            <a:ext cx="16459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Банк:</a:t>
            </a:r>
          </a:p>
          <a:p>
            <a:r>
              <a:rPr lang="ru-RU" sz="1400" dirty="0"/>
              <a:t>п</a:t>
            </a:r>
            <a:r>
              <a:rPr lang="ru-RU" sz="1400" dirty="0" smtClean="0"/>
              <a:t>одготовка отчета</a:t>
            </a:r>
            <a:endParaRPr lang="ru-RU" sz="1400" dirty="0"/>
          </a:p>
        </p:txBody>
      </p:sp>
      <p:sp>
        <p:nvSpPr>
          <p:cNvPr id="28" name="Стрелка вниз 27"/>
          <p:cNvSpPr/>
          <p:nvPr/>
        </p:nvSpPr>
        <p:spPr bwMode="auto">
          <a:xfrm>
            <a:off x="7447994" y="2442939"/>
            <a:ext cx="432048" cy="248986"/>
          </a:xfrm>
          <a:prstGeom prst="down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Стрелка вниз 28"/>
          <p:cNvSpPr/>
          <p:nvPr/>
        </p:nvSpPr>
        <p:spPr bwMode="auto">
          <a:xfrm>
            <a:off x="7447994" y="4150460"/>
            <a:ext cx="432048" cy="248986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102045" y="4798532"/>
            <a:ext cx="13409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Заказчик:</a:t>
            </a:r>
          </a:p>
          <a:p>
            <a:r>
              <a:rPr lang="ru-RU" sz="1400" dirty="0" smtClean="0"/>
              <a:t>отчет принят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70855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 контрольных функций Банка при  расширенном банковском сопровождении</a:t>
            </a:r>
            <a:endParaRPr lang="ru-RU" dirty="0"/>
          </a:p>
        </p:txBody>
      </p:sp>
      <p:sp>
        <p:nvSpPr>
          <p:cNvPr id="4" name="Блок-схема: несколько документов 3"/>
          <p:cNvSpPr/>
          <p:nvPr/>
        </p:nvSpPr>
        <p:spPr bwMode="auto">
          <a:xfrm>
            <a:off x="1043608" y="2636912"/>
            <a:ext cx="1800200" cy="2304256"/>
          </a:xfrm>
          <a:prstGeom prst="flowChartMultidocument">
            <a:avLst/>
          </a:prstGeom>
          <a:solidFill>
            <a:schemeClr val="accent1">
              <a:alpha val="48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Проектно-сметная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Вертикальный свиток 4"/>
          <p:cNvSpPr/>
          <p:nvPr/>
        </p:nvSpPr>
        <p:spPr bwMode="auto">
          <a:xfrm>
            <a:off x="3851920" y="2636912"/>
            <a:ext cx="1728192" cy="2304256"/>
          </a:xfrm>
          <a:prstGeom prst="verticalScroll">
            <a:avLst/>
          </a:prstGeom>
          <a:solidFill>
            <a:schemeClr val="accent1">
              <a:alpha val="48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Договоры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первичная документа-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(счета, акты, товарные накладные и т.д.)</a:t>
            </a:r>
          </a:p>
        </p:txBody>
      </p:sp>
      <p:sp>
        <p:nvSpPr>
          <p:cNvPr id="6" name="Блок-схема: типовой процесс 5"/>
          <p:cNvSpPr/>
          <p:nvPr/>
        </p:nvSpPr>
        <p:spPr bwMode="auto">
          <a:xfrm>
            <a:off x="6804248" y="2780928"/>
            <a:ext cx="1872208" cy="2160240"/>
          </a:xfrm>
          <a:prstGeom prst="flowChartPredefinedProcess">
            <a:avLst/>
          </a:prstGeom>
          <a:solidFill>
            <a:schemeClr val="accent1">
              <a:alpha val="48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Расчетные (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платежные) документы (платежные поручения)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Двойная стрелка влево/вправо 6"/>
          <p:cNvSpPr/>
          <p:nvPr/>
        </p:nvSpPr>
        <p:spPr bwMode="auto">
          <a:xfrm>
            <a:off x="2843808" y="3645024"/>
            <a:ext cx="1227584" cy="216024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Двойная стрелка влево/вправо 7"/>
          <p:cNvSpPr/>
          <p:nvPr/>
        </p:nvSpPr>
        <p:spPr bwMode="auto">
          <a:xfrm>
            <a:off x="5436096" y="3681028"/>
            <a:ext cx="1368152" cy="216024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Прямоугольная выноска 8"/>
          <p:cNvSpPr/>
          <p:nvPr/>
        </p:nvSpPr>
        <p:spPr bwMode="auto">
          <a:xfrm>
            <a:off x="1180287" y="1052736"/>
            <a:ext cx="2700300" cy="1224136"/>
          </a:xfrm>
          <a:prstGeom prst="wedgeRectCallout">
            <a:avLst>
              <a:gd name="adj1" fmla="val 33167"/>
              <a:gd name="adj2" fmla="val 166376"/>
            </a:avLst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Инжиниринговый анализ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Контроль соответствия договоров документации по проекту</a:t>
            </a:r>
            <a:r>
              <a:rPr kumimoji="0" lang="ru-RU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(соответствие спецификации ТМЦ и оборудования, объемов работ и материалов)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Прямоугольная выноска 9"/>
          <p:cNvSpPr/>
          <p:nvPr/>
        </p:nvSpPr>
        <p:spPr bwMode="auto">
          <a:xfrm>
            <a:off x="4211960" y="1052736"/>
            <a:ext cx="3546394" cy="1224136"/>
          </a:xfrm>
          <a:prstGeom prst="wedgeRectCallout">
            <a:avLst>
              <a:gd name="adj1" fmla="val 917"/>
              <a:gd name="adj2" fmla="val 167197"/>
            </a:avLst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Финансово-экономический анализ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Контроль соответствия данных платежных документов договорам (порядок и условия расчетов, сроки исполнения договоров) и первичным документам (счетам, актам и т.д.)</a:t>
            </a:r>
          </a:p>
        </p:txBody>
      </p:sp>
      <p:sp>
        <p:nvSpPr>
          <p:cNvPr id="12" name="Правая фигурная скобка 11"/>
          <p:cNvSpPr/>
          <p:nvPr/>
        </p:nvSpPr>
        <p:spPr bwMode="auto">
          <a:xfrm rot="16200000" flipH="1">
            <a:off x="4655434" y="1329341"/>
            <a:ext cx="553210" cy="8064897"/>
          </a:xfrm>
          <a:prstGeom prst="rightBrace">
            <a:avLst>
              <a:gd name="adj1" fmla="val 34338"/>
              <a:gd name="adj2" fmla="val 49720"/>
            </a:avLst>
          </a:prstGeom>
          <a:noFill/>
          <a:ln w="317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19672" y="5085184"/>
            <a:ext cx="6768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Принятие решения Банком о соответствии платежа целям реализации проекта</a:t>
            </a:r>
            <a:endParaRPr lang="ru-RU" sz="1400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5148064" y="5877272"/>
            <a:ext cx="1368152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Акцепт</a:t>
            </a: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3347864" y="5877272"/>
            <a:ext cx="1368152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Отказ</a:t>
            </a:r>
          </a:p>
        </p:txBody>
      </p:sp>
    </p:spTree>
    <p:extLst>
      <p:ext uri="{BB962C8B-B14F-4D97-AF65-F5344CB8AC3E}">
        <p14:creationId xmlns:p14="http://schemas.microsoft.com/office/powerpoint/2010/main" val="323191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31"/>
</p:tagLst>
</file>

<file path=ppt/theme/theme1.xml><?xml version="1.0" encoding="utf-8"?>
<a:theme xmlns:a="http://schemas.openxmlformats.org/drawingml/2006/main" name="2_sber_present_gedonizm1">
  <a:themeElements>
    <a:clrScheme name="sber_present_gedonizm1 14">
      <a:dk1>
        <a:srgbClr val="000000"/>
      </a:dk1>
      <a:lt1>
        <a:srgbClr val="FFFFFF"/>
      </a:lt1>
      <a:dk2>
        <a:srgbClr val="292929"/>
      </a:dk2>
      <a:lt2>
        <a:srgbClr val="808080"/>
      </a:lt2>
      <a:accent1>
        <a:srgbClr val="7DC244"/>
      </a:accent1>
      <a:accent2>
        <a:srgbClr val="FF9900"/>
      </a:accent2>
      <a:accent3>
        <a:srgbClr val="FFFFFF"/>
      </a:accent3>
      <a:accent4>
        <a:srgbClr val="000000"/>
      </a:accent4>
      <a:accent5>
        <a:srgbClr val="BFDDB0"/>
      </a:accent5>
      <a:accent6>
        <a:srgbClr val="E78A00"/>
      </a:accent6>
      <a:hlink>
        <a:srgbClr val="00703C"/>
      </a:hlink>
      <a:folHlink>
        <a:srgbClr val="439639"/>
      </a:folHlink>
    </a:clrScheme>
    <a:fontScheme name="sber_present_gedoniz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ber_present_gedonizm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8CC841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C5E0B0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14">
        <a:dk1>
          <a:srgbClr val="000000"/>
        </a:dk1>
        <a:lt1>
          <a:srgbClr val="FFFFFF"/>
        </a:lt1>
        <a:dk2>
          <a:srgbClr val="292929"/>
        </a:dk2>
        <a:lt2>
          <a:srgbClr val="808080"/>
        </a:lt2>
        <a:accent1>
          <a:srgbClr val="7DC244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BFDDB0"/>
        </a:accent5>
        <a:accent6>
          <a:srgbClr val="E78A00"/>
        </a:accent6>
        <a:hlink>
          <a:srgbClr val="00703C"/>
        </a:hlink>
        <a:folHlink>
          <a:srgbClr val="4396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sber_present_gedonizm1">
  <a:themeElements>
    <a:clrScheme name="sber_present_gedonizm1 14">
      <a:dk1>
        <a:srgbClr val="000000"/>
      </a:dk1>
      <a:lt1>
        <a:srgbClr val="FFFFFF"/>
      </a:lt1>
      <a:dk2>
        <a:srgbClr val="292929"/>
      </a:dk2>
      <a:lt2>
        <a:srgbClr val="808080"/>
      </a:lt2>
      <a:accent1>
        <a:srgbClr val="7DC244"/>
      </a:accent1>
      <a:accent2>
        <a:srgbClr val="FF9900"/>
      </a:accent2>
      <a:accent3>
        <a:srgbClr val="FFFFFF"/>
      </a:accent3>
      <a:accent4>
        <a:srgbClr val="000000"/>
      </a:accent4>
      <a:accent5>
        <a:srgbClr val="BFDDB0"/>
      </a:accent5>
      <a:accent6>
        <a:srgbClr val="E78A00"/>
      </a:accent6>
      <a:hlink>
        <a:srgbClr val="00703C"/>
      </a:hlink>
      <a:folHlink>
        <a:srgbClr val="439639"/>
      </a:folHlink>
    </a:clrScheme>
    <a:fontScheme name="sber_present_gedoniz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ber_present_gedonizm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8CC841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C5E0B0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14">
        <a:dk1>
          <a:srgbClr val="000000"/>
        </a:dk1>
        <a:lt1>
          <a:srgbClr val="FFFFFF"/>
        </a:lt1>
        <a:dk2>
          <a:srgbClr val="292929"/>
        </a:dk2>
        <a:lt2>
          <a:srgbClr val="808080"/>
        </a:lt2>
        <a:accent1>
          <a:srgbClr val="7DC244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BFDDB0"/>
        </a:accent5>
        <a:accent6>
          <a:srgbClr val="E78A00"/>
        </a:accent6>
        <a:hlink>
          <a:srgbClr val="00703C"/>
        </a:hlink>
        <a:folHlink>
          <a:srgbClr val="4396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7055</TotalTime>
  <Words>905</Words>
  <Application>Microsoft Office PowerPoint</Application>
  <PresentationFormat>Экран (4:3)</PresentationFormat>
  <Paragraphs>172</Paragraphs>
  <Slides>10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2_sber_present_gedonizm1</vt:lpstr>
      <vt:lpstr>3_sber_present_gedonizm1</vt:lpstr>
      <vt:lpstr>Банковское сопровождение контрактов  Опыт ПАО Сбербанк</vt:lpstr>
      <vt:lpstr>Презентация PowerPoint</vt:lpstr>
      <vt:lpstr>Презентация PowerPoint</vt:lpstr>
      <vt:lpstr>Презентация PowerPoint</vt:lpstr>
      <vt:lpstr>Возможность применения банковского сопровождения</vt:lpstr>
      <vt:lpstr>Презентация PowerPoint</vt:lpstr>
      <vt:lpstr>Презентация PowerPoint</vt:lpstr>
      <vt:lpstr>Порядок взаимодействия</vt:lpstr>
      <vt:lpstr>Состав контрольных функций Банка при  расширенном банковском сопровождении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Утверждение новой структуры блока   Шаблон представления материалов</dc:title>
  <dc:creator>Владимиров Павел Викторович</dc:creator>
  <cp:lastModifiedBy>Ковалев Михаил Игоревич</cp:lastModifiedBy>
  <cp:revision>400</cp:revision>
  <cp:lastPrinted>2016-08-02T08:15:21Z</cp:lastPrinted>
  <dcterms:created xsi:type="dcterms:W3CDTF">2012-07-31T09:53:01Z</dcterms:created>
  <dcterms:modified xsi:type="dcterms:W3CDTF">2018-01-31T14:31:10Z</dcterms:modified>
</cp:coreProperties>
</file>