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94946" r:id="rId1"/>
  </p:sldMasterIdLst>
  <p:notesMasterIdLst>
    <p:notesMasterId r:id="rId17"/>
  </p:notesMasterIdLst>
  <p:handoutMasterIdLst>
    <p:handoutMasterId r:id="rId18"/>
  </p:handoutMasterIdLst>
  <p:sldIdLst>
    <p:sldId id="578" r:id="rId2"/>
    <p:sldId id="567" r:id="rId3"/>
    <p:sldId id="606" r:id="rId4"/>
    <p:sldId id="605" r:id="rId5"/>
    <p:sldId id="590" r:id="rId6"/>
    <p:sldId id="593" r:id="rId7"/>
    <p:sldId id="594" r:id="rId8"/>
    <p:sldId id="601" r:id="rId9"/>
    <p:sldId id="575" r:id="rId10"/>
    <p:sldId id="576" r:id="rId11"/>
    <p:sldId id="600" r:id="rId12"/>
    <p:sldId id="596" r:id="rId13"/>
    <p:sldId id="598" r:id="rId14"/>
    <p:sldId id="603" r:id="rId15"/>
    <p:sldId id="577" r:id="rId16"/>
  </p:sldIdLst>
  <p:sldSz cx="9906000" cy="6858000" type="A4"/>
  <p:notesSz cx="7099300" cy="10234613"/>
  <p:custDataLst>
    <p:tags r:id="rId19"/>
  </p:custData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40">
          <p15:clr>
            <a:srgbClr val="A4A3A4"/>
          </p15:clr>
        </p15:guide>
        <p15:guide id="2" orient="horz" pos="428">
          <p15:clr>
            <a:srgbClr val="A4A3A4"/>
          </p15:clr>
        </p15:guide>
        <p15:guide id="3" orient="horz" pos="1211">
          <p15:clr>
            <a:srgbClr val="A4A3A4"/>
          </p15:clr>
        </p15:guide>
        <p15:guide id="4" orient="horz" pos="3448">
          <p15:clr>
            <a:srgbClr val="A4A3A4"/>
          </p15:clr>
        </p15:guide>
        <p15:guide id="5" orient="horz" pos="1294">
          <p15:clr>
            <a:srgbClr val="A4A3A4"/>
          </p15:clr>
        </p15:guide>
        <p15:guide id="6" orient="horz" pos="3875">
          <p15:clr>
            <a:srgbClr val="A4A3A4"/>
          </p15:clr>
        </p15:guide>
        <p15:guide id="7" pos="216">
          <p15:clr>
            <a:srgbClr val="A4A3A4"/>
          </p15:clr>
        </p15:guide>
        <p15:guide id="8" pos="5984">
          <p15:clr>
            <a:srgbClr val="A4A3A4"/>
          </p15:clr>
        </p15:guide>
        <p15:guide id="9" pos="3041">
          <p15:clr>
            <a:srgbClr val="A4A3A4"/>
          </p15:clr>
        </p15:guide>
        <p15:guide id="10" pos="5002">
          <p15:clr>
            <a:srgbClr val="A4A3A4"/>
          </p15:clr>
        </p15:guide>
        <p15:guide id="11" pos="5145">
          <p15:clr>
            <a:srgbClr val="A4A3A4"/>
          </p15:clr>
        </p15:guide>
        <p15:guide id="12" pos="31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98AC"/>
    <a:srgbClr val="97DFE5"/>
    <a:srgbClr val="2B4A74"/>
    <a:srgbClr val="B6CFD8"/>
    <a:srgbClr val="A5C4CF"/>
    <a:srgbClr val="4C758A"/>
    <a:srgbClr val="C06F78"/>
    <a:srgbClr val="843139"/>
    <a:srgbClr val="5A8AA3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17" autoAdjust="0"/>
    <p:restoredTop sz="93593" autoAdjust="0"/>
  </p:normalViewPr>
  <p:slideViewPr>
    <p:cSldViewPr snapToGrid="0">
      <p:cViewPr varScale="1">
        <p:scale>
          <a:sx n="81" d="100"/>
          <a:sy n="81" d="100"/>
        </p:scale>
        <p:origin x="1450" y="48"/>
      </p:cViewPr>
      <p:guideLst>
        <p:guide orient="horz" pos="3640"/>
        <p:guide orient="horz" pos="428"/>
        <p:guide orient="horz" pos="1211"/>
        <p:guide orient="horz" pos="3448"/>
        <p:guide orient="horz" pos="1294"/>
        <p:guide orient="horz" pos="3875"/>
        <p:guide pos="216"/>
        <p:guide pos="5984"/>
        <p:guide pos="3041"/>
        <p:guide pos="5002"/>
        <p:guide pos="5145"/>
        <p:guide pos="31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396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&#1052;&#1077;&#1078;&#1076;&#1091;&#1085;&#1072;&#1088;&#1086;&#1076;&#1085;&#1072;&#1103;%20&#1082;&#1086;&#1085;&#1092;&#1077;&#1088;&#1077;&#1085;&#1094;&#1080;&#1103;%20&#1053;&#1054;%20&#1058;&#1062;&#1040;\&#1055;&#1086;&#1082;&#1072;&#1079;&#1072;&#1090;&#1077;&#1083;&#1080;%20&#1101;&#1092;&#1092;&#1077;&#1082;&#1090;&#1080;&#1074;&#1085;&#1086;&#1089;&#1090;&#1080;%20&#1058;&#1062;&#104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Стоимость проекта, млн. руб. включая НДС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Лист1!$B$4:$B$24</c:f>
              <c:strCache>
                <c:ptCount val="21"/>
                <c:pt idx="0">
                  <c:v>Ж.д. станция (Находка)</c:v>
                </c:pt>
                <c:pt idx="1">
                  <c:v>Водозабор подземных вод в районе с.Екатериновка (реконструкция)</c:v>
                </c:pt>
                <c:pt idx="2">
                  <c:v>Водоводы и сооружения от сетей водозабора до залива </c:v>
                </c:pt>
                <c:pt idx="3">
                  <c:v>Подъездной железнодорожный путь станция 1 (искл.) – станция 2 (вкл.)</c:v>
                </c:pt>
                <c:pt idx="4">
                  <c:v>Морской терминал в заливе (Приморский край)</c:v>
                </c:pt>
                <c:pt idx="5">
                  <c:v>Строительство автомобильной дороги Подъезд к городу от автомобильной дороги в Приморском крае</c:v>
                </c:pt>
                <c:pt idx="6">
                  <c:v>Водоводы и сооружения от сетей водозабора до залива </c:v>
                </c:pt>
                <c:pt idx="7">
                  <c:v>Инженерная подготовка территории и защита от подтопления и затопления (крупное промышленное предприятие, Дальний Восток)</c:v>
                </c:pt>
                <c:pt idx="8">
                  <c:v>Нефтепровод-отвод (Дальний Восток)</c:v>
                </c:pt>
                <c:pt idx="9">
                  <c:v>Строительство Торгового центра, г. Москва</c:v>
                </c:pt>
                <c:pt idx="10">
                  <c:v>Строительство Торгового центра, г. Ярославль</c:v>
                </c:pt>
                <c:pt idx="11">
                  <c:v>Строительство Торгового центра, г. Казань</c:v>
                </c:pt>
                <c:pt idx="12">
                  <c:v>Строительство Торгового центра, г. Новокузнецк</c:v>
                </c:pt>
                <c:pt idx="13">
                  <c:v>Порт 1</c:v>
                </c:pt>
                <c:pt idx="14">
                  <c:v>Порт 2</c:v>
                </c:pt>
                <c:pt idx="15">
                  <c:v>Реконструкция земляного полотна на ХХ км участка Восточно-Сибирской железной дороги 
(разъезд)</c:v>
                </c:pt>
                <c:pt idx="16">
                  <c:v>Строительство второго пути на участке ХХ (искл.) – разъезд ХХ км</c:v>
                </c:pt>
                <c:pt idx="17">
                  <c:v>ТЛЦ г. Астана</c:v>
                </c:pt>
                <c:pt idx="18">
                  <c:v>ТЛЦ г. Шымкент</c:v>
                </c:pt>
                <c:pt idx="19">
                  <c:v>Порт 3</c:v>
                </c:pt>
                <c:pt idx="20">
                  <c:v>Строительство второго пути на участке ХХ - ХХ</c:v>
                </c:pt>
              </c:strCache>
            </c:strRef>
          </c:cat>
          <c:val>
            <c:numRef>
              <c:f>Лист1!$C$4:$C$24</c:f>
              <c:numCache>
                <c:formatCode>#,##0.00</c:formatCode>
                <c:ptCount val="21"/>
                <c:pt idx="0">
                  <c:v>3671.48036</c:v>
                </c:pt>
                <c:pt idx="1">
                  <c:v>1233.4288600000002</c:v>
                </c:pt>
                <c:pt idx="2">
                  <c:v>2493.8894433999994</c:v>
                </c:pt>
                <c:pt idx="3">
                  <c:v>10133.008571999999</c:v>
                </c:pt>
                <c:pt idx="4">
                  <c:v>64730.436710000002</c:v>
                </c:pt>
                <c:pt idx="5">
                  <c:v>7821.1996399999998</c:v>
                </c:pt>
                <c:pt idx="6">
                  <c:v>3152.5950800000001</c:v>
                </c:pt>
                <c:pt idx="7">
                  <c:v>43157.158649999998</c:v>
                </c:pt>
                <c:pt idx="8">
                  <c:v>4445.2733200000002</c:v>
                </c:pt>
                <c:pt idx="9">
                  <c:v>1444.7</c:v>
                </c:pt>
                <c:pt idx="10">
                  <c:v>1181.8524763919768</c:v>
                </c:pt>
                <c:pt idx="11">
                  <c:v>1472.0713601504169</c:v>
                </c:pt>
                <c:pt idx="12">
                  <c:v>1686.0672881355931</c:v>
                </c:pt>
                <c:pt idx="13">
                  <c:v>8565</c:v>
                </c:pt>
                <c:pt idx="14">
                  <c:v>5990</c:v>
                </c:pt>
                <c:pt idx="15">
                  <c:v>2787.16</c:v>
                </c:pt>
                <c:pt idx="16">
                  <c:v>1543.912</c:v>
                </c:pt>
                <c:pt idx="17">
                  <c:v>1543.912</c:v>
                </c:pt>
                <c:pt idx="18">
                  <c:v>1543.912</c:v>
                </c:pt>
                <c:pt idx="19">
                  <c:v>1543.912</c:v>
                </c:pt>
                <c:pt idx="20">
                  <c:v>1938.2679999999998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0F-4F92-9174-80A29FF19EF9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Величина экономии, млн. руб. включая НДС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Лист1!$B$4:$B$24</c:f>
              <c:strCache>
                <c:ptCount val="21"/>
                <c:pt idx="0">
                  <c:v>Ж.д. станция (Находка)</c:v>
                </c:pt>
                <c:pt idx="1">
                  <c:v>Водозабор подземных вод в районе с.Екатериновка (реконструкция)</c:v>
                </c:pt>
                <c:pt idx="2">
                  <c:v>Водоводы и сооружения от сетей водозабора до залива </c:v>
                </c:pt>
                <c:pt idx="3">
                  <c:v>Подъездной железнодорожный путь станция 1 (искл.) – станция 2 (вкл.)</c:v>
                </c:pt>
                <c:pt idx="4">
                  <c:v>Морской терминал в заливе (Приморский край)</c:v>
                </c:pt>
                <c:pt idx="5">
                  <c:v>Строительство автомобильной дороги Подъезд к городу от автомобильной дороги в Приморском крае</c:v>
                </c:pt>
                <c:pt idx="6">
                  <c:v>Водоводы и сооружения от сетей водозабора до залива </c:v>
                </c:pt>
                <c:pt idx="7">
                  <c:v>Инженерная подготовка территории и защита от подтопления и затопления (крупное промышленное предприятие, Дальний Восток)</c:v>
                </c:pt>
                <c:pt idx="8">
                  <c:v>Нефтепровод-отвод (Дальний Восток)</c:v>
                </c:pt>
                <c:pt idx="9">
                  <c:v>Строительство Торгового центра, г. Москва</c:v>
                </c:pt>
                <c:pt idx="10">
                  <c:v>Строительство Торгового центра, г. Ярославль</c:v>
                </c:pt>
                <c:pt idx="11">
                  <c:v>Строительство Торгового центра, г. Казань</c:v>
                </c:pt>
                <c:pt idx="12">
                  <c:v>Строительство Торгового центра, г. Новокузнецк</c:v>
                </c:pt>
                <c:pt idx="13">
                  <c:v>Порт 1</c:v>
                </c:pt>
                <c:pt idx="14">
                  <c:v>Порт 2</c:v>
                </c:pt>
                <c:pt idx="15">
                  <c:v>Реконструкция земляного полотна на ХХ км участка Восточно-Сибирской железной дороги 
(разъезд)</c:v>
                </c:pt>
                <c:pt idx="16">
                  <c:v>Строительство второго пути на участке ХХ (искл.) – разъезд ХХ км</c:v>
                </c:pt>
                <c:pt idx="17">
                  <c:v>ТЛЦ г. Астана</c:v>
                </c:pt>
                <c:pt idx="18">
                  <c:v>ТЛЦ г. Шымкент</c:v>
                </c:pt>
                <c:pt idx="19">
                  <c:v>Порт 3</c:v>
                </c:pt>
                <c:pt idx="20">
                  <c:v>Строительство второго пути на участке ХХ - ХХ</c:v>
                </c:pt>
              </c:strCache>
            </c:strRef>
          </c:cat>
          <c:val>
            <c:numRef>
              <c:f>Лист1!$D$4:$D$24</c:f>
              <c:numCache>
                <c:formatCode>#,##0.00</c:formatCode>
                <c:ptCount val="21"/>
                <c:pt idx="0">
                  <c:v>118</c:v>
                </c:pt>
                <c:pt idx="1">
                  <c:v>120</c:v>
                </c:pt>
                <c:pt idx="2">
                  <c:v>124.69447216999998</c:v>
                </c:pt>
                <c:pt idx="3">
                  <c:v>607.98051431999988</c:v>
                </c:pt>
                <c:pt idx="4">
                  <c:v>6473.0436710000004</c:v>
                </c:pt>
                <c:pt idx="5">
                  <c:v>391.05998199999999</c:v>
                </c:pt>
                <c:pt idx="6">
                  <c:v>220.68165560000003</c:v>
                </c:pt>
                <c:pt idx="7">
                  <c:v>4315.7158650000001</c:v>
                </c:pt>
                <c:pt idx="8">
                  <c:v>222.26366600000003</c:v>
                </c:pt>
                <c:pt idx="9">
                  <c:v>125</c:v>
                </c:pt>
                <c:pt idx="10">
                  <c:v>186</c:v>
                </c:pt>
                <c:pt idx="11">
                  <c:v>99</c:v>
                </c:pt>
                <c:pt idx="12">
                  <c:v>90</c:v>
                </c:pt>
                <c:pt idx="13">
                  <c:v>120</c:v>
                </c:pt>
                <c:pt idx="14">
                  <c:v>599</c:v>
                </c:pt>
                <c:pt idx="15">
                  <c:v>334.5</c:v>
                </c:pt>
                <c:pt idx="16">
                  <c:v>224.3</c:v>
                </c:pt>
                <c:pt idx="17">
                  <c:v>143</c:v>
                </c:pt>
                <c:pt idx="18">
                  <c:v>123</c:v>
                </c:pt>
                <c:pt idx="19">
                  <c:v>56.63</c:v>
                </c:pt>
                <c:pt idx="20">
                  <c:v>35.4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0F-4F92-9174-80A29FF19E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79800368"/>
        <c:axId val="579800760"/>
      </c:barChart>
      <c:catAx>
        <c:axId val="57980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2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800760"/>
        <c:crosses val="autoZero"/>
        <c:auto val="1"/>
        <c:lblAlgn val="ctr"/>
        <c:lblOffset val="100"/>
        <c:noMultiLvlLbl val="0"/>
      </c:catAx>
      <c:valAx>
        <c:axId val="579800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7980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dirty="0"/>
              <a:t>Доля Сметной</a:t>
            </a:r>
            <a:r>
              <a:rPr lang="ru-RU" sz="1400" baseline="0" dirty="0"/>
              <a:t> прибыли от общей сметной стоимости строительства (объем работ Генподрядчика)</a:t>
            </a:r>
            <a:endParaRPr lang="ru-RU" sz="1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Сметная прибыль, % от сметной стоимости строительства (объем работ Генподрядчика)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5"/>
                <c:pt idx="0">
                  <c:v>Общежитие</c:v>
                </c:pt>
                <c:pt idx="1">
                  <c:v>Комплекс блочно модульных зданий</c:v>
                </c:pt>
                <c:pt idx="2">
                  <c:v>Многоквартирный жилой дом</c:v>
                </c:pt>
                <c:pt idx="3">
                  <c:v>Жилой комплекс на 2176 квартир</c:v>
                </c:pt>
                <c:pt idx="4">
                  <c:v>Административное здание по адресу (Бригадирский пер.)</c:v>
                </c:pt>
              </c:strCache>
            </c:strRef>
          </c:cat>
          <c:val>
            <c:numRef>
              <c:f>Лист1!$B$2:$B$6</c:f>
              <c:numCache>
                <c:formatCode>0.00%</c:formatCode>
                <c:ptCount val="5"/>
                <c:pt idx="0">
                  <c:v>2.5999999999999999E-2</c:v>
                </c:pt>
                <c:pt idx="1">
                  <c:v>3.8999999999999998E-3</c:v>
                </c:pt>
                <c:pt idx="2">
                  <c:v>2.5600000000000001E-2</c:v>
                </c:pt>
                <c:pt idx="3">
                  <c:v>2.5100000000000001E-2</c:v>
                </c:pt>
                <c:pt idx="4">
                  <c:v>2.81E-2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9C-434F-9897-876E5658E9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80313944"/>
        <c:axId val="580314272"/>
      </c:barChart>
      <c:catAx>
        <c:axId val="580313944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314272"/>
        <c:crosses val="autoZero"/>
        <c:auto val="0"/>
        <c:lblAlgn val="ctr"/>
        <c:lblOffset val="100"/>
        <c:noMultiLvlLbl val="0"/>
      </c:catAx>
      <c:valAx>
        <c:axId val="580314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313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59" charset="0"/>
                <a:ea typeface="ＭＳ Ｐゴシック" pitchFamily="59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59" charset="0"/>
                <a:ea typeface="ＭＳ Ｐゴシック" pitchFamily="59" charset="-128"/>
              </a:defRPr>
            </a:lvl1pPr>
          </a:lstStyle>
          <a:p>
            <a:pPr>
              <a:defRPr/>
            </a:pPr>
            <a:fld id="{48F1D482-7CA1-4989-8D84-210F73ABEF9C}" type="datetime1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59" charset="0"/>
                <a:ea typeface="ＭＳ Ｐゴシック" pitchFamily="59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7A616F8-9A91-4B84-8A19-41FF8F3DC4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412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59" charset="0"/>
                <a:ea typeface="ＭＳ Ｐゴシック" pitchFamily="59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0507" y="0"/>
            <a:ext cx="3077137" cy="512304"/>
          </a:xfrm>
          <a:prstGeom prst="rect">
            <a:avLst/>
          </a:prstGeom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59" charset="0"/>
                <a:ea typeface="ＭＳ Ｐゴシック" pitchFamily="59" charset="-128"/>
              </a:defRPr>
            </a:lvl1pPr>
          </a:lstStyle>
          <a:p>
            <a:pPr>
              <a:defRPr/>
            </a:pPr>
            <a:fld id="{6EED528F-68BE-4B54-A0DD-55DC11031124}" type="datetime1">
              <a:rPr lang="en-US"/>
              <a:pPr>
                <a:defRPr/>
              </a:pPr>
              <a:t>3/19/2019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9463" y="768350"/>
            <a:ext cx="5541962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4759" tIns="47379" rIns="94759" bIns="4737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00" y="4861157"/>
            <a:ext cx="5680103" cy="4605821"/>
          </a:xfrm>
          <a:prstGeom prst="rect">
            <a:avLst/>
          </a:prstGeom>
        </p:spPr>
        <p:txBody>
          <a:bodyPr vert="horz" wrap="square" lIns="94759" tIns="47379" rIns="94759" bIns="4737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/>
              <a:t>Click to edit Master text styles</a:t>
            </a:r>
          </a:p>
          <a:p>
            <a:pPr lvl="1"/>
            <a:r>
              <a:rPr lang="ru-RU" noProof="0"/>
              <a:t>Second level</a:t>
            </a:r>
          </a:p>
          <a:p>
            <a:pPr lvl="2"/>
            <a:r>
              <a:rPr lang="ru-RU" noProof="0"/>
              <a:t>Third level</a:t>
            </a:r>
          </a:p>
          <a:p>
            <a:pPr lvl="3"/>
            <a:r>
              <a:rPr lang="ru-RU" noProof="0"/>
              <a:t>Fourth level</a:t>
            </a:r>
          </a:p>
          <a:p>
            <a:pPr lvl="4"/>
            <a:r>
              <a:rPr lang="ru-R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674"/>
            <a:ext cx="3077137" cy="512303"/>
          </a:xfrm>
          <a:prstGeom prst="rect">
            <a:avLst/>
          </a:prstGeom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59" charset="0"/>
                <a:ea typeface="ＭＳ Ｐゴシック" pitchFamily="59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0507" y="9720674"/>
            <a:ext cx="3077137" cy="512303"/>
          </a:xfrm>
          <a:prstGeom prst="rect">
            <a:avLst/>
          </a:prstGeom>
        </p:spPr>
        <p:txBody>
          <a:bodyPr vert="horz" wrap="square" lIns="94759" tIns="47379" rIns="94759" bIns="4737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4320B89-ECD8-47DE-A2DE-52532ED21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3406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2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5509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30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Relationship Id="rId9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Master" Target="../slideMasters/slideMaster1.xml"/><Relationship Id="rId7" Type="http://schemas.microsoft.com/office/2007/relationships/hdphoto" Target="../media/hdphoto1.wdp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4.png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jpeg"/><Relationship Id="rId5" Type="http://schemas.openxmlformats.org/officeDocument/2006/relationships/image" Target="../media/image2.emf"/><Relationship Id="rId4" Type="http://schemas.openxmlformats.org/officeDocument/2006/relationships/oleObject" Target="../embeddings/oleObject4.bin"/><Relationship Id="rId9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53085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09" name="Picture 17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840" y="2114329"/>
            <a:ext cx="4709161" cy="33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Freeform 31"/>
          <p:cNvSpPr/>
          <p:nvPr userDrawn="1"/>
        </p:nvSpPr>
        <p:spPr>
          <a:xfrm flipH="1" flipV="1">
            <a:off x="5223026" y="2726421"/>
            <a:ext cx="4682973" cy="2665773"/>
          </a:xfrm>
          <a:custGeom>
            <a:avLst/>
            <a:gdLst>
              <a:gd name="connsiteX0" fmla="*/ 0 w 6988029"/>
              <a:gd name="connsiteY0" fmla="*/ 0 h 3959604"/>
              <a:gd name="connsiteX1" fmla="*/ 6988029 w 6988029"/>
              <a:gd name="connsiteY1" fmla="*/ 0 h 3959604"/>
              <a:gd name="connsiteX2" fmla="*/ 4211273 w 6988029"/>
              <a:gd name="connsiteY2" fmla="*/ 3959604 h 3959604"/>
              <a:gd name="connsiteX3" fmla="*/ 0 w 6988029"/>
              <a:gd name="connsiteY3" fmla="*/ 0 h 395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88029" h="3959604">
                <a:moveTo>
                  <a:pt x="0" y="0"/>
                </a:moveTo>
                <a:lnTo>
                  <a:pt x="6988029" y="0"/>
                </a:lnTo>
                <a:lnTo>
                  <a:pt x="4211273" y="39596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53000">
                <a:schemeClr val="bg1">
                  <a:alpha val="0"/>
                </a:schemeClr>
              </a:gs>
              <a:gs pos="86000">
                <a:schemeClr val="tx1">
                  <a:alpha val="79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16"/>
          <p:cNvSpPr/>
          <p:nvPr userDrawn="1"/>
        </p:nvSpPr>
        <p:spPr>
          <a:xfrm flipH="1">
            <a:off x="4381502" y="5392195"/>
            <a:ext cx="5524499" cy="512064"/>
          </a:xfrm>
          <a:prstGeom prst="rect">
            <a:avLst/>
          </a:prstGeom>
          <a:solidFill>
            <a:srgbClr val="97DFE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lvl="0"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pic>
        <p:nvPicPr>
          <p:cNvPr id="136245" name="Picture 53"/>
          <p:cNvPicPr>
            <a:picLocks noChangeAspect="1" noChangeArrowheads="1"/>
          </p:cNvPicPr>
          <p:nvPr userDrawn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26995"/>
            <a:ext cx="7132682" cy="39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8772" y="159606"/>
            <a:ext cx="7374391" cy="1768254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100000"/>
              </a:lnSpc>
              <a:defRPr sz="2200" b="1" baseline="0">
                <a:solidFill>
                  <a:srgbClr val="2B4A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Rectangle 16"/>
          <p:cNvSpPr/>
          <p:nvPr userDrawn="1"/>
        </p:nvSpPr>
        <p:spPr>
          <a:xfrm flipH="1">
            <a:off x="7559677" y="1601663"/>
            <a:ext cx="2346324" cy="512666"/>
          </a:xfrm>
          <a:custGeom>
            <a:avLst/>
            <a:gdLst>
              <a:gd name="connsiteX0" fmla="*/ 0 w 2346324"/>
              <a:gd name="connsiteY0" fmla="*/ 0 h 512666"/>
              <a:gd name="connsiteX1" fmla="*/ 2346324 w 2346324"/>
              <a:gd name="connsiteY1" fmla="*/ 0 h 512666"/>
              <a:gd name="connsiteX2" fmla="*/ 2346324 w 2346324"/>
              <a:gd name="connsiteY2" fmla="*/ 512666 h 512666"/>
              <a:gd name="connsiteX3" fmla="*/ 0 w 2346324"/>
              <a:gd name="connsiteY3" fmla="*/ 512666 h 512666"/>
              <a:gd name="connsiteX4" fmla="*/ 0 w 2346324"/>
              <a:gd name="connsiteY4" fmla="*/ 0 h 512666"/>
              <a:gd name="connsiteX0" fmla="*/ 0 w 2346324"/>
              <a:gd name="connsiteY0" fmla="*/ 0 h 512666"/>
              <a:gd name="connsiteX1" fmla="*/ 2006599 w 2346324"/>
              <a:gd name="connsiteY1" fmla="*/ 0 h 512666"/>
              <a:gd name="connsiteX2" fmla="*/ 2346324 w 2346324"/>
              <a:gd name="connsiteY2" fmla="*/ 512666 h 512666"/>
              <a:gd name="connsiteX3" fmla="*/ 0 w 2346324"/>
              <a:gd name="connsiteY3" fmla="*/ 512666 h 512666"/>
              <a:gd name="connsiteX4" fmla="*/ 0 w 2346324"/>
              <a:gd name="connsiteY4" fmla="*/ 0 h 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324" h="512666">
                <a:moveTo>
                  <a:pt x="0" y="0"/>
                </a:moveTo>
                <a:lnTo>
                  <a:pt x="2006599" y="0"/>
                </a:lnTo>
                <a:lnTo>
                  <a:pt x="2346324" y="512666"/>
                </a:lnTo>
                <a:lnTo>
                  <a:pt x="0" y="512666"/>
                </a:lnTo>
                <a:lnTo>
                  <a:pt x="0" y="0"/>
                </a:lnTo>
                <a:close/>
              </a:path>
            </a:pathLst>
          </a:custGeom>
          <a:solidFill>
            <a:srgbClr val="97DFE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lvl="0"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2111153"/>
            <a:ext cx="7523163" cy="515841"/>
          </a:xfrm>
          <a:custGeom>
            <a:avLst/>
            <a:gdLst>
              <a:gd name="connsiteX0" fmla="*/ 0 w 7486651"/>
              <a:gd name="connsiteY0" fmla="*/ 0 h 512666"/>
              <a:gd name="connsiteX1" fmla="*/ 7486651 w 7486651"/>
              <a:gd name="connsiteY1" fmla="*/ 0 h 512666"/>
              <a:gd name="connsiteX2" fmla="*/ 7486651 w 7486651"/>
              <a:gd name="connsiteY2" fmla="*/ 512666 h 512666"/>
              <a:gd name="connsiteX3" fmla="*/ 0 w 7486651"/>
              <a:gd name="connsiteY3" fmla="*/ 512666 h 512666"/>
              <a:gd name="connsiteX4" fmla="*/ 0 w 7486651"/>
              <a:gd name="connsiteY4" fmla="*/ 0 h 512666"/>
              <a:gd name="connsiteX0" fmla="*/ 0 w 7486651"/>
              <a:gd name="connsiteY0" fmla="*/ 0 h 512666"/>
              <a:gd name="connsiteX1" fmla="*/ 7486651 w 7486651"/>
              <a:gd name="connsiteY1" fmla="*/ 0 h 512666"/>
              <a:gd name="connsiteX2" fmla="*/ 7156451 w 7486651"/>
              <a:gd name="connsiteY2" fmla="*/ 512666 h 512666"/>
              <a:gd name="connsiteX3" fmla="*/ 0 w 7486651"/>
              <a:gd name="connsiteY3" fmla="*/ 512666 h 512666"/>
              <a:gd name="connsiteX4" fmla="*/ 0 w 7486651"/>
              <a:gd name="connsiteY4" fmla="*/ 0 h 512666"/>
              <a:gd name="connsiteX0" fmla="*/ 0 w 7510463"/>
              <a:gd name="connsiteY0" fmla="*/ 0 h 512666"/>
              <a:gd name="connsiteX1" fmla="*/ 7510463 w 7510463"/>
              <a:gd name="connsiteY1" fmla="*/ 0 h 512666"/>
              <a:gd name="connsiteX2" fmla="*/ 7156451 w 7510463"/>
              <a:gd name="connsiteY2" fmla="*/ 512666 h 512666"/>
              <a:gd name="connsiteX3" fmla="*/ 0 w 7510463"/>
              <a:gd name="connsiteY3" fmla="*/ 512666 h 512666"/>
              <a:gd name="connsiteX4" fmla="*/ 0 w 7510463"/>
              <a:gd name="connsiteY4" fmla="*/ 0 h 512666"/>
              <a:gd name="connsiteX0" fmla="*/ 0 w 7523163"/>
              <a:gd name="connsiteY0" fmla="*/ 3175 h 515841"/>
              <a:gd name="connsiteX1" fmla="*/ 7523163 w 7523163"/>
              <a:gd name="connsiteY1" fmla="*/ 0 h 515841"/>
              <a:gd name="connsiteX2" fmla="*/ 7156451 w 7523163"/>
              <a:gd name="connsiteY2" fmla="*/ 515841 h 515841"/>
              <a:gd name="connsiteX3" fmla="*/ 0 w 7523163"/>
              <a:gd name="connsiteY3" fmla="*/ 515841 h 515841"/>
              <a:gd name="connsiteX4" fmla="*/ 0 w 7523163"/>
              <a:gd name="connsiteY4" fmla="*/ 3175 h 51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3163" h="515841">
                <a:moveTo>
                  <a:pt x="0" y="3175"/>
                </a:moveTo>
                <a:lnTo>
                  <a:pt x="7523163" y="0"/>
                </a:lnTo>
                <a:lnTo>
                  <a:pt x="7156451" y="515841"/>
                </a:lnTo>
                <a:lnTo>
                  <a:pt x="0" y="515841"/>
                </a:lnTo>
                <a:lnTo>
                  <a:pt x="0" y="3175"/>
                </a:lnTo>
                <a:close/>
              </a:path>
            </a:pathLst>
          </a:custGeom>
          <a:solidFill>
            <a:srgbClr val="6298A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lvl="0"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19" name="Subtitle 2"/>
          <p:cNvSpPr>
            <a:spLocks noGrp="1"/>
          </p:cNvSpPr>
          <p:nvPr userDrawn="1">
            <p:ph type="subTitle" idx="1"/>
          </p:nvPr>
        </p:nvSpPr>
        <p:spPr>
          <a:xfrm>
            <a:off x="148772" y="2111153"/>
            <a:ext cx="7374391" cy="515841"/>
          </a:xfrm>
          <a:prstGeom prst="rect">
            <a:avLst/>
          </a:prstGeom>
        </p:spPr>
        <p:txBody>
          <a:bodyPr lIns="0" tIns="91440" rIns="0" bIns="91440"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16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" name="Picture 2" descr="ЗАО &quot;Ким и Партнеры&quot; - Строительный аудит, публичный технологический и ценовой аудит (ТЦА), технологический и ценовой аудит (ТЦА)"/>
          <p:cNvPicPr>
            <a:picLocks noChangeAspect="1" noChangeArrowheads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159606"/>
            <a:ext cx="941976" cy="12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-996949" y="-17463"/>
            <a:ext cx="398462" cy="366713"/>
          </a:xfrm>
          <a:prstGeom prst="rect">
            <a:avLst/>
          </a:prstGeom>
          <a:solidFill>
            <a:srgbClr val="2B4A7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-996949" y="349254"/>
            <a:ext cx="398462" cy="366713"/>
          </a:xfrm>
          <a:prstGeom prst="rect">
            <a:avLst/>
          </a:prstGeom>
          <a:solidFill>
            <a:srgbClr val="4C758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 userDrawn="1"/>
        </p:nvSpPr>
        <p:spPr bwMode="auto">
          <a:xfrm>
            <a:off x="-996949" y="715963"/>
            <a:ext cx="398462" cy="366712"/>
          </a:xfrm>
          <a:prstGeom prst="rect">
            <a:avLst/>
          </a:prstGeom>
          <a:solidFill>
            <a:srgbClr val="6298A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 userDrawn="1"/>
        </p:nvSpPr>
        <p:spPr bwMode="auto">
          <a:xfrm>
            <a:off x="-996949" y="1081088"/>
            <a:ext cx="398462" cy="366712"/>
          </a:xfrm>
          <a:prstGeom prst="rect">
            <a:avLst/>
          </a:prstGeom>
          <a:solidFill>
            <a:srgbClr val="97DFE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 userDrawn="1"/>
        </p:nvSpPr>
        <p:spPr bwMode="auto">
          <a:xfrm>
            <a:off x="-996949" y="2175485"/>
            <a:ext cx="39846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-996949" y="1442056"/>
            <a:ext cx="398462" cy="366712"/>
          </a:xfrm>
          <a:prstGeom prst="rect">
            <a:avLst/>
          </a:prstGeom>
          <a:solidFill>
            <a:srgbClr val="8431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996949" y="1808772"/>
            <a:ext cx="398462" cy="366713"/>
          </a:xfrm>
          <a:prstGeom prst="rect">
            <a:avLst/>
          </a:prstGeom>
          <a:solidFill>
            <a:srgbClr val="C06F7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4279901" y="1487739"/>
            <a:ext cx="3673410" cy="5226011"/>
            <a:chOff x="4279900" y="815995"/>
            <a:chExt cx="3673410" cy="5226011"/>
          </a:xfrm>
        </p:grpSpPr>
        <p:cxnSp>
          <p:nvCxnSpPr>
            <p:cNvPr id="50" name="Straight Connector 49"/>
            <p:cNvCxnSpPr/>
            <p:nvPr userDrawn="1"/>
          </p:nvCxnSpPr>
          <p:spPr>
            <a:xfrm flipH="1">
              <a:off x="4279900" y="815995"/>
              <a:ext cx="3673410" cy="5226011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H="1">
              <a:off x="4381500" y="926612"/>
              <a:ext cx="3517900" cy="50047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60050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53784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7629369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>
            <a:lvl1pPr>
              <a:lnSpc>
                <a:spcPct val="100000"/>
              </a:lnSpc>
              <a:defRPr lang="en-US" sz="2400" b="1" baseline="0" noProof="0" dirty="0">
                <a:solidFill>
                  <a:srgbClr val="2B4A7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pic>
        <p:nvPicPr>
          <p:cNvPr id="6" name="Picture 2" descr="ЗАО &quot;Ким и Партнеры&quot; - Строительный аудит, публичный технологический и ценовой аудит (ТЦА), технологический и ценовой аудит (ТЦА)"/>
          <p:cNvPicPr>
            <a:picLocks noChangeAspect="1" noChangeArrowheads="1"/>
          </p:cNvPicPr>
          <p:nvPr userDrawn="1"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21740" y="150520"/>
            <a:ext cx="534600" cy="7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115"/>
          <p:cNvSpPr>
            <a:spLocks noChangeShapeType="1"/>
          </p:cNvSpPr>
          <p:nvPr userDrawn="1"/>
        </p:nvSpPr>
        <p:spPr bwMode="auto">
          <a:xfrm flipH="1">
            <a:off x="0" y="1003300"/>
            <a:ext cx="9906000" cy="0"/>
          </a:xfrm>
          <a:prstGeom prst="line">
            <a:avLst/>
          </a:prstGeom>
          <a:noFill/>
          <a:ln w="28575">
            <a:solidFill>
              <a:srgbClr val="4C758A"/>
            </a:solidFill>
            <a:round/>
            <a:headEnd/>
            <a:tailEnd/>
          </a:ln>
          <a:effectLst>
            <a:outerShdw dist="25400" dir="5400000" algn="ctr" rotWithShape="0">
              <a:schemeClr val="bg1">
                <a:lumMod val="85000"/>
              </a:schemeClr>
            </a:outerShdw>
          </a:effectLst>
        </p:spPr>
        <p:txBody>
          <a:bodyPr/>
          <a:lstStyle/>
          <a:p>
            <a:endParaRPr lang="en-US" noProof="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9067800" y="6581775"/>
            <a:ext cx="382201" cy="219625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 anchor="b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F210F321-F995-4B67-9BF7-49DE679C9C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45"/>
          <a:stretch/>
        </p:blipFill>
        <p:spPr>
          <a:xfrm>
            <a:off x="8086569" y="181451"/>
            <a:ext cx="981231" cy="69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7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3650202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6209" name="Picture 17"/>
          <p:cNvPicPr>
            <a:picLocks noChangeAspect="1" noChangeArrowheads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6840" y="2114329"/>
            <a:ext cx="4709161" cy="334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4"/>
          <p:cNvSpPr/>
          <p:nvPr userDrawn="1"/>
        </p:nvSpPr>
        <p:spPr>
          <a:xfrm>
            <a:off x="5242560" y="2114328"/>
            <a:ext cx="4663439" cy="3280631"/>
          </a:xfrm>
          <a:custGeom>
            <a:avLst/>
            <a:gdLst>
              <a:gd name="connsiteX0" fmla="*/ 4671060 w 4671060"/>
              <a:gd name="connsiteY0" fmla="*/ 7620 h 3299460"/>
              <a:gd name="connsiteX1" fmla="*/ 4671060 w 4671060"/>
              <a:gd name="connsiteY1" fmla="*/ 3299460 h 3299460"/>
              <a:gd name="connsiteX2" fmla="*/ 0 w 4671060"/>
              <a:gd name="connsiteY2" fmla="*/ 3299460 h 3299460"/>
              <a:gd name="connsiteX3" fmla="*/ 2308860 w 4671060"/>
              <a:gd name="connsiteY3" fmla="*/ 0 h 3299460"/>
              <a:gd name="connsiteX4" fmla="*/ 4671060 w 4671060"/>
              <a:gd name="connsiteY4" fmla="*/ 7620 h 3299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1060" h="3299460">
                <a:moveTo>
                  <a:pt x="4671060" y="7620"/>
                </a:moveTo>
                <a:lnTo>
                  <a:pt x="4671060" y="3299460"/>
                </a:lnTo>
                <a:lnTo>
                  <a:pt x="0" y="3299460"/>
                </a:lnTo>
                <a:lnTo>
                  <a:pt x="2308860" y="0"/>
                </a:lnTo>
                <a:lnTo>
                  <a:pt x="4671060" y="7620"/>
                </a:lnTo>
                <a:close/>
              </a:path>
            </a:pathLst>
          </a:custGeom>
          <a:gradFill flip="none" rotWithShape="1">
            <a:gsLst>
              <a:gs pos="1700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6" name="Rectangle 16"/>
          <p:cNvSpPr/>
          <p:nvPr userDrawn="1"/>
        </p:nvSpPr>
        <p:spPr>
          <a:xfrm flipH="1">
            <a:off x="4381502" y="5392195"/>
            <a:ext cx="5524499" cy="512064"/>
          </a:xfrm>
          <a:prstGeom prst="rect">
            <a:avLst/>
          </a:prstGeom>
          <a:solidFill>
            <a:srgbClr val="97DFE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lvl="0"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pic>
        <p:nvPicPr>
          <p:cNvPr id="136245" name="Picture 53"/>
          <p:cNvPicPr>
            <a:picLocks noChangeAspect="1" noChangeArrowheads="1"/>
          </p:cNvPicPr>
          <p:nvPr userDrawn="1"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626995"/>
            <a:ext cx="7132682" cy="397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48772" y="308070"/>
            <a:ext cx="8385627" cy="985520"/>
          </a:xfrm>
          <a:prstGeom prst="rect">
            <a:avLst/>
          </a:prstGeom>
        </p:spPr>
        <p:txBody>
          <a:bodyPr lIns="0" tIns="91440" rIns="0" bIns="91440" anchor="ctr">
            <a:no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2B4A7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Rectangle 16"/>
          <p:cNvSpPr/>
          <p:nvPr userDrawn="1"/>
        </p:nvSpPr>
        <p:spPr>
          <a:xfrm flipH="1">
            <a:off x="7559677" y="1601663"/>
            <a:ext cx="2346324" cy="512666"/>
          </a:xfrm>
          <a:custGeom>
            <a:avLst/>
            <a:gdLst>
              <a:gd name="connsiteX0" fmla="*/ 0 w 2346324"/>
              <a:gd name="connsiteY0" fmla="*/ 0 h 512666"/>
              <a:gd name="connsiteX1" fmla="*/ 2346324 w 2346324"/>
              <a:gd name="connsiteY1" fmla="*/ 0 h 512666"/>
              <a:gd name="connsiteX2" fmla="*/ 2346324 w 2346324"/>
              <a:gd name="connsiteY2" fmla="*/ 512666 h 512666"/>
              <a:gd name="connsiteX3" fmla="*/ 0 w 2346324"/>
              <a:gd name="connsiteY3" fmla="*/ 512666 h 512666"/>
              <a:gd name="connsiteX4" fmla="*/ 0 w 2346324"/>
              <a:gd name="connsiteY4" fmla="*/ 0 h 512666"/>
              <a:gd name="connsiteX0" fmla="*/ 0 w 2346324"/>
              <a:gd name="connsiteY0" fmla="*/ 0 h 512666"/>
              <a:gd name="connsiteX1" fmla="*/ 2006599 w 2346324"/>
              <a:gd name="connsiteY1" fmla="*/ 0 h 512666"/>
              <a:gd name="connsiteX2" fmla="*/ 2346324 w 2346324"/>
              <a:gd name="connsiteY2" fmla="*/ 512666 h 512666"/>
              <a:gd name="connsiteX3" fmla="*/ 0 w 2346324"/>
              <a:gd name="connsiteY3" fmla="*/ 512666 h 512666"/>
              <a:gd name="connsiteX4" fmla="*/ 0 w 2346324"/>
              <a:gd name="connsiteY4" fmla="*/ 0 h 512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46324" h="512666">
                <a:moveTo>
                  <a:pt x="0" y="0"/>
                </a:moveTo>
                <a:lnTo>
                  <a:pt x="2006599" y="0"/>
                </a:lnTo>
                <a:lnTo>
                  <a:pt x="2346324" y="512666"/>
                </a:lnTo>
                <a:lnTo>
                  <a:pt x="0" y="512666"/>
                </a:lnTo>
                <a:lnTo>
                  <a:pt x="0" y="0"/>
                </a:lnTo>
                <a:close/>
              </a:path>
            </a:pathLst>
          </a:custGeom>
          <a:solidFill>
            <a:srgbClr val="97DFE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lvl="0"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2111153"/>
            <a:ext cx="7523163" cy="515841"/>
          </a:xfrm>
          <a:custGeom>
            <a:avLst/>
            <a:gdLst>
              <a:gd name="connsiteX0" fmla="*/ 0 w 7486651"/>
              <a:gd name="connsiteY0" fmla="*/ 0 h 512666"/>
              <a:gd name="connsiteX1" fmla="*/ 7486651 w 7486651"/>
              <a:gd name="connsiteY1" fmla="*/ 0 h 512666"/>
              <a:gd name="connsiteX2" fmla="*/ 7486651 w 7486651"/>
              <a:gd name="connsiteY2" fmla="*/ 512666 h 512666"/>
              <a:gd name="connsiteX3" fmla="*/ 0 w 7486651"/>
              <a:gd name="connsiteY3" fmla="*/ 512666 h 512666"/>
              <a:gd name="connsiteX4" fmla="*/ 0 w 7486651"/>
              <a:gd name="connsiteY4" fmla="*/ 0 h 512666"/>
              <a:gd name="connsiteX0" fmla="*/ 0 w 7486651"/>
              <a:gd name="connsiteY0" fmla="*/ 0 h 512666"/>
              <a:gd name="connsiteX1" fmla="*/ 7486651 w 7486651"/>
              <a:gd name="connsiteY1" fmla="*/ 0 h 512666"/>
              <a:gd name="connsiteX2" fmla="*/ 7156451 w 7486651"/>
              <a:gd name="connsiteY2" fmla="*/ 512666 h 512666"/>
              <a:gd name="connsiteX3" fmla="*/ 0 w 7486651"/>
              <a:gd name="connsiteY3" fmla="*/ 512666 h 512666"/>
              <a:gd name="connsiteX4" fmla="*/ 0 w 7486651"/>
              <a:gd name="connsiteY4" fmla="*/ 0 h 512666"/>
              <a:gd name="connsiteX0" fmla="*/ 0 w 7510463"/>
              <a:gd name="connsiteY0" fmla="*/ 0 h 512666"/>
              <a:gd name="connsiteX1" fmla="*/ 7510463 w 7510463"/>
              <a:gd name="connsiteY1" fmla="*/ 0 h 512666"/>
              <a:gd name="connsiteX2" fmla="*/ 7156451 w 7510463"/>
              <a:gd name="connsiteY2" fmla="*/ 512666 h 512666"/>
              <a:gd name="connsiteX3" fmla="*/ 0 w 7510463"/>
              <a:gd name="connsiteY3" fmla="*/ 512666 h 512666"/>
              <a:gd name="connsiteX4" fmla="*/ 0 w 7510463"/>
              <a:gd name="connsiteY4" fmla="*/ 0 h 512666"/>
              <a:gd name="connsiteX0" fmla="*/ 0 w 7523163"/>
              <a:gd name="connsiteY0" fmla="*/ 3175 h 515841"/>
              <a:gd name="connsiteX1" fmla="*/ 7523163 w 7523163"/>
              <a:gd name="connsiteY1" fmla="*/ 0 h 515841"/>
              <a:gd name="connsiteX2" fmla="*/ 7156451 w 7523163"/>
              <a:gd name="connsiteY2" fmla="*/ 515841 h 515841"/>
              <a:gd name="connsiteX3" fmla="*/ 0 w 7523163"/>
              <a:gd name="connsiteY3" fmla="*/ 515841 h 515841"/>
              <a:gd name="connsiteX4" fmla="*/ 0 w 7523163"/>
              <a:gd name="connsiteY4" fmla="*/ 3175 h 515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3163" h="515841">
                <a:moveTo>
                  <a:pt x="0" y="3175"/>
                </a:moveTo>
                <a:lnTo>
                  <a:pt x="7523163" y="0"/>
                </a:lnTo>
                <a:lnTo>
                  <a:pt x="7156451" y="515841"/>
                </a:lnTo>
                <a:lnTo>
                  <a:pt x="0" y="515841"/>
                </a:lnTo>
                <a:lnTo>
                  <a:pt x="0" y="3175"/>
                </a:lnTo>
                <a:close/>
              </a:path>
            </a:pathLst>
          </a:custGeom>
          <a:solidFill>
            <a:srgbClr val="6298A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lvl="0" algn="ctr"/>
            <a:endParaRPr lang="en-US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pic>
        <p:nvPicPr>
          <p:cNvPr id="20" name="Picture 2" descr="ЗАО &quot;Ким и Партнеры&quot; - Строительный аудит, публичный технологический и ценовой аудит (ТЦА), технологический и ценовой аудит (ТЦА)"/>
          <p:cNvPicPr>
            <a:picLocks noChangeAspect="1" noChangeArrowheads="1"/>
          </p:cNvPicPr>
          <p:nvPr userDrawn="1"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94750" y="159606"/>
            <a:ext cx="941976" cy="128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5"/>
          <p:cNvSpPr>
            <a:spLocks noChangeArrowheads="1"/>
          </p:cNvSpPr>
          <p:nvPr userDrawn="1"/>
        </p:nvSpPr>
        <p:spPr bwMode="auto">
          <a:xfrm>
            <a:off x="-996949" y="-17463"/>
            <a:ext cx="398462" cy="366713"/>
          </a:xfrm>
          <a:prstGeom prst="rect">
            <a:avLst/>
          </a:prstGeom>
          <a:solidFill>
            <a:srgbClr val="2B4A7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3" name="Rectangle 6"/>
          <p:cNvSpPr>
            <a:spLocks noChangeArrowheads="1"/>
          </p:cNvSpPr>
          <p:nvPr userDrawn="1"/>
        </p:nvSpPr>
        <p:spPr bwMode="auto">
          <a:xfrm>
            <a:off x="-996949" y="349254"/>
            <a:ext cx="398462" cy="366713"/>
          </a:xfrm>
          <a:prstGeom prst="rect">
            <a:avLst/>
          </a:prstGeom>
          <a:solidFill>
            <a:srgbClr val="4C758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4" name="Rectangle 7"/>
          <p:cNvSpPr>
            <a:spLocks noChangeArrowheads="1"/>
          </p:cNvSpPr>
          <p:nvPr userDrawn="1"/>
        </p:nvSpPr>
        <p:spPr bwMode="auto">
          <a:xfrm>
            <a:off x="-996949" y="715963"/>
            <a:ext cx="398462" cy="366712"/>
          </a:xfrm>
          <a:prstGeom prst="rect">
            <a:avLst/>
          </a:prstGeom>
          <a:solidFill>
            <a:srgbClr val="6298A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5" name="Rectangle 8"/>
          <p:cNvSpPr>
            <a:spLocks noChangeArrowheads="1"/>
          </p:cNvSpPr>
          <p:nvPr userDrawn="1"/>
        </p:nvSpPr>
        <p:spPr bwMode="auto">
          <a:xfrm>
            <a:off x="-996949" y="1081088"/>
            <a:ext cx="398462" cy="366712"/>
          </a:xfrm>
          <a:prstGeom prst="rect">
            <a:avLst/>
          </a:prstGeom>
          <a:solidFill>
            <a:srgbClr val="97DFE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 userDrawn="1"/>
        </p:nvSpPr>
        <p:spPr bwMode="auto">
          <a:xfrm>
            <a:off x="-996949" y="2175485"/>
            <a:ext cx="39846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7" name="Rectangle 10"/>
          <p:cNvSpPr>
            <a:spLocks noChangeArrowheads="1"/>
          </p:cNvSpPr>
          <p:nvPr userDrawn="1"/>
        </p:nvSpPr>
        <p:spPr bwMode="auto">
          <a:xfrm>
            <a:off x="-996949" y="1442056"/>
            <a:ext cx="398462" cy="366712"/>
          </a:xfrm>
          <a:prstGeom prst="rect">
            <a:avLst/>
          </a:prstGeom>
          <a:solidFill>
            <a:srgbClr val="84313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sp>
        <p:nvSpPr>
          <p:cNvPr id="28" name="Rectangle 11"/>
          <p:cNvSpPr>
            <a:spLocks noChangeArrowheads="1"/>
          </p:cNvSpPr>
          <p:nvPr userDrawn="1"/>
        </p:nvSpPr>
        <p:spPr bwMode="auto">
          <a:xfrm>
            <a:off x="-996949" y="1808772"/>
            <a:ext cx="398462" cy="366713"/>
          </a:xfrm>
          <a:prstGeom prst="rect">
            <a:avLst/>
          </a:prstGeom>
          <a:solidFill>
            <a:srgbClr val="C06F7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  <a:latin typeface="Arial" pitchFamily="34" charset="0"/>
              <a:ea typeface="ＭＳ Ｐゴシック" pitchFamily="59" charset="-128"/>
              <a:cs typeface="Arial" pitchFamily="34" charset="0"/>
            </a:endParaRPr>
          </a:p>
        </p:txBody>
      </p:sp>
      <p:grpSp>
        <p:nvGrpSpPr>
          <p:cNvPr id="61" name="Group 60"/>
          <p:cNvGrpSpPr/>
          <p:nvPr userDrawn="1"/>
        </p:nvGrpSpPr>
        <p:grpSpPr>
          <a:xfrm>
            <a:off x="4279901" y="1487739"/>
            <a:ext cx="3673410" cy="5226011"/>
            <a:chOff x="4279900" y="815995"/>
            <a:chExt cx="3673410" cy="5226011"/>
          </a:xfrm>
        </p:grpSpPr>
        <p:cxnSp>
          <p:nvCxnSpPr>
            <p:cNvPr id="50" name="Straight Connector 49"/>
            <p:cNvCxnSpPr/>
            <p:nvPr userDrawn="1"/>
          </p:nvCxnSpPr>
          <p:spPr>
            <a:xfrm flipH="1">
              <a:off x="4279900" y="815995"/>
              <a:ext cx="3673410" cy="5226011"/>
            </a:xfrm>
            <a:prstGeom prst="line">
              <a:avLst/>
            </a:prstGeom>
            <a:ln w="6032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 userDrawn="1"/>
          </p:nvCxnSpPr>
          <p:spPr>
            <a:xfrm flipH="1">
              <a:off x="4381500" y="926612"/>
              <a:ext cx="3517900" cy="500477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>
              <a:outerShdw blurRad="114300" dist="50800" algn="r" rotWithShape="0">
                <a:schemeClr val="tx1">
                  <a:alpha val="74000"/>
                </a:scheme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ubtitle 2"/>
          <p:cNvSpPr>
            <a:spLocks noGrp="1"/>
          </p:cNvSpPr>
          <p:nvPr>
            <p:ph type="subTitle" idx="1"/>
          </p:nvPr>
        </p:nvSpPr>
        <p:spPr>
          <a:xfrm>
            <a:off x="6248400" y="4824613"/>
            <a:ext cx="3488326" cy="489223"/>
          </a:xfrm>
          <a:prstGeom prst="rect">
            <a:avLst/>
          </a:prstGeom>
        </p:spPr>
        <p:txBody>
          <a:bodyPr lIns="0" tIns="91440" rIns="0" bIns="91440" anchor="b">
            <a:noAutofit/>
          </a:bodyPr>
          <a:lstStyle>
            <a:lvl1pPr marL="0" indent="0" algn="r">
              <a:lnSpc>
                <a:spcPct val="100000"/>
              </a:lnSpc>
              <a:buNone/>
              <a:defRPr sz="1800" b="0" i="1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5644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7093770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think-cell Slide" r:id="rId7" imgW="594" imgH="595" progId="TCLayout.ActiveDocument.1">
                  <p:embed/>
                </p:oleObj>
              </mc:Choice>
              <mc:Fallback>
                <p:oleObj name="think-cell Slide" r:id="rId7" imgW="594" imgH="595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9A126-BA29-46FE-BD28-B71C38928F86}" type="datetimeFigureOut">
              <a:rPr lang="en-US" smtClean="0"/>
              <a:t>3/19/2019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47C61-DDFD-40A4-91F9-4359CD9A9A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4963" r:id="rId1"/>
    <p:sldLayoutId id="2147494961" r:id="rId2"/>
    <p:sldLayoutId id="2147494962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8.png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7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1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chart" Target="../charts/chart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eg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jpeg"/><Relationship Id="rId5" Type="http://schemas.openxmlformats.org/officeDocument/2006/relationships/image" Target="../media/image1.emf"/><Relationship Id="rId10" Type="http://schemas.openxmlformats.org/officeDocument/2006/relationships/image" Target="../media/image16.jpe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8773" y="159606"/>
            <a:ext cx="5286274" cy="1768254"/>
          </a:xfrm>
        </p:spPr>
        <p:txBody>
          <a:bodyPr/>
          <a:lstStyle/>
          <a:p>
            <a:r>
              <a:rPr lang="ru-RU" dirty="0"/>
              <a:t>ТЦА и мониторинг крупных инфраструктурных проектов на всех этапах жизненного цикла как инструмент существенного снижения рисков Заказчика и Генподрядчика</a:t>
            </a:r>
            <a:endParaRPr lang="ru-RU" sz="28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1100" dirty="0"/>
              <a:t>Стратегический аудит в системе контроля инвестиций в РФ на всех этапах жизненного цикла, цифровизация процессов контроля. Проектное финансирование как элемент контроля. </a:t>
            </a:r>
          </a:p>
          <a:p>
            <a:r>
              <a:rPr lang="ru-RU" sz="1100" dirty="0"/>
              <a:t>Экспертное совещание 19 марта 2019 г.</a:t>
            </a:r>
            <a:endParaRPr lang="en-US" sz="1100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69180" y="6000750"/>
            <a:ext cx="485584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91440" rIns="0" bIns="91440" anchor="ctr">
            <a:noAutofit/>
          </a:bodyPr>
          <a:lstStyle>
            <a:lvl1pPr>
              <a:defRPr lang="en-US" sz="1400" b="1" smtClean="0">
                <a:solidFill>
                  <a:srgbClr val="2B4A74"/>
                </a:solidFill>
                <a:latin typeface="Arial" charset="0"/>
                <a:ea typeface="ＭＳ Ｐゴシック" pitchFamily="34" charset="-128"/>
              </a:defRPr>
            </a:lvl1pPr>
            <a:lvl2pPr>
              <a:defRPr lang="en-US" smtClean="0">
                <a:latin typeface="Arial" charset="0"/>
                <a:ea typeface="ＭＳ Ｐゴシック" pitchFamily="34" charset="-128"/>
              </a:defRPr>
            </a:lvl2pPr>
            <a:lvl3pPr>
              <a:defRPr lang="en-US" smtClean="0">
                <a:latin typeface="Arial" charset="0"/>
                <a:ea typeface="ＭＳ Ｐゴシック" pitchFamily="34" charset="-128"/>
              </a:defRPr>
            </a:lvl3pPr>
            <a:lvl4pPr>
              <a:defRPr lang="en-US" smtClean="0">
                <a:latin typeface="Arial" charset="0"/>
                <a:ea typeface="ＭＳ Ｐゴシック" pitchFamily="34" charset="-128"/>
              </a:defRPr>
            </a:lvl4pPr>
            <a:lvl5pPr>
              <a:defRPr lang="en-US">
                <a:latin typeface="Arial" charset="0"/>
                <a:ea typeface="ＭＳ Ｐゴシック" pitchFamily="34" charset="-128"/>
              </a:defRPr>
            </a:lvl5pPr>
          </a:lstStyle>
          <a:p>
            <a:pPr lvl="0" algn="r" defTabSz="45720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ru-RU" sz="1000" dirty="0"/>
              <a:t>Докладчик: Руководитель Комитета по рассмотрению долгосрочных программ развития и разработке новых методик НО ТЦА, генеральный директор ЗАО «Ким и партнеры», Ким В.Н., к.т.н.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249" y="841273"/>
            <a:ext cx="2847870" cy="69689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2759089-A5BC-4FD0-A81C-50FF993794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805"/>
          <a:stretch/>
        </p:blipFill>
        <p:spPr>
          <a:xfrm>
            <a:off x="5653249" y="80571"/>
            <a:ext cx="2847870" cy="68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71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Object 1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0" name="think-cell Slide" r:id="rId4" imgW="594" imgH="595" progId="TCLayout.ActiveDocument.1">
                  <p:embed/>
                </p:oleObj>
              </mc:Choice>
              <mc:Fallback>
                <p:oleObj name="think-cell Slide" r:id="rId4" imgW="594" imgH="595" progId="TCLayout.ActiveDocument.1">
                  <p:embed/>
                  <p:pic>
                    <p:nvPicPr>
                      <p:cNvPr id="17" name="Object 16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57200" y="1424352"/>
            <a:ext cx="8961120" cy="4940234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 bwMode="gray">
          <a:xfrm>
            <a:off x="762361" y="1556292"/>
            <a:ext cx="3535171" cy="156715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Замена дорогостоящего оборудования на более дешевое и менее надежное, например:</a:t>
            </a:r>
          </a:p>
          <a:p>
            <a:r>
              <a:rPr lang="ru-RU" sz="1200" dirty="0"/>
              <a:t>предусмотрненное электрощитовое оборудование производства Schneider Electric по факту заменяется на электрощиты (железо) производства Schneider Electric, и наполнение электощитов техникой DEKraft (китай)</a:t>
            </a:r>
          </a:p>
        </p:txBody>
      </p:sp>
      <p:sp>
        <p:nvSpPr>
          <p:cNvPr id="5" name="Rectangle 4"/>
          <p:cNvSpPr/>
          <p:nvPr/>
        </p:nvSpPr>
        <p:spPr bwMode="gray">
          <a:xfrm>
            <a:off x="762361" y="3194740"/>
            <a:ext cx="3535171" cy="82501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Необоснованное увеличение Подрядчиками стоимости проекта путем введения затрат на мобилизацию, временные здания и сооружения, накладные расходы и пр.</a:t>
            </a:r>
          </a:p>
        </p:txBody>
      </p:sp>
      <p:sp>
        <p:nvSpPr>
          <p:cNvPr id="7" name="Rectangle 6"/>
          <p:cNvSpPr/>
          <p:nvPr/>
        </p:nvSpPr>
        <p:spPr bwMode="gray">
          <a:xfrm>
            <a:off x="762361" y="4091046"/>
            <a:ext cx="3535171" cy="6649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Возникновение необоснованных дополнительных работ</a:t>
            </a:r>
          </a:p>
        </p:txBody>
      </p:sp>
      <p:pic>
        <p:nvPicPr>
          <p:cNvPr id="10" name="Рисунок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8092" y="1556292"/>
            <a:ext cx="2363443" cy="1407888"/>
          </a:xfrm>
          <a:prstGeom prst="rect">
            <a:avLst/>
          </a:prstGeom>
        </p:spPr>
      </p:pic>
      <p:sp>
        <p:nvSpPr>
          <p:cNvPr id="11" name="Rectangle 23"/>
          <p:cNvSpPr/>
          <p:nvPr/>
        </p:nvSpPr>
        <p:spPr bwMode="gray">
          <a:xfrm>
            <a:off x="762361" y="4827276"/>
            <a:ext cx="3535171" cy="6649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Значительное и необоснованное превышение сметной стоимости работ по отдельным позициям</a:t>
            </a:r>
          </a:p>
        </p:txBody>
      </p:sp>
      <p:pic>
        <p:nvPicPr>
          <p:cNvPr id="13" name="Рисунок 19" descr="C:\!!! Дульцев !!!\Аудит\23 (Леруа Мерлен Казань)\ФОТО Дульцев\День 1\20170828_121128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4387" y="1556292"/>
            <a:ext cx="2370980" cy="140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8092" y="3067581"/>
            <a:ext cx="4877276" cy="3160862"/>
          </a:xfrm>
          <a:prstGeom prst="rect">
            <a:avLst/>
          </a:prstGeom>
        </p:spPr>
      </p:pic>
      <p:sp>
        <p:nvSpPr>
          <p:cNvPr id="15" name="Rectangle 23"/>
          <p:cNvSpPr/>
          <p:nvPr/>
        </p:nvSpPr>
        <p:spPr bwMode="gray">
          <a:xfrm>
            <a:off x="762361" y="5563507"/>
            <a:ext cx="3535171" cy="66493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Фактическое закрытие актами приемки выполненных работ несуществующих работ, оборудования, материалов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365638" y="2115753"/>
            <a:ext cx="348524" cy="319222"/>
            <a:chOff x="379451" y="1553936"/>
            <a:chExt cx="348524" cy="319222"/>
          </a:xfrm>
        </p:grpSpPr>
        <p:sp>
          <p:nvSpPr>
            <p:cNvPr id="19" name="Right Triangle 1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>
              <a:off x="462799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1" name="Right Triangle 2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65638" y="3388928"/>
            <a:ext cx="348524" cy="319222"/>
            <a:chOff x="379451" y="1553936"/>
            <a:chExt cx="348524" cy="319222"/>
          </a:xfrm>
        </p:grpSpPr>
        <p:sp>
          <p:nvSpPr>
            <p:cNvPr id="23" name="Right Triangle 22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62799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5" name="Right Triangle 24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5638" y="4201728"/>
            <a:ext cx="348524" cy="319222"/>
            <a:chOff x="379451" y="1553936"/>
            <a:chExt cx="348524" cy="319222"/>
          </a:xfrm>
        </p:grpSpPr>
        <p:sp>
          <p:nvSpPr>
            <p:cNvPr id="27" name="Right Triangle 26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462799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29" name="Right Triangle 28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65638" y="4944678"/>
            <a:ext cx="348524" cy="319222"/>
            <a:chOff x="379451" y="1553936"/>
            <a:chExt cx="348524" cy="319222"/>
          </a:xfrm>
        </p:grpSpPr>
        <p:sp>
          <p:nvSpPr>
            <p:cNvPr id="31" name="Right Triangle 30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32" name="Right Arrow 31"/>
            <p:cNvSpPr/>
            <p:nvPr/>
          </p:nvSpPr>
          <p:spPr>
            <a:xfrm>
              <a:off x="462799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33" name="Right Triangle 32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365638" y="5681278"/>
            <a:ext cx="348524" cy="319222"/>
            <a:chOff x="379451" y="1553936"/>
            <a:chExt cx="348524" cy="319222"/>
          </a:xfrm>
        </p:grpSpPr>
        <p:sp>
          <p:nvSpPr>
            <p:cNvPr id="35" name="Right Triangle 34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36" name="Right Arrow 35"/>
            <p:cNvSpPr/>
            <p:nvPr/>
          </p:nvSpPr>
          <p:spPr>
            <a:xfrm>
              <a:off x="462799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Right Triangle 36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518266DA-0C73-47BB-83A6-A0F7C963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61925"/>
            <a:ext cx="7569200" cy="831850"/>
          </a:xfrm>
        </p:spPr>
        <p:txBody>
          <a:bodyPr/>
          <a:lstStyle/>
          <a:p>
            <a:r>
              <a:rPr lang="ru-RU" sz="2000" dirty="0"/>
              <a:t>Успешное применение ТЦА для защиты интересов Инвестора и Заказчика строительства (2 из 2)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9331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93" name="think-cell Slide" r:id="rId4" imgW="594" imgH="595" progId="TCLayout.ActiveDocument.1">
                  <p:embed/>
                </p:oleObj>
              </mc:Choice>
              <mc:Fallback>
                <p:oleObj name="think-cell Slide" r:id="rId4" imgW="594" imgH="595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199" y="1383209"/>
            <a:ext cx="8961438" cy="506521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2000"/>
            <a:ext cx="7559040" cy="831600"/>
          </a:xfrm>
        </p:spPr>
        <p:txBody>
          <a:bodyPr/>
          <a:lstStyle/>
          <a:p>
            <a:r>
              <a:rPr lang="ru-RU" sz="2000" dirty="0"/>
              <a:t>Успешное применение ТЦА при разрешении споров с Заказчиками строительства (1 из 2)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457199" y="1177798"/>
            <a:ext cx="8961120" cy="822452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В современных экономических условиях при общей тенденции к максимальной экономии средств, отмечается все большее количество замечаний к деятельности Заказчиков строительства, следствием которых являлся значительный, зачастую критический ущерб Генподрядчикам, вплоть до полной остановки деятельности и банкротства.</a:t>
            </a:r>
          </a:p>
        </p:txBody>
      </p:sp>
      <p:sp>
        <p:nvSpPr>
          <p:cNvPr id="76" name="Rectangle 11"/>
          <p:cNvSpPr/>
          <p:nvPr/>
        </p:nvSpPr>
        <p:spPr>
          <a:xfrm>
            <a:off x="705134" y="4812415"/>
            <a:ext cx="1030357" cy="159016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Представ-</a:t>
            </a:r>
            <a:r>
              <a:rPr lang="ru-RU" sz="1200" dirty="0" err="1"/>
              <a:t>ление</a:t>
            </a:r>
            <a:r>
              <a:rPr lang="ru-RU" sz="1200" dirty="0"/>
              <a:t> проектной </a:t>
            </a:r>
            <a:r>
              <a:rPr lang="ru-RU" sz="1200" dirty="0" err="1"/>
              <a:t>докумен-тации</a:t>
            </a:r>
            <a:r>
              <a:rPr lang="ru-RU" sz="1200" dirty="0"/>
              <a:t> низкого качества </a:t>
            </a:r>
          </a:p>
        </p:txBody>
      </p:sp>
      <p:grpSp>
        <p:nvGrpSpPr>
          <p:cNvPr id="77" name="Group 27"/>
          <p:cNvGrpSpPr/>
          <p:nvPr/>
        </p:nvGrpSpPr>
        <p:grpSpPr>
          <a:xfrm>
            <a:off x="380330" y="5035426"/>
            <a:ext cx="348525" cy="319222"/>
            <a:chOff x="379451" y="1553936"/>
            <a:chExt cx="348525" cy="319222"/>
          </a:xfrm>
        </p:grpSpPr>
        <p:sp>
          <p:nvSpPr>
            <p:cNvPr id="78" name="Right Triangle 2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Right Arrow 29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Right Triangle 3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2" name="Rectangle 11"/>
          <p:cNvSpPr/>
          <p:nvPr/>
        </p:nvSpPr>
        <p:spPr>
          <a:xfrm>
            <a:off x="705133" y="2061407"/>
            <a:ext cx="1218671" cy="123043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Значительные изменения планируемых графиков </a:t>
            </a:r>
            <a:r>
              <a:rPr lang="ru-RU" sz="1200" dirty="0" err="1"/>
              <a:t>финансиро-вания</a:t>
            </a:r>
            <a:endParaRPr lang="ru-RU" sz="1200" dirty="0"/>
          </a:p>
        </p:txBody>
      </p:sp>
      <p:grpSp>
        <p:nvGrpSpPr>
          <p:cNvPr id="83" name="Group 27"/>
          <p:cNvGrpSpPr/>
          <p:nvPr/>
        </p:nvGrpSpPr>
        <p:grpSpPr>
          <a:xfrm>
            <a:off x="371375" y="2212523"/>
            <a:ext cx="348525" cy="319222"/>
            <a:chOff x="379451" y="1553936"/>
            <a:chExt cx="348525" cy="319222"/>
          </a:xfrm>
        </p:grpSpPr>
        <p:sp>
          <p:nvSpPr>
            <p:cNvPr id="84" name="Right Triangle 2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Right Arrow 29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Right Triangle 3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7" name="Rectangle 11"/>
          <p:cNvSpPr/>
          <p:nvPr/>
        </p:nvSpPr>
        <p:spPr>
          <a:xfrm>
            <a:off x="2000672" y="2061408"/>
            <a:ext cx="7291919" cy="1230432"/>
          </a:xfrm>
          <a:prstGeom prst="rect">
            <a:avLst/>
          </a:prstGeom>
          <a:gradFill>
            <a:gsLst>
              <a:gs pos="100000">
                <a:srgbClr val="6298AC"/>
              </a:gs>
              <a:gs pos="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100" b="1" dirty="0"/>
              <a:t>Пример: </a:t>
            </a:r>
            <a:r>
              <a:rPr lang="ru-RU" sz="1100" dirty="0"/>
              <a:t>крупный объект автодорожного строительства в отдаленном регионе РФ предполагал финансирование Заказчиком 6 млрд. руб. в 1 кв. 2017 года. В 4 квартале 2016 г.  Генподрядчиком проведена дорогостоящая мобилизация ресурсов, достаточная для освоения предполагаемых объемов работ. В связи с директивным изменением </a:t>
            </a:r>
            <a:r>
              <a:rPr lang="ru-RU" sz="1100" dirty="0" err="1"/>
              <a:t>инвестпрограммы</a:t>
            </a:r>
            <a:r>
              <a:rPr lang="ru-RU" sz="1100" dirty="0"/>
              <a:t> в конце года финансирование на 1 кв. 2017 г. было сокращено Заказчиком в 6 раз. </a:t>
            </a:r>
          </a:p>
          <a:p>
            <a:pPr lvl="0"/>
            <a:r>
              <a:rPr lang="ru-RU" sz="1100" b="1" dirty="0"/>
              <a:t>Следствие: </a:t>
            </a:r>
            <a:r>
              <a:rPr lang="ru-RU" sz="1100" dirty="0" err="1"/>
              <a:t>предбанкротное</a:t>
            </a:r>
            <a:r>
              <a:rPr lang="ru-RU" sz="1100" dirty="0"/>
              <a:t> состояние подрядчика, неправомочные требования по раскрытиям банковских гарантий, которые были сняты в результате проведения ТЦА.</a:t>
            </a:r>
          </a:p>
        </p:txBody>
      </p:sp>
      <p:sp>
        <p:nvSpPr>
          <p:cNvPr id="89" name="Rectangle 11"/>
          <p:cNvSpPr/>
          <p:nvPr/>
        </p:nvSpPr>
        <p:spPr>
          <a:xfrm>
            <a:off x="2526030" y="3352997"/>
            <a:ext cx="6766562" cy="1398566"/>
          </a:xfrm>
          <a:prstGeom prst="rect">
            <a:avLst/>
          </a:prstGeom>
          <a:gradFill>
            <a:gsLst>
              <a:gs pos="100000">
                <a:srgbClr val="6298AC"/>
              </a:gs>
              <a:gs pos="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100" b="1" dirty="0"/>
              <a:t>Пример: </a:t>
            </a:r>
            <a:r>
              <a:rPr lang="ru-RU" sz="1100" dirty="0"/>
              <a:t>крупный объект в труднодоступной территории РФ, в рамках которого Генподрядчиком в соответствии с протокольными решениями Заказчика выполнена отсыпка специальных временных площадок под монтаж опор мостового перехода стоимостью более 1 млрд. руб. в отсутствие выданной в производство работ рабочей документации (и, соответственно, в отсутствие подписанной Заказчиком исполнительной документации). При этом опоры мостового перехода смонтированы, а временные площадки разрушены в период паводка.</a:t>
            </a:r>
          </a:p>
          <a:p>
            <a:pPr lvl="0"/>
            <a:r>
              <a:rPr lang="ru-RU" sz="1100" b="1" dirty="0"/>
              <a:t>Следствие: </a:t>
            </a:r>
            <a:r>
              <a:rPr lang="ru-RU" sz="1100" dirty="0"/>
              <a:t>финансовые потери генподрядчика, досудебное урегулирование спора путем проведения ТЦА.</a:t>
            </a:r>
          </a:p>
        </p:txBody>
      </p:sp>
      <p:sp>
        <p:nvSpPr>
          <p:cNvPr id="95" name="Rectangle 11"/>
          <p:cNvSpPr/>
          <p:nvPr/>
        </p:nvSpPr>
        <p:spPr>
          <a:xfrm>
            <a:off x="705134" y="3352997"/>
            <a:ext cx="1820896" cy="139826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Требования Заказчика о скорейшем выполнении работ, в том числе при отсутствии выданной в производство работ рабочей документации</a:t>
            </a:r>
          </a:p>
        </p:txBody>
      </p:sp>
      <p:grpSp>
        <p:nvGrpSpPr>
          <p:cNvPr id="96" name="Group 27"/>
          <p:cNvGrpSpPr/>
          <p:nvPr/>
        </p:nvGrpSpPr>
        <p:grpSpPr>
          <a:xfrm>
            <a:off x="371375" y="3504113"/>
            <a:ext cx="348525" cy="319222"/>
            <a:chOff x="379451" y="1553936"/>
            <a:chExt cx="348525" cy="319222"/>
          </a:xfrm>
        </p:grpSpPr>
        <p:sp>
          <p:nvSpPr>
            <p:cNvPr id="97" name="Right Triangle 2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98" name="Right Arrow 29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99" name="Right Triangle 3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0" name="Rectangle 11"/>
          <p:cNvSpPr/>
          <p:nvPr/>
        </p:nvSpPr>
        <p:spPr>
          <a:xfrm>
            <a:off x="1735492" y="4818015"/>
            <a:ext cx="5705486" cy="1584564"/>
          </a:xfrm>
          <a:prstGeom prst="rect">
            <a:avLst/>
          </a:prstGeom>
          <a:gradFill>
            <a:gsLst>
              <a:gs pos="100000">
                <a:srgbClr val="6298AC"/>
              </a:gs>
              <a:gs pos="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100" b="1" dirty="0"/>
              <a:t>Пример: </a:t>
            </a:r>
            <a:r>
              <a:rPr lang="ru-RU" sz="1100" dirty="0"/>
              <a:t>при строительстве </a:t>
            </a:r>
            <a:r>
              <a:rPr lang="ru-RU" sz="1100" dirty="0" err="1"/>
              <a:t>ледостойкой</a:t>
            </a:r>
            <a:r>
              <a:rPr lang="ru-RU" sz="1100" dirty="0"/>
              <a:t> нефтяной платформы одного из месторождений не было учтено, что вес конструкции превышает допустимый для буксировки судами. Заказчиком было предписано Подрядчику разрезать собранную конструкцию на 2 части, далее после раздельной транспортировки сварить в море. При этом Заказчиком не подписано ДС на продление сроков работ.</a:t>
            </a:r>
          </a:p>
          <a:p>
            <a:r>
              <a:rPr lang="ru-RU" sz="1100" b="1" dirty="0"/>
              <a:t>Следствие: </a:t>
            </a:r>
            <a:r>
              <a:rPr lang="ru-RU" sz="1100" dirty="0"/>
              <a:t>значительное превышение договорных сроков работ, требования Заказчика о выплате неустойки, </a:t>
            </a:r>
            <a:r>
              <a:rPr lang="ru-RU" sz="1100" dirty="0" err="1"/>
              <a:t>предбанкротное</a:t>
            </a:r>
            <a:r>
              <a:rPr lang="ru-RU" sz="1100" dirty="0"/>
              <a:t> состояние подрядчика, неправомочные требования по раскрытиям банковских гарантий, которые были значительно уменьшены в результате проведения ТЦА.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40978" y="4812415"/>
            <a:ext cx="1851613" cy="158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5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58189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4" name="think-cell Slide" r:id="rId4" imgW="594" imgH="595" progId="TCLayout.ActiveDocument.1">
                  <p:embed/>
                </p:oleObj>
              </mc:Choice>
              <mc:Fallback>
                <p:oleObj name="think-cell Slide" r:id="rId4" imgW="594" imgH="595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199" y="1383209"/>
            <a:ext cx="8961438" cy="506521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2000"/>
            <a:ext cx="7548880" cy="831600"/>
          </a:xfrm>
        </p:spPr>
        <p:txBody>
          <a:bodyPr/>
          <a:lstStyle/>
          <a:p>
            <a:r>
              <a:rPr lang="ru-RU" sz="2000" dirty="0"/>
              <a:t>Успешное применение ТЦА при разрешении споров с Заказчиками строительства (1 из 2)</a:t>
            </a:r>
            <a:endParaRPr lang="en-US" sz="2000" dirty="0"/>
          </a:p>
        </p:txBody>
      </p:sp>
      <p:sp>
        <p:nvSpPr>
          <p:cNvPr id="76" name="Rectangle 11"/>
          <p:cNvSpPr/>
          <p:nvPr/>
        </p:nvSpPr>
        <p:spPr>
          <a:xfrm>
            <a:off x="705134" y="4239107"/>
            <a:ext cx="1308484" cy="102392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Непредставление мест складирования строительных отходов</a:t>
            </a:r>
          </a:p>
        </p:txBody>
      </p:sp>
      <p:grpSp>
        <p:nvGrpSpPr>
          <p:cNvPr id="77" name="Group 27"/>
          <p:cNvGrpSpPr/>
          <p:nvPr/>
        </p:nvGrpSpPr>
        <p:grpSpPr>
          <a:xfrm>
            <a:off x="374607" y="4631663"/>
            <a:ext cx="348525" cy="319222"/>
            <a:chOff x="379451" y="1553936"/>
            <a:chExt cx="348525" cy="319222"/>
          </a:xfrm>
        </p:grpSpPr>
        <p:sp>
          <p:nvSpPr>
            <p:cNvPr id="78" name="Right Triangle 2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Right Arrow 29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Right Triangle 3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89" name="Rectangle 11"/>
          <p:cNvSpPr/>
          <p:nvPr/>
        </p:nvSpPr>
        <p:spPr>
          <a:xfrm>
            <a:off x="1805049" y="1533474"/>
            <a:ext cx="4923319" cy="2629577"/>
          </a:xfrm>
          <a:prstGeom prst="rect">
            <a:avLst/>
          </a:prstGeom>
          <a:gradFill>
            <a:gsLst>
              <a:gs pos="100000">
                <a:srgbClr val="6298AC"/>
              </a:gs>
              <a:gs pos="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100" b="1" dirty="0"/>
              <a:t>Пример: </a:t>
            </a:r>
            <a:r>
              <a:rPr lang="ru-RU" sz="1100" dirty="0"/>
              <a:t>крупный объект электроэнергетики. В соответствии с требованиями Заказчика строительства Генподрядчик начал работы в отсутствие передачи полного комплекта исходно-разрешительной документации, в частности разрешения на устройство пересечений с трассами воздушных линий электропередач сторонних собственников.</a:t>
            </a:r>
          </a:p>
          <a:p>
            <a:pPr lvl="0"/>
            <a:r>
              <a:rPr lang="ru-RU" sz="1100" dirty="0"/>
              <a:t>Генподрядчиком до последнего проводились работы, направленные на скорейшее завершение строительства и соблюдение договорных сроков, завезены и разложены на пикетах опоры, подготовлены к монтажу. </a:t>
            </a:r>
          </a:p>
          <a:p>
            <a:pPr lvl="0"/>
            <a:r>
              <a:rPr lang="ru-RU" sz="1100" dirty="0"/>
              <a:t>Заказчик не смог в срок решить вопрос согласования пересечений со сторонними собственниками.</a:t>
            </a:r>
          </a:p>
          <a:p>
            <a:pPr lvl="0"/>
            <a:r>
              <a:rPr lang="ru-RU" sz="1100" b="1" dirty="0"/>
              <a:t>Следствие: </a:t>
            </a:r>
            <a:r>
              <a:rPr lang="ru-RU" sz="1100" dirty="0"/>
              <a:t>длительный простой техники и людских ресурсов подрядчика, разворовывание части выполненных работ, значительные финансовые потери генподрядчика, досудебное урегулирование спора путем проведения ТЦА.</a:t>
            </a:r>
          </a:p>
        </p:txBody>
      </p:sp>
      <p:sp>
        <p:nvSpPr>
          <p:cNvPr id="95" name="Rectangle 11"/>
          <p:cNvSpPr/>
          <p:nvPr/>
        </p:nvSpPr>
        <p:spPr>
          <a:xfrm>
            <a:off x="705134" y="1533475"/>
            <a:ext cx="1097444" cy="262957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Требования Заказчика о скорейшем выполнении работ, в том числе при отсутствии полного комплекта исходно-разреши-тельной документа-</a:t>
            </a:r>
            <a:r>
              <a:rPr lang="ru-RU" sz="1200" dirty="0" err="1"/>
              <a:t>ции</a:t>
            </a:r>
            <a:endParaRPr lang="ru-RU" sz="1200" dirty="0"/>
          </a:p>
        </p:txBody>
      </p:sp>
      <p:sp>
        <p:nvSpPr>
          <p:cNvPr id="100" name="Rectangle 11"/>
          <p:cNvSpPr/>
          <p:nvPr/>
        </p:nvSpPr>
        <p:spPr>
          <a:xfrm>
            <a:off x="2013618" y="4239107"/>
            <a:ext cx="7315205" cy="1066631"/>
          </a:xfrm>
          <a:prstGeom prst="rect">
            <a:avLst/>
          </a:prstGeom>
          <a:gradFill>
            <a:gsLst>
              <a:gs pos="100000">
                <a:srgbClr val="6298AC"/>
              </a:gs>
              <a:gs pos="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100" b="1" dirty="0"/>
              <a:t>Пример: </a:t>
            </a:r>
            <a:r>
              <a:rPr lang="ru-RU" sz="1100" dirty="0"/>
              <a:t>при строительстве крупного объекта, расположенного в условиях плотной застройки в городской черте, Заказчиком не предоставлены места складирования строительного мусора, предусмотренные договором. Вследствие этого Генподрядчик вынужден был осуществлять складирование на строительной площадке, что препятствовало строительству и привело к затягиванию общих сроков выполнения работ.</a:t>
            </a:r>
          </a:p>
          <a:p>
            <a:r>
              <a:rPr lang="ru-RU" sz="1100" b="1" dirty="0"/>
              <a:t>Следствие: </a:t>
            </a:r>
            <a:r>
              <a:rPr lang="ru-RU" sz="1100" dirty="0"/>
              <a:t>превышение договорных сроков работ, претензии Заказчика. Досудебное урегулирование спора по результатам проведения ТЦА.</a:t>
            </a:r>
          </a:p>
        </p:txBody>
      </p:sp>
      <p:grpSp>
        <p:nvGrpSpPr>
          <p:cNvPr id="83" name="Group 27"/>
          <p:cNvGrpSpPr/>
          <p:nvPr/>
        </p:nvGrpSpPr>
        <p:grpSpPr>
          <a:xfrm>
            <a:off x="371385" y="2921480"/>
            <a:ext cx="348525" cy="319222"/>
            <a:chOff x="379451" y="1553936"/>
            <a:chExt cx="348525" cy="319222"/>
          </a:xfrm>
        </p:grpSpPr>
        <p:sp>
          <p:nvSpPr>
            <p:cNvPr id="84" name="Right Triangle 2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85" name="Right Arrow 29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Right Triangle 3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24" name="Рисунок 23"/>
          <p:cNvPicPr/>
          <p:nvPr/>
        </p:nvPicPr>
        <p:blipFill rotWithShape="1">
          <a:blip r:embed="rId6"/>
          <a:srcRect t="6181" r="11690" b="8193"/>
          <a:stretch/>
        </p:blipFill>
        <p:spPr>
          <a:xfrm>
            <a:off x="6728368" y="1532695"/>
            <a:ext cx="2595729" cy="1290893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 rotWithShape="1">
          <a:blip r:embed="rId7"/>
          <a:srcRect t="15160"/>
          <a:stretch/>
        </p:blipFill>
        <p:spPr>
          <a:xfrm>
            <a:off x="6728369" y="2823588"/>
            <a:ext cx="2595728" cy="1339463"/>
          </a:xfrm>
          <a:prstGeom prst="rect">
            <a:avLst/>
          </a:prstGeom>
        </p:spPr>
      </p:pic>
      <p:sp>
        <p:nvSpPr>
          <p:cNvPr id="27" name="Rectangle 11"/>
          <p:cNvSpPr/>
          <p:nvPr/>
        </p:nvSpPr>
        <p:spPr>
          <a:xfrm>
            <a:off x="705134" y="5305738"/>
            <a:ext cx="1218670" cy="10666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Нарушения Заказчиками прочих ключевых обязательств по договорам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74607" y="5611610"/>
            <a:ext cx="348525" cy="319222"/>
            <a:chOff x="379451" y="1553936"/>
            <a:chExt cx="348525" cy="319222"/>
          </a:xfrm>
        </p:grpSpPr>
        <p:sp>
          <p:nvSpPr>
            <p:cNvPr id="29" name="Right Triangle 2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Right Triangle 3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11"/>
          <p:cNvSpPr/>
          <p:nvPr/>
        </p:nvSpPr>
        <p:spPr>
          <a:xfrm>
            <a:off x="2013618" y="5339086"/>
            <a:ext cx="7315205" cy="1066631"/>
          </a:xfrm>
          <a:prstGeom prst="rect">
            <a:avLst/>
          </a:prstGeom>
          <a:gradFill>
            <a:gsLst>
              <a:gs pos="100000">
                <a:srgbClr val="6298AC"/>
              </a:gs>
              <a:gs pos="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100" b="1" dirty="0"/>
              <a:t>Пример: </a:t>
            </a:r>
            <a:r>
              <a:rPr lang="ru-RU" sz="1100" dirty="0"/>
              <a:t>при строительстве крупного промышленного объекта договор предполагал поставку значительной части давальческого оборудования. Заказчиком допущена значительная задержка представления оборудования, которая привела к затягиванию общих сроков выполнения работ.</a:t>
            </a:r>
          </a:p>
          <a:p>
            <a:r>
              <a:rPr lang="ru-RU" sz="1100" b="1" dirty="0"/>
              <a:t>Следствие: </a:t>
            </a:r>
            <a:r>
              <a:rPr lang="ru-RU" sz="1100" dirty="0"/>
              <a:t>превышение договорных сроков работ, претензии Заказчика, судебное урегулирование претензий с проведением технологического и ценового аудита, установившего технологическую зависимость фронта работ Генподрядчика от сроков поставки давальческого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170253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Общая тенденция повышения рисков деятельности Генподрядчиков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7513" y="1145240"/>
            <a:ext cx="2298517" cy="3984234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4549" y="1476557"/>
            <a:ext cx="2161481" cy="36529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/>
              <a:t>развитие технологий контроля за деятельностью подрядчиков в строительстве;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/>
              <a:t>формированием системы мониторинга цен строительных ресурсов;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/>
              <a:t>контроля за использованием средств, осуществляемого финансовыми институтами, контролерами заказчиков, экспертизой, ТЦА,  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/>
              <a:t>автоматизация процессов,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050" dirty="0"/>
              <a:t>развитие </a:t>
            </a:r>
            <a:r>
              <a:rPr lang="en-US" sz="1050" dirty="0"/>
              <a:t>BIM </a:t>
            </a:r>
            <a:r>
              <a:rPr lang="ru-RU" sz="1050" dirty="0"/>
              <a:t>технологии, </a:t>
            </a:r>
          </a:p>
          <a:p>
            <a:pPr lvl="0"/>
            <a:r>
              <a:rPr lang="ru-RU" sz="1050" dirty="0"/>
              <a:t>и т.п. </a:t>
            </a:r>
            <a:endParaRPr lang="en-US" sz="1050" dirty="0"/>
          </a:p>
          <a:p>
            <a:pPr lvl="0"/>
            <a:r>
              <a:rPr lang="ru-RU" sz="1050" b="1" i="1" dirty="0"/>
              <a:t>приводят к повышению прозрачности в строительстве и достижению экономии средств закладываемых заказчиками в контракты с подрядчиками.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694" y="1145243"/>
            <a:ext cx="2298435" cy="331313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600" b="1" dirty="0"/>
              <a:t>С одной стороны:</a:t>
            </a:r>
          </a:p>
        </p:txBody>
      </p:sp>
      <p:sp>
        <p:nvSpPr>
          <p:cNvPr id="6" name="Rectangle 5"/>
          <p:cNvSpPr/>
          <p:nvPr/>
        </p:nvSpPr>
        <p:spPr>
          <a:xfrm>
            <a:off x="2655165" y="1281040"/>
            <a:ext cx="7082601" cy="3848434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52656" y="1480592"/>
            <a:ext cx="6977057" cy="364888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050" b="1" i="1" dirty="0"/>
              <a:t>В целом на около 70% проектов, на которых осуществлялся мониторинг, Генподрядчики по тем или иным причинам испытывали финансовые затруднения, вплоть до </a:t>
            </a:r>
            <a:r>
              <a:rPr lang="ru-RU" sz="1050" b="1" i="1" dirty="0" err="1"/>
              <a:t>предбанкротного</a:t>
            </a:r>
            <a:r>
              <a:rPr lang="ru-RU" sz="1050" b="1" i="1" dirty="0"/>
              <a:t> состояния. </a:t>
            </a:r>
          </a:p>
          <a:p>
            <a:pPr lvl="0"/>
            <a:r>
              <a:rPr lang="ru-RU" sz="1050" b="1" i="1" dirty="0"/>
              <a:t>Вырастают риски Генподрядчиков и Подрядчиков, связанные, например со следующими реалиями затрат: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Риски затягивания строительства, связанные с несвоевременным представлением Заказчиком ИРД, разрешений на строительство, ПД, выдачей РД в производство работ и пр.;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Риски, связанные с изменением графиков финансирования Заказчиком;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Различие сметного лимита накладных расходов исчисляемых от ФОТ и фактических НР;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Усреднение удорожания по статьям затрат и недоучет реальной инфляции и роста стоимости материалов и оборудования в особенности на продолжительных (многолетних) проектах;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Неучтенные расходы связанные с низким качеством проектной документации и результатов инженерных изысканий;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риски, связанные с часто выявляющейся необходимостью пересмотра проектной документации с прохождением повторной экспертизы;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Неучтённые расходы связанные с ориентировочным характером ПОС и ГПР на стадии проект;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Неучтенные расходы связанные с тем, что на практике могут применяться иные нежели заложенные в ПОС неоптимальные машины и оборудование, а также нереальные логистические схемы (например, отсутствие предусмотренного ПОС грунта в регионе строительства); 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Расходы на банковское, казначейское сопровождение 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Резервы средств на покрытие расходов в связи с приостановками строительства по вине заказчика</a:t>
            </a:r>
          </a:p>
          <a:p>
            <a:pPr marL="354013" lvl="1" indent="-171450">
              <a:buFont typeface="Arial" panose="020B0604020202020204" pitchFamily="34" charset="0"/>
              <a:buChar char="•"/>
            </a:pPr>
            <a:r>
              <a:rPr lang="ru-RU" sz="1050" dirty="0"/>
              <a:t>Расходы на внедрение и содержание системы информационного моделирования с использованием BIM-технологий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7363" y="1145241"/>
            <a:ext cx="7082350" cy="335351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600" b="1" dirty="0"/>
              <a:t>С другой стороны:</a:t>
            </a:r>
          </a:p>
        </p:txBody>
      </p:sp>
      <p:sp>
        <p:nvSpPr>
          <p:cNvPr id="12" name="Rectangle 5"/>
          <p:cNvSpPr/>
          <p:nvPr/>
        </p:nvSpPr>
        <p:spPr>
          <a:xfrm>
            <a:off x="235318" y="5412347"/>
            <a:ext cx="9502448" cy="1205623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364549" y="5476996"/>
            <a:ext cx="9222910" cy="1083824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100" b="1" dirty="0"/>
              <a:t>На практике снижающаяся прибыльность  Генподрядчиков и Подрядчиков занятых в строительном комплексе ставит вопросы их мотивации. </a:t>
            </a:r>
          </a:p>
          <a:p>
            <a:pPr lvl="0"/>
            <a:r>
              <a:rPr lang="ru-RU" sz="1100" b="1" dirty="0"/>
              <a:t>Представляется, что в настоящее время следует уделить больше внимания изучению вопросов мотивации Генподрядчиков и Подрядчиков с учетом того, что они во многом несут основные риски реализации инвестиционных проектов, в том числе с рассмотрением вопросов оценки адекватной рискам прибыльности и обеспечения юридических механизмов защиты их интересов, паритетных с защитой интересов Заказчиков.</a:t>
            </a:r>
          </a:p>
        </p:txBody>
      </p:sp>
      <p:sp>
        <p:nvSpPr>
          <p:cNvPr id="14" name="Rectangle 7"/>
          <p:cNvSpPr/>
          <p:nvPr/>
        </p:nvSpPr>
        <p:spPr>
          <a:xfrm>
            <a:off x="227513" y="5220914"/>
            <a:ext cx="9510253" cy="256082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600" b="1" dirty="0"/>
              <a:t>Результат:</a:t>
            </a:r>
          </a:p>
        </p:txBody>
      </p:sp>
      <p:sp>
        <p:nvSpPr>
          <p:cNvPr id="11" name="Down Arrow 28"/>
          <p:cNvSpPr/>
          <p:nvPr/>
        </p:nvSpPr>
        <p:spPr>
          <a:xfrm>
            <a:off x="6439083" y="5064018"/>
            <a:ext cx="310914" cy="313792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rgbClr val="6298A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26"/>
          <p:cNvSpPr/>
          <p:nvPr/>
        </p:nvSpPr>
        <p:spPr>
          <a:xfrm>
            <a:off x="1289832" y="5058180"/>
            <a:ext cx="310914" cy="303101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rgbClr val="6298A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06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Анализ некоторых причин возникновения значительных рисков Генподрядчика</a:t>
            </a:r>
            <a:endParaRPr lang="en-US" dirty="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B7618FCC-49F2-4839-BF12-609C5DA6320E}"/>
              </a:ext>
            </a:extLst>
          </p:cNvPr>
          <p:cNvSpPr/>
          <p:nvPr/>
        </p:nvSpPr>
        <p:spPr>
          <a:xfrm>
            <a:off x="465017" y="1625600"/>
            <a:ext cx="9260752" cy="4944882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1667F6B2-086D-403B-A2E1-7E9F080BB5B1}"/>
              </a:ext>
            </a:extLst>
          </p:cNvPr>
          <p:cNvSpPr/>
          <p:nvPr/>
        </p:nvSpPr>
        <p:spPr>
          <a:xfrm>
            <a:off x="600027" y="1718034"/>
            <a:ext cx="3057545" cy="115723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Наблюдается значительный рост обращений Генподрядчиков и гарантов Генподрядчиков (крупных Банков) за проведением ТЦА для целей разрешения споров и конфликтов.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CECD4FC5-5151-483F-B05E-96D187A6DDAC}"/>
              </a:ext>
            </a:extLst>
          </p:cNvPr>
          <p:cNvSpPr/>
          <p:nvPr/>
        </p:nvSpPr>
        <p:spPr>
          <a:xfrm>
            <a:off x="465017" y="1154136"/>
            <a:ext cx="9268570" cy="471464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Проведенные ЗАО «Ким и Партнеры» исследование прибыльности Генподрядчика, заложенной в ССР, рассчитанных с применением утвержденных сметно-нормативных баз</a:t>
            </a:r>
          </a:p>
        </p:txBody>
      </p:sp>
      <p:sp>
        <p:nvSpPr>
          <p:cNvPr id="26" name="Rectangle 527">
            <a:extLst>
              <a:ext uri="{FF2B5EF4-FFF2-40B4-BE49-F238E27FC236}">
                <a16:creationId xmlns:a16="http://schemas.microsoft.com/office/drawing/2014/main" id="{A1EBB87D-0ED1-42B7-98CB-D2D545FB14BD}"/>
              </a:ext>
            </a:extLst>
          </p:cNvPr>
          <p:cNvSpPr/>
          <p:nvPr/>
        </p:nvSpPr>
        <p:spPr>
          <a:xfrm>
            <a:off x="3745531" y="1718034"/>
            <a:ext cx="76532" cy="4753886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endParaRPr lang="en-US" sz="1600" b="1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31" name="Rectangle 521">
            <a:extLst>
              <a:ext uri="{FF2B5EF4-FFF2-40B4-BE49-F238E27FC236}">
                <a16:creationId xmlns:a16="http://schemas.microsoft.com/office/drawing/2014/main" id="{F355C508-F3CD-4BCC-8113-AC2F8821A88D}"/>
              </a:ext>
            </a:extLst>
          </p:cNvPr>
          <p:cNvSpPr/>
          <p:nvPr/>
        </p:nvSpPr>
        <p:spPr>
          <a:xfrm>
            <a:off x="3902205" y="1709898"/>
            <a:ext cx="5831382" cy="85042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050" dirty="0"/>
              <a:t>Проведенный ЗАО «Ким и Партнеры» анализ сметных расчетов стоимости строительства (в части объемов Генподрядчика), составленных с применением действующих сметно-нормативных баз, показал, что доля </a:t>
            </a:r>
            <a:r>
              <a:rPr lang="ru-RU" sz="1050" b="1" dirty="0"/>
              <a:t>Сметной прибыли </a:t>
            </a:r>
            <a:r>
              <a:rPr lang="ru-RU" sz="1050" dirty="0"/>
              <a:t>в сметном расчете составляет в среднем </a:t>
            </a:r>
            <a:r>
              <a:rPr lang="ru-RU" sz="1050" b="1" dirty="0"/>
              <a:t>от 2-3%, а для проектов, предусматривающих значительное количество материалов и оборудования – может составлять значительно менее 1%</a:t>
            </a: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116C4E3-1E7F-4124-A870-5B7C2B4B9F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588981"/>
              </p:ext>
            </p:extLst>
          </p:nvPr>
        </p:nvGraphicFramePr>
        <p:xfrm>
          <a:off x="3910021" y="2461724"/>
          <a:ext cx="5679532" cy="341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Rectangle 3">
            <a:extLst>
              <a:ext uri="{FF2B5EF4-FFF2-40B4-BE49-F238E27FC236}">
                <a16:creationId xmlns:a16="http://schemas.microsoft.com/office/drawing/2014/main" id="{990572B9-0D3E-42F0-AF91-84FA894FBDF8}"/>
              </a:ext>
            </a:extLst>
          </p:cNvPr>
          <p:cNvSpPr/>
          <p:nvPr/>
        </p:nvSpPr>
        <p:spPr>
          <a:xfrm>
            <a:off x="600027" y="3041388"/>
            <a:ext cx="3057545" cy="137465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По данным независимых аналитических агентств, по состоянию на конец 2 кв. 2018 г. количество строительных компаний в активных процедурах банкротства увеличилось в 2,4 раза за год.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0F415F54-FA4C-48BA-A111-200A631EC687}"/>
              </a:ext>
            </a:extLst>
          </p:cNvPr>
          <p:cNvSpPr/>
          <p:nvPr/>
        </p:nvSpPr>
        <p:spPr>
          <a:xfrm>
            <a:off x="600027" y="4582160"/>
            <a:ext cx="3057545" cy="188976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По данным Центра конъюнктурных исследований Высшей школы экономики (ВШЭ), практически каждая пятая строительная компания в России находится в </a:t>
            </a:r>
            <a:r>
              <a:rPr lang="ru-RU" sz="1200" dirty="0" err="1"/>
              <a:t>предбанкротном</a:t>
            </a:r>
            <a:r>
              <a:rPr lang="ru-RU" sz="1200" dirty="0"/>
              <a:t> состоянии. Так, по состоянию на начало 2018 года рентабельность строительных работ в России рухнула до 2,4% и стала самой низкой среди всех секторов экономики.</a:t>
            </a:r>
          </a:p>
        </p:txBody>
      </p:sp>
      <p:sp>
        <p:nvSpPr>
          <p:cNvPr id="17" name="Rectangle 521">
            <a:extLst>
              <a:ext uri="{FF2B5EF4-FFF2-40B4-BE49-F238E27FC236}">
                <a16:creationId xmlns:a16="http://schemas.microsoft.com/office/drawing/2014/main" id="{3D7418E3-F0F1-4091-B9EA-B6AC88817E24}"/>
              </a:ext>
            </a:extLst>
          </p:cNvPr>
          <p:cNvSpPr/>
          <p:nvPr/>
        </p:nvSpPr>
        <p:spPr>
          <a:xfrm>
            <a:off x="3902204" y="5879180"/>
            <a:ext cx="5823565" cy="59229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algn="ctr"/>
            <a:r>
              <a:rPr lang="ru-RU" sz="1100" b="1" dirty="0"/>
              <a:t>Таким образом, при проведении </a:t>
            </a:r>
            <a:r>
              <a:rPr lang="ru-RU" sz="1100" b="1" dirty="0" err="1"/>
              <a:t>уторговывания</a:t>
            </a:r>
            <a:r>
              <a:rPr lang="ru-RU" sz="1100" b="1" dirty="0"/>
              <a:t> в рамках конкурсных процедур, данная прибыль, как правило, может обращаться в 0 или становиться отрицательной. </a:t>
            </a:r>
          </a:p>
        </p:txBody>
      </p:sp>
    </p:spTree>
    <p:extLst>
      <p:ext uri="{BB962C8B-B14F-4D97-AF65-F5344CB8AC3E}">
        <p14:creationId xmlns:p14="http://schemas.microsoft.com/office/powerpoint/2010/main" val="1976113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Благодарим за внимание!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Контактная информация:</a:t>
            </a:r>
          </a:p>
          <a:p>
            <a:r>
              <a:rPr lang="ru-RU" dirty="0"/>
              <a:t>ЗАО «Ким и Партнеры»</a:t>
            </a:r>
          </a:p>
          <a:p>
            <a:r>
              <a:rPr lang="ru-RU" dirty="0"/>
              <a:t>+7 495 502-95-15</a:t>
            </a:r>
          </a:p>
          <a:p>
            <a:r>
              <a:rPr lang="ru-RU" dirty="0"/>
              <a:t>info@constructionaudit.ru</a:t>
            </a:r>
          </a:p>
          <a:p>
            <a:r>
              <a:rPr lang="ru-RU" dirty="0"/>
              <a:t>kdm@kdm-consult.ru</a:t>
            </a:r>
          </a:p>
        </p:txBody>
      </p:sp>
    </p:spTree>
    <p:extLst>
      <p:ext uri="{BB962C8B-B14F-4D97-AF65-F5344CB8AC3E}">
        <p14:creationId xmlns:p14="http://schemas.microsoft.com/office/powerpoint/2010/main" val="298023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think-cell Slide" r:id="rId5" imgW="594" imgH="595" progId="TCLayout.ActiveDocument.1">
                  <p:embed/>
                </p:oleObj>
              </mc:Choice>
              <mc:Fallback>
                <p:oleObj name="think-cell Slide" r:id="rId5" imgW="594" imgH="595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199" y="1383209"/>
            <a:ext cx="8961438" cy="506521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2000"/>
            <a:ext cx="8351520" cy="831600"/>
          </a:xfrm>
        </p:spPr>
        <p:txBody>
          <a:bodyPr/>
          <a:lstStyle/>
          <a:p>
            <a:r>
              <a:rPr lang="ru-RU" sz="2000" dirty="0"/>
              <a:t>Примеры результативности ТЦА на различных этапах жизненного цикла объектов (1 из 3)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778598" y="1784921"/>
            <a:ext cx="8526374" cy="20692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Накопление и систематизации значительной базы информации о деятельности по ТЦА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78598" y="2031152"/>
            <a:ext cx="8526374" cy="32666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Разработка и утверждение в 2018 году </a:t>
            </a:r>
            <a:r>
              <a:rPr lang="ru-RU" sz="1200" b="1" dirty="0"/>
              <a:t>Стандарта проведения Технологического и ценового аудита</a:t>
            </a:r>
            <a:r>
              <a:rPr lang="ru-RU" sz="1200" dirty="0"/>
              <a:t>, оказание содействия в формировании методической и нормативной базы деятельности по проведению ТЦА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363593" y="1435885"/>
            <a:ext cx="348737" cy="319222"/>
            <a:chOff x="379451" y="1553936"/>
            <a:chExt cx="348737" cy="319222"/>
          </a:xfrm>
        </p:grpSpPr>
        <p:sp>
          <p:nvSpPr>
            <p:cNvPr id="21" name="Right Triangle 20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62800" y="1666230"/>
              <a:ext cx="265388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23" name="Right Triangle 22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3593" y="1665028"/>
            <a:ext cx="348525" cy="319222"/>
            <a:chOff x="379451" y="1553936"/>
            <a:chExt cx="348525" cy="319222"/>
          </a:xfrm>
        </p:grpSpPr>
        <p:sp>
          <p:nvSpPr>
            <p:cNvPr id="25" name="Right Triangle 24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27" name="Right Triangle 26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8580" y="1982097"/>
            <a:ext cx="348525" cy="319222"/>
            <a:chOff x="379451" y="1553936"/>
            <a:chExt cx="348525" cy="319222"/>
          </a:xfrm>
        </p:grpSpPr>
        <p:sp>
          <p:nvSpPr>
            <p:cNvPr id="29" name="Right Triangle 28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30" name="Right Arrow 29"/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31" name="Right Triangle 30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457199" y="1177798"/>
            <a:ext cx="8961120" cy="293018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Деятельность НО «ТЦА» </a:t>
            </a:r>
          </a:p>
        </p:txBody>
      </p:sp>
      <p:sp>
        <p:nvSpPr>
          <p:cNvPr id="67" name="Rectangle 12"/>
          <p:cNvSpPr/>
          <p:nvPr/>
        </p:nvSpPr>
        <p:spPr>
          <a:xfrm>
            <a:off x="778598" y="1535974"/>
            <a:ext cx="8526374" cy="20692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Значительная постоянная работа, направленная на содействие развития технологического и ценового аудита</a:t>
            </a:r>
          </a:p>
        </p:txBody>
      </p:sp>
      <p:sp>
        <p:nvSpPr>
          <p:cNvPr id="33" name="Rectangle 11">
            <a:extLst>
              <a:ext uri="{FF2B5EF4-FFF2-40B4-BE49-F238E27FC236}">
                <a16:creationId xmlns:a16="http://schemas.microsoft.com/office/drawing/2014/main" id="{55E3F8B7-D400-466C-82D3-1C0E7483A5C5}"/>
              </a:ext>
            </a:extLst>
          </p:cNvPr>
          <p:cNvSpPr/>
          <p:nvPr/>
        </p:nvSpPr>
        <p:spPr>
          <a:xfrm>
            <a:off x="778598" y="2380700"/>
            <a:ext cx="8526374" cy="20692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Подготовка методик по результатам анализа результатов деятельности</a:t>
            </a: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B0276C38-4104-4DA5-AC07-C41A846E3ED5}"/>
              </a:ext>
            </a:extLst>
          </p:cNvPr>
          <p:cNvSpPr/>
          <p:nvPr/>
        </p:nvSpPr>
        <p:spPr>
          <a:xfrm>
            <a:off x="778598" y="2634506"/>
            <a:ext cx="8526374" cy="37715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Результаты проведения ТЦА могут рассматриваться как исходные данные для проведения стратегического аудита, а сам ТЦА – как один из его этапов.</a:t>
            </a:r>
          </a:p>
        </p:txBody>
      </p:sp>
      <p:grpSp>
        <p:nvGrpSpPr>
          <p:cNvPr id="35" name="Group 27">
            <a:extLst>
              <a:ext uri="{FF2B5EF4-FFF2-40B4-BE49-F238E27FC236}">
                <a16:creationId xmlns:a16="http://schemas.microsoft.com/office/drawing/2014/main" id="{D17A0AE7-74C7-4ABF-9A7E-347C4D8C0FEE}"/>
              </a:ext>
            </a:extLst>
          </p:cNvPr>
          <p:cNvGrpSpPr/>
          <p:nvPr/>
        </p:nvGrpSpPr>
        <p:grpSpPr>
          <a:xfrm>
            <a:off x="363593" y="2274692"/>
            <a:ext cx="348525" cy="319222"/>
            <a:chOff x="379451" y="1553936"/>
            <a:chExt cx="348525" cy="319222"/>
          </a:xfrm>
        </p:grpSpPr>
        <p:sp>
          <p:nvSpPr>
            <p:cNvPr id="36" name="Right Triangle 28">
              <a:extLst>
                <a:ext uri="{FF2B5EF4-FFF2-40B4-BE49-F238E27FC236}">
                  <a16:creationId xmlns:a16="http://schemas.microsoft.com/office/drawing/2014/main" id="{FD68BFB4-71A4-464B-BD87-D361FD3DBA87}"/>
                </a:ext>
              </a:extLst>
            </p:cNvPr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37" name="Right Arrow 29">
              <a:extLst>
                <a:ext uri="{FF2B5EF4-FFF2-40B4-BE49-F238E27FC236}">
                  <a16:creationId xmlns:a16="http://schemas.microsoft.com/office/drawing/2014/main" id="{330DA429-8515-41FB-B032-E60CAAC5C414}"/>
                </a:ext>
              </a:extLst>
            </p:cNvPr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38" name="Right Triangle 30">
              <a:extLst>
                <a:ext uri="{FF2B5EF4-FFF2-40B4-BE49-F238E27FC236}">
                  <a16:creationId xmlns:a16="http://schemas.microsoft.com/office/drawing/2014/main" id="{10D0ED7F-4F9D-467A-8DC0-03053B9A483A}"/>
                </a:ext>
              </a:extLst>
            </p:cNvPr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oup 27">
            <a:extLst>
              <a:ext uri="{FF2B5EF4-FFF2-40B4-BE49-F238E27FC236}">
                <a16:creationId xmlns:a16="http://schemas.microsoft.com/office/drawing/2014/main" id="{0D4E024E-FDA8-42E3-8AE0-2BF9D3311EA1}"/>
              </a:ext>
            </a:extLst>
          </p:cNvPr>
          <p:cNvGrpSpPr/>
          <p:nvPr/>
        </p:nvGrpSpPr>
        <p:grpSpPr>
          <a:xfrm>
            <a:off x="363593" y="2523328"/>
            <a:ext cx="348525" cy="319222"/>
            <a:chOff x="379451" y="1553936"/>
            <a:chExt cx="348525" cy="319222"/>
          </a:xfrm>
        </p:grpSpPr>
        <p:sp>
          <p:nvSpPr>
            <p:cNvPr id="40" name="Right Triangle 28">
              <a:extLst>
                <a:ext uri="{FF2B5EF4-FFF2-40B4-BE49-F238E27FC236}">
                  <a16:creationId xmlns:a16="http://schemas.microsoft.com/office/drawing/2014/main" id="{19D68FA1-0C23-40F7-8895-2B39B4851985}"/>
                </a:ext>
              </a:extLst>
            </p:cNvPr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41" name="Right Arrow 29">
              <a:extLst>
                <a:ext uri="{FF2B5EF4-FFF2-40B4-BE49-F238E27FC236}">
                  <a16:creationId xmlns:a16="http://schemas.microsoft.com/office/drawing/2014/main" id="{F278C23F-7C25-47FE-9BB4-A35AD17736EE}"/>
                </a:ext>
              </a:extLst>
            </p:cNvPr>
            <p:cNvSpPr/>
            <p:nvPr/>
          </p:nvSpPr>
          <p:spPr>
            <a:xfrm>
              <a:off x="462800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  <p:sp>
          <p:nvSpPr>
            <p:cNvPr id="42" name="Right Triangle 30">
              <a:extLst>
                <a:ext uri="{FF2B5EF4-FFF2-40B4-BE49-F238E27FC236}">
                  <a16:creationId xmlns:a16="http://schemas.microsoft.com/office/drawing/2014/main" id="{4A6E7BC0-CD20-418B-BF88-2C31D272E04C}"/>
                </a:ext>
              </a:extLst>
            </p:cNvPr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1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73" name="TextBox 72">
            <a:hlinkClick r:id="rId7" action="ppaction://hlinksldjump"/>
            <a:extLst>
              <a:ext uri="{FF2B5EF4-FFF2-40B4-BE49-F238E27FC236}">
                <a16:creationId xmlns:a16="http://schemas.microsoft.com/office/drawing/2014/main" id="{06234C94-EA2E-4D06-AED4-702A4A6E415D}"/>
              </a:ext>
            </a:extLst>
          </p:cNvPr>
          <p:cNvSpPr txBox="1"/>
          <p:nvPr/>
        </p:nvSpPr>
        <p:spPr>
          <a:xfrm>
            <a:off x="579530" y="4582868"/>
            <a:ext cx="2022050" cy="176687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lvl="0">
              <a:defRPr sz="1200" b="1"/>
            </a:lvl1pPr>
          </a:lstStyle>
          <a:p>
            <a:pPr algn="ctr"/>
            <a:r>
              <a:rPr lang="ru-RU" sz="1050" dirty="0"/>
              <a:t>Жизненный цикл объекта</a:t>
            </a:r>
            <a:br>
              <a:rPr lang="en-US" sz="1050" dirty="0"/>
            </a:br>
            <a:r>
              <a:rPr lang="ru-RU" sz="1050" dirty="0"/>
              <a:t>в целом, </a:t>
            </a:r>
            <a:r>
              <a:rPr lang="ru-RU" sz="1050" b="0" dirty="0"/>
              <a:t>включая изменение затрат на техническое обслуживание, ремонты, получение лицензий,</a:t>
            </a:r>
            <a:br>
              <a:rPr lang="en-US" sz="1050" b="0" dirty="0"/>
            </a:br>
            <a:r>
              <a:rPr lang="ru-RU" sz="1050" b="0" dirty="0"/>
              <a:t>в зависимости от выбора одного или другого альтернативного варианта</a:t>
            </a:r>
          </a:p>
        </p:txBody>
      </p:sp>
      <p:sp>
        <p:nvSpPr>
          <p:cNvPr id="74" name="TextBox 73">
            <a:hlinkClick r:id="rId7" action="ppaction://hlinksldjump"/>
            <a:extLst>
              <a:ext uri="{FF2B5EF4-FFF2-40B4-BE49-F238E27FC236}">
                <a16:creationId xmlns:a16="http://schemas.microsoft.com/office/drawing/2014/main" id="{F5F7E85C-5B7D-4251-80E8-52209292A2B6}"/>
              </a:ext>
            </a:extLst>
          </p:cNvPr>
          <p:cNvSpPr txBox="1"/>
          <p:nvPr/>
        </p:nvSpPr>
        <p:spPr>
          <a:xfrm>
            <a:off x="2734935" y="4591353"/>
            <a:ext cx="2175068" cy="176687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lvl="0">
              <a:defRPr sz="1050" b="1"/>
            </a:lvl1pPr>
          </a:lstStyle>
          <a:p>
            <a:pPr algn="ctr"/>
            <a:r>
              <a:rPr lang="ru-RU" dirty="0"/>
              <a:t>Косвенные затраты</a:t>
            </a:r>
            <a:br>
              <a:rPr lang="en-US" dirty="0"/>
            </a:br>
            <a:r>
              <a:rPr lang="ru-RU" dirty="0"/>
              <a:t>и риски</a:t>
            </a:r>
            <a:r>
              <a:rPr lang="ru-RU" b="0" dirty="0"/>
              <a:t>, связанные</a:t>
            </a:r>
            <a:br>
              <a:rPr lang="en-US" b="0" dirty="0"/>
            </a:br>
            <a:r>
              <a:rPr lang="ru-RU" b="0" dirty="0"/>
              <a:t>с выбором того либо другого варианта (арбитраж, штрафные санкции, изменение </a:t>
            </a:r>
            <a:r>
              <a:rPr lang="ru-RU" b="0" dirty="0" err="1"/>
              <a:t>goodwill</a:t>
            </a:r>
            <a:r>
              <a:rPr lang="ru-RU" b="0" dirty="0"/>
              <a:t>-а, влияние на доходность проекта и т.д.)</a:t>
            </a:r>
          </a:p>
        </p:txBody>
      </p:sp>
      <p:sp>
        <p:nvSpPr>
          <p:cNvPr id="75" name="TextBox 74">
            <a:hlinkClick r:id="rId7" action="ppaction://hlinksldjump"/>
            <a:extLst>
              <a:ext uri="{FF2B5EF4-FFF2-40B4-BE49-F238E27FC236}">
                <a16:creationId xmlns:a16="http://schemas.microsoft.com/office/drawing/2014/main" id="{BE0983E2-7239-4C0D-9EE2-356B6F16EDAF}"/>
              </a:ext>
            </a:extLst>
          </p:cNvPr>
          <p:cNvSpPr txBox="1"/>
          <p:nvPr/>
        </p:nvSpPr>
        <p:spPr>
          <a:xfrm>
            <a:off x="4879316" y="4591353"/>
            <a:ext cx="2314934" cy="178384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lvl="0">
              <a:defRPr sz="1050" b="1"/>
            </a:lvl1pPr>
          </a:lstStyle>
          <a:p>
            <a:pPr algn="ctr"/>
            <a:r>
              <a:rPr lang="ru-RU" dirty="0"/>
              <a:t>Задачи и возможности инициатора </a:t>
            </a:r>
            <a:r>
              <a:rPr lang="ru-RU" b="0" dirty="0"/>
              <a:t>(наличие средств, смежные предприятия, инфраструктура и т.д.), взаимосвязь проекта</a:t>
            </a:r>
            <a:br>
              <a:rPr lang="en-US" b="0" dirty="0"/>
            </a:br>
            <a:r>
              <a:rPr lang="ru-RU" b="0" dirty="0"/>
              <a:t>с прочими реализуемыми Клиентом проектами, влияние проекта</a:t>
            </a:r>
            <a:br>
              <a:rPr lang="en-US" b="0" dirty="0"/>
            </a:br>
            <a:r>
              <a:rPr lang="ru-RU" b="0" dirty="0"/>
              <a:t>на устойчивость бизнеса Клиента</a:t>
            </a:r>
          </a:p>
        </p:txBody>
      </p:sp>
      <p:sp>
        <p:nvSpPr>
          <p:cNvPr id="76" name="TextBox 75">
            <a:hlinkClick r:id="rId7" action="ppaction://hlinksldjump"/>
            <a:extLst>
              <a:ext uri="{FF2B5EF4-FFF2-40B4-BE49-F238E27FC236}">
                <a16:creationId xmlns:a16="http://schemas.microsoft.com/office/drawing/2014/main" id="{1F502E54-36D6-423F-9BF0-3E0ACC0D890B}"/>
              </a:ext>
            </a:extLst>
          </p:cNvPr>
          <p:cNvSpPr txBox="1"/>
          <p:nvPr/>
        </p:nvSpPr>
        <p:spPr>
          <a:xfrm>
            <a:off x="7218909" y="4591353"/>
            <a:ext cx="2086063" cy="175839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>
            <a:defPPr>
              <a:defRPr lang="en-US"/>
            </a:defPPr>
            <a:lvl1pPr lvl="0">
              <a:defRPr sz="1050" b="1"/>
            </a:lvl1pPr>
          </a:lstStyle>
          <a:p>
            <a:pPr algn="ctr"/>
            <a:r>
              <a:rPr lang="ru-RU" b="0" dirty="0"/>
              <a:t>При анализе проектов, имеющих значительную бюджетную и социальную значимость, целесообразно </a:t>
            </a:r>
            <a:r>
              <a:rPr lang="ru-RU" dirty="0"/>
              <a:t>проведение </a:t>
            </a:r>
            <a:r>
              <a:rPr lang="ru-RU" dirty="0" err="1"/>
              <a:t>cost-benefit</a:t>
            </a:r>
            <a:r>
              <a:rPr lang="ru-RU" dirty="0"/>
              <a:t> анализа или аналогичного анализа</a:t>
            </a:r>
          </a:p>
        </p:txBody>
      </p:sp>
      <p:sp>
        <p:nvSpPr>
          <p:cNvPr id="78" name="TextBox 77">
            <a:hlinkClick r:id="rId7" action="ppaction://hlinksldjump"/>
            <a:extLst>
              <a:ext uri="{FF2B5EF4-FFF2-40B4-BE49-F238E27FC236}">
                <a16:creationId xmlns:a16="http://schemas.microsoft.com/office/drawing/2014/main" id="{564F1C42-4B91-4DAF-8830-23C3BDAE4D62}"/>
              </a:ext>
            </a:extLst>
          </p:cNvPr>
          <p:cNvSpPr txBox="1"/>
          <p:nvPr/>
        </p:nvSpPr>
        <p:spPr>
          <a:xfrm>
            <a:off x="579530" y="3984489"/>
            <a:ext cx="8725442" cy="503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>
            <a:defPPr>
              <a:defRPr lang="en-US"/>
            </a:defPPr>
            <a:lvl1pPr algn="ctr">
              <a:defRPr sz="1400">
                <a:solidFill>
                  <a:schemeClr val="lt1"/>
                </a:solidFill>
                <a:latin typeface="+mn-lt"/>
                <a:ea typeface="+mn-ea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ru-RU" dirty="0"/>
              <a:t>При оценке и подтверждении оптимальности выбранной технологии, обоснованности затрат, рассмотрении альтернативных технических решений, выборе поставщиков и подрядчиков, необходимо учитывать, в т.ч.</a:t>
            </a:r>
          </a:p>
        </p:txBody>
      </p:sp>
      <p:sp>
        <p:nvSpPr>
          <p:cNvPr id="80" name="Down Arrow 26">
            <a:extLst>
              <a:ext uri="{FF2B5EF4-FFF2-40B4-BE49-F238E27FC236}">
                <a16:creationId xmlns:a16="http://schemas.microsoft.com/office/drawing/2014/main" id="{0A87DAE8-B305-4FBD-B7AD-AAA6B8094B48}"/>
              </a:ext>
            </a:extLst>
          </p:cNvPr>
          <p:cNvSpPr/>
          <p:nvPr/>
        </p:nvSpPr>
        <p:spPr>
          <a:xfrm>
            <a:off x="1507288" y="4484188"/>
            <a:ext cx="310914" cy="244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1" name="Down Arrow 26">
            <a:extLst>
              <a:ext uri="{FF2B5EF4-FFF2-40B4-BE49-F238E27FC236}">
                <a16:creationId xmlns:a16="http://schemas.microsoft.com/office/drawing/2014/main" id="{C3958153-832D-4C72-86A1-115ED8E2CA38}"/>
              </a:ext>
            </a:extLst>
          </p:cNvPr>
          <p:cNvSpPr/>
          <p:nvPr/>
        </p:nvSpPr>
        <p:spPr>
          <a:xfrm>
            <a:off x="3667012" y="4501157"/>
            <a:ext cx="310914" cy="244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2" name="Down Arrow 26">
            <a:extLst>
              <a:ext uri="{FF2B5EF4-FFF2-40B4-BE49-F238E27FC236}">
                <a16:creationId xmlns:a16="http://schemas.microsoft.com/office/drawing/2014/main" id="{500F1274-7238-4208-B9F9-5CF5C5521850}"/>
              </a:ext>
            </a:extLst>
          </p:cNvPr>
          <p:cNvSpPr/>
          <p:nvPr/>
        </p:nvSpPr>
        <p:spPr>
          <a:xfrm>
            <a:off x="5881326" y="4505531"/>
            <a:ext cx="310914" cy="244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83" name="Down Arrow 26">
            <a:extLst>
              <a:ext uri="{FF2B5EF4-FFF2-40B4-BE49-F238E27FC236}">
                <a16:creationId xmlns:a16="http://schemas.microsoft.com/office/drawing/2014/main" id="{11F78DA7-9C94-43AB-9DCA-6246BC023E77}"/>
              </a:ext>
            </a:extLst>
          </p:cNvPr>
          <p:cNvSpPr/>
          <p:nvPr/>
        </p:nvSpPr>
        <p:spPr>
          <a:xfrm>
            <a:off x="8165573" y="4496239"/>
            <a:ext cx="310914" cy="24489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/>
          <a:p>
            <a:pPr algn="ctr"/>
            <a:endParaRPr lang="en-US" sz="1400"/>
          </a:p>
        </p:txBody>
      </p:sp>
      <p:sp>
        <p:nvSpPr>
          <p:cNvPr id="77" name="Прямоугольник 76">
            <a:extLst>
              <a:ext uri="{FF2B5EF4-FFF2-40B4-BE49-F238E27FC236}">
                <a16:creationId xmlns:a16="http://schemas.microsoft.com/office/drawing/2014/main" id="{4B1FE4E8-9FBC-4F6A-AA43-33B67DFF452C}"/>
              </a:ext>
            </a:extLst>
          </p:cNvPr>
          <p:cNvSpPr/>
          <p:nvPr/>
        </p:nvSpPr>
        <p:spPr>
          <a:xfrm>
            <a:off x="575038" y="3097486"/>
            <a:ext cx="8725442" cy="9435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/>
          <a:p>
            <a:pPr algn="ctr"/>
            <a:r>
              <a:rPr lang="ru-RU" sz="1400" dirty="0">
                <a:solidFill>
                  <a:schemeClr val="lt1"/>
                </a:solidFill>
                <a:latin typeface="+mn-lt"/>
                <a:ea typeface="+mn-ea"/>
              </a:rPr>
              <a:t>Цель ТЦА: обеспечение Заказчика независимым квалифицированным мнением по направлению проведения ТЦА (обоснованность, оптимальность, наличие рисков, рекомендации по их уменьшению) в отношении инвестиционного проекта в целом, либо его отдельных составляющих, на различных этапах реализации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29467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think-cell Slide" r:id="rId5" imgW="594" imgH="595" progId="TCLayout.ActiveDocument.1">
                  <p:embed/>
                </p:oleObj>
              </mc:Choice>
              <mc:Fallback>
                <p:oleObj name="think-cell Slide" r:id="rId5" imgW="594" imgH="595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199" y="1383209"/>
            <a:ext cx="8961438" cy="506521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2000"/>
            <a:ext cx="7338767" cy="831600"/>
          </a:xfrm>
        </p:spPr>
        <p:txBody>
          <a:bodyPr/>
          <a:lstStyle/>
          <a:p>
            <a:r>
              <a:rPr lang="ru-RU" sz="2000" dirty="0"/>
              <a:t>Примеры результативности ТЦА на различных этапах жизненного цикла объектов (1 из 3)</a:t>
            </a:r>
            <a:endParaRPr lang="en-US" sz="2000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D3B04C9B-0BFB-484D-BE4D-190F14576076}"/>
              </a:ext>
            </a:extLst>
          </p:cNvPr>
          <p:cNvSpPr/>
          <p:nvPr/>
        </p:nvSpPr>
        <p:spPr>
          <a:xfrm>
            <a:off x="446935" y="1326919"/>
            <a:ext cx="8961120" cy="318206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Цели ТЦА на этапах жизненного цикла проекта</a:t>
            </a:r>
          </a:p>
        </p:txBody>
      </p:sp>
      <p:sp>
        <p:nvSpPr>
          <p:cNvPr id="20" name="Pentagon 14">
            <a:extLst>
              <a:ext uri="{FF2B5EF4-FFF2-40B4-BE49-F238E27FC236}">
                <a16:creationId xmlns:a16="http://schemas.microsoft.com/office/drawing/2014/main" id="{AC66FB27-AB89-40A4-ADA9-22CB5242B601}"/>
              </a:ext>
            </a:extLst>
          </p:cNvPr>
          <p:cNvSpPr/>
          <p:nvPr/>
        </p:nvSpPr>
        <p:spPr>
          <a:xfrm>
            <a:off x="837880" y="2378155"/>
            <a:ext cx="1049279" cy="568094"/>
          </a:xfrm>
          <a:prstGeom prst="homePlate">
            <a:avLst>
              <a:gd name="adj" fmla="val 18199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0.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НИОКР</a:t>
            </a:r>
          </a:p>
        </p:txBody>
      </p:sp>
      <p:sp>
        <p:nvSpPr>
          <p:cNvPr id="21" name="Chevron 15">
            <a:extLst>
              <a:ext uri="{FF2B5EF4-FFF2-40B4-BE49-F238E27FC236}">
                <a16:creationId xmlns:a16="http://schemas.microsoft.com/office/drawing/2014/main" id="{7C826C46-BC31-4113-9AF0-348195F0828B}"/>
              </a:ext>
            </a:extLst>
          </p:cNvPr>
          <p:cNvSpPr/>
          <p:nvPr/>
        </p:nvSpPr>
        <p:spPr>
          <a:xfrm>
            <a:off x="1887163" y="2378155"/>
            <a:ext cx="1211598" cy="568094"/>
          </a:xfrm>
          <a:prstGeom prst="chevron">
            <a:avLst>
              <a:gd name="adj" fmla="val 18199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1.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ТЭО</a:t>
            </a:r>
          </a:p>
        </p:txBody>
      </p:sp>
      <p:sp>
        <p:nvSpPr>
          <p:cNvPr id="22" name="Chevron 16">
            <a:extLst>
              <a:ext uri="{FF2B5EF4-FFF2-40B4-BE49-F238E27FC236}">
                <a16:creationId xmlns:a16="http://schemas.microsoft.com/office/drawing/2014/main" id="{6E49AC0B-C012-4D84-AE2E-6AE5CFE1978D}"/>
              </a:ext>
            </a:extLst>
          </p:cNvPr>
          <p:cNvSpPr/>
          <p:nvPr/>
        </p:nvSpPr>
        <p:spPr>
          <a:xfrm>
            <a:off x="3098764" y="2378155"/>
            <a:ext cx="1282026" cy="568094"/>
          </a:xfrm>
          <a:prstGeom prst="chevron">
            <a:avLst>
              <a:gd name="adj" fmla="val 18199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2.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Проектирование</a:t>
            </a:r>
          </a:p>
        </p:txBody>
      </p:sp>
      <p:sp>
        <p:nvSpPr>
          <p:cNvPr id="23" name="Chevron 18">
            <a:extLst>
              <a:ext uri="{FF2B5EF4-FFF2-40B4-BE49-F238E27FC236}">
                <a16:creationId xmlns:a16="http://schemas.microsoft.com/office/drawing/2014/main" id="{1C13CB70-8674-450A-8117-ED9301B3C989}"/>
              </a:ext>
            </a:extLst>
          </p:cNvPr>
          <p:cNvSpPr/>
          <p:nvPr/>
        </p:nvSpPr>
        <p:spPr>
          <a:xfrm>
            <a:off x="4391054" y="2378155"/>
            <a:ext cx="1922064" cy="568094"/>
          </a:xfrm>
          <a:prstGeom prst="chevron">
            <a:avLst>
              <a:gd name="adj" fmla="val 18199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3.</a:t>
            </a:r>
          </a:p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Осуществление основных капитальных вложений</a:t>
            </a:r>
          </a:p>
        </p:txBody>
      </p:sp>
      <p:sp>
        <p:nvSpPr>
          <p:cNvPr id="24" name="Chevron 19">
            <a:extLst>
              <a:ext uri="{FF2B5EF4-FFF2-40B4-BE49-F238E27FC236}">
                <a16:creationId xmlns:a16="http://schemas.microsoft.com/office/drawing/2014/main" id="{9CA99B10-5F26-4EC1-BCAD-1820539F9F19}"/>
              </a:ext>
            </a:extLst>
          </p:cNvPr>
          <p:cNvSpPr/>
          <p:nvPr/>
        </p:nvSpPr>
        <p:spPr>
          <a:xfrm>
            <a:off x="6313121" y="2378155"/>
            <a:ext cx="1664585" cy="568094"/>
          </a:xfrm>
          <a:prstGeom prst="chevron">
            <a:avLst>
              <a:gd name="adj" fmla="val 18199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4. Эксплуатация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hevron 23">
            <a:extLst>
              <a:ext uri="{FF2B5EF4-FFF2-40B4-BE49-F238E27FC236}">
                <a16:creationId xmlns:a16="http://schemas.microsoft.com/office/drawing/2014/main" id="{D52CBEA7-05A6-4412-B1C0-7E6E87A42506}"/>
              </a:ext>
            </a:extLst>
          </p:cNvPr>
          <p:cNvSpPr/>
          <p:nvPr/>
        </p:nvSpPr>
        <p:spPr>
          <a:xfrm>
            <a:off x="7977708" y="2378155"/>
            <a:ext cx="1288803" cy="568094"/>
          </a:xfrm>
          <a:prstGeom prst="chevron">
            <a:avLst>
              <a:gd name="adj" fmla="val 18199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36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5. Утилизация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entagon 26">
            <a:extLst>
              <a:ext uri="{FF2B5EF4-FFF2-40B4-BE49-F238E27FC236}">
                <a16:creationId xmlns:a16="http://schemas.microsoft.com/office/drawing/2014/main" id="{F79DD93B-3636-4F66-BD68-CB33907F45E0}"/>
              </a:ext>
            </a:extLst>
          </p:cNvPr>
          <p:cNvSpPr/>
          <p:nvPr/>
        </p:nvSpPr>
        <p:spPr>
          <a:xfrm>
            <a:off x="837881" y="1978444"/>
            <a:ext cx="2260880" cy="325702"/>
          </a:xfrm>
          <a:prstGeom prst="homePlate">
            <a:avLst>
              <a:gd name="adj" fmla="val 3501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57015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Прединвестиционная стадия</a:t>
            </a:r>
            <a:endParaRPr lang="ru-RU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hevron 27">
            <a:extLst>
              <a:ext uri="{FF2B5EF4-FFF2-40B4-BE49-F238E27FC236}">
                <a16:creationId xmlns:a16="http://schemas.microsoft.com/office/drawing/2014/main" id="{A36C1E15-E7BA-42D9-9317-2E5E0A73F02D}"/>
              </a:ext>
            </a:extLst>
          </p:cNvPr>
          <p:cNvSpPr/>
          <p:nvPr/>
        </p:nvSpPr>
        <p:spPr>
          <a:xfrm>
            <a:off x="3074940" y="1978444"/>
            <a:ext cx="3238178" cy="325702"/>
          </a:xfrm>
          <a:prstGeom prst="chevron">
            <a:avLst>
              <a:gd name="adj" fmla="val 3501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57015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Инвестиционная стадия</a:t>
            </a:r>
          </a:p>
        </p:txBody>
      </p:sp>
      <p:sp>
        <p:nvSpPr>
          <p:cNvPr id="28" name="Chevron 28">
            <a:extLst>
              <a:ext uri="{FF2B5EF4-FFF2-40B4-BE49-F238E27FC236}">
                <a16:creationId xmlns:a16="http://schemas.microsoft.com/office/drawing/2014/main" id="{1B30796A-2E40-4B7E-BBDC-2E59E1D92B07}"/>
              </a:ext>
            </a:extLst>
          </p:cNvPr>
          <p:cNvSpPr/>
          <p:nvPr/>
        </p:nvSpPr>
        <p:spPr>
          <a:xfrm>
            <a:off x="6313122" y="1978444"/>
            <a:ext cx="1664584" cy="325702"/>
          </a:xfrm>
          <a:prstGeom prst="chevron">
            <a:avLst>
              <a:gd name="adj" fmla="val 3501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57015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Эксплуатационная стадия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hevron 29">
            <a:extLst>
              <a:ext uri="{FF2B5EF4-FFF2-40B4-BE49-F238E27FC236}">
                <a16:creationId xmlns:a16="http://schemas.microsoft.com/office/drawing/2014/main" id="{1CE0E0C5-17AB-4DFF-9BDB-EB6EFFEF0963}"/>
              </a:ext>
            </a:extLst>
          </p:cNvPr>
          <p:cNvSpPr/>
          <p:nvPr/>
        </p:nvSpPr>
        <p:spPr>
          <a:xfrm>
            <a:off x="7977708" y="1978444"/>
            <a:ext cx="1288803" cy="325702"/>
          </a:xfrm>
          <a:prstGeom prst="chevron">
            <a:avLst>
              <a:gd name="adj" fmla="val 35010"/>
            </a:avLst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45720" rIns="57015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Утилизационная стадия</a:t>
            </a:r>
            <a:endParaRPr lang="en-US" sz="9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hlinkClick r:id="rId7" action="ppaction://hlinksldjump"/>
            <a:extLst>
              <a:ext uri="{FF2B5EF4-FFF2-40B4-BE49-F238E27FC236}">
                <a16:creationId xmlns:a16="http://schemas.microsoft.com/office/drawing/2014/main" id="{9BF9E858-6F8C-42AC-8D68-609A1DDCCC4B}"/>
              </a:ext>
            </a:extLst>
          </p:cNvPr>
          <p:cNvSpPr txBox="1"/>
          <p:nvPr/>
        </p:nvSpPr>
        <p:spPr>
          <a:xfrm>
            <a:off x="837880" y="3020258"/>
            <a:ext cx="980901" cy="228630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1000">
                <a:srgbClr val="FFFFFF">
                  <a:alpha val="42000"/>
                </a:srgbClr>
              </a:gs>
              <a:gs pos="34000">
                <a:schemeClr val="bg1"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36000" tIns="72000" rIns="36000" bIns="7200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Независимое подтверждение и оценка предлагаемой идеи и результатов проведенных исследований и разработок на предмет:</a:t>
            </a:r>
          </a:p>
          <a:p>
            <a:pPr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проработанности и обоснованности;</a:t>
            </a:r>
          </a:p>
          <a:p>
            <a:pPr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конкурентоспособности по сравнению с альтернативными технологиями или разработками;</a:t>
            </a:r>
          </a:p>
          <a:p>
            <a:pPr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соответствия проекта критериям Заказчика аудита.</a:t>
            </a:r>
          </a:p>
          <a:p>
            <a:pPr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целесообразности дальнейшей реализации Проекта.</a:t>
            </a:r>
          </a:p>
        </p:txBody>
      </p:sp>
      <p:sp>
        <p:nvSpPr>
          <p:cNvPr id="31" name="TextBox 30">
            <a:hlinkClick r:id="rId7" action="ppaction://hlinksldjump"/>
            <a:extLst>
              <a:ext uri="{FF2B5EF4-FFF2-40B4-BE49-F238E27FC236}">
                <a16:creationId xmlns:a16="http://schemas.microsoft.com/office/drawing/2014/main" id="{690115C4-0778-42C2-A680-7416BC99331C}"/>
              </a:ext>
            </a:extLst>
          </p:cNvPr>
          <p:cNvSpPr txBox="1"/>
          <p:nvPr/>
        </p:nvSpPr>
        <p:spPr>
          <a:xfrm>
            <a:off x="1851264" y="3020258"/>
            <a:ext cx="1282026" cy="228630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1000">
                <a:srgbClr val="FFFFFF">
                  <a:alpha val="42000"/>
                </a:srgbClr>
              </a:gs>
              <a:gs pos="34000">
                <a:schemeClr val="bg1"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36000" tIns="72000" rIns="36000" bIns="7200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Независимое подтверждение и оценка на предмет: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 err="1">
                <a:solidFill>
                  <a:schemeClr val="tx1"/>
                </a:solidFill>
              </a:rPr>
              <a:t>апробированности</a:t>
            </a:r>
            <a:r>
              <a:rPr lang="ru-RU" sz="800" dirty="0">
                <a:solidFill>
                  <a:schemeClr val="tx1"/>
                </a:solidFill>
              </a:rPr>
              <a:t> и обоснованности (рациональности)  планируемых к применению технологий и оборудования;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планируемых капитальных и эксплуатационных затрат;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графика реализации ИП;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основных рисков ИП;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возможности достижения целевых технико-экономических показателей ИП;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целесообразности дальнейшей реализации проекта.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Разработка рекомендаций по оптимизации ИП и снижению рисков.</a:t>
            </a:r>
          </a:p>
        </p:txBody>
      </p:sp>
      <p:sp>
        <p:nvSpPr>
          <p:cNvPr id="32" name="TextBox 31">
            <a:hlinkClick r:id="rId7" action="ppaction://hlinksldjump"/>
            <a:extLst>
              <a:ext uri="{FF2B5EF4-FFF2-40B4-BE49-F238E27FC236}">
                <a16:creationId xmlns:a16="http://schemas.microsoft.com/office/drawing/2014/main" id="{E5A7E655-7861-4FEC-81A6-FC1E1787D498}"/>
              </a:ext>
            </a:extLst>
          </p:cNvPr>
          <p:cNvSpPr txBox="1"/>
          <p:nvPr/>
        </p:nvSpPr>
        <p:spPr>
          <a:xfrm>
            <a:off x="3074941" y="3020258"/>
            <a:ext cx="1282026" cy="228630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1000">
                <a:srgbClr val="FFFFFF">
                  <a:alpha val="42000"/>
                </a:srgbClr>
              </a:gs>
              <a:gs pos="34000">
                <a:schemeClr val="bg1"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36000" tIns="72000" rIns="36000" bIns="7200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Независимое подтверждение и оценка: 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наличия и достаточности ИРД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проработанности ПСД и ее соответствие ИП;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возможной рационализации проектных решений и стоимости строительства в сравнении с отечественными и мировыми аналогами, анализ возможности применения альтернативных решений.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Анализ учета результатов и рекомендаций ТЦА, проведенных на предыдущих этапах ИП.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Выявление основных рисков ИП, рекомендации по их снижению.</a:t>
            </a:r>
          </a:p>
        </p:txBody>
      </p:sp>
      <p:sp>
        <p:nvSpPr>
          <p:cNvPr id="33" name="TextBox 32">
            <a:hlinkClick r:id="rId7" action="ppaction://hlinksldjump"/>
            <a:extLst>
              <a:ext uri="{FF2B5EF4-FFF2-40B4-BE49-F238E27FC236}">
                <a16:creationId xmlns:a16="http://schemas.microsoft.com/office/drawing/2014/main" id="{6C37DD92-0FD1-4858-8419-61AC55A78ABC}"/>
              </a:ext>
            </a:extLst>
          </p:cNvPr>
          <p:cNvSpPr txBox="1"/>
          <p:nvPr/>
        </p:nvSpPr>
        <p:spPr>
          <a:xfrm>
            <a:off x="4391053" y="3020258"/>
            <a:ext cx="1820219" cy="228630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1000">
                <a:srgbClr val="FFFFFF">
                  <a:alpha val="42000"/>
                </a:srgbClr>
              </a:gs>
              <a:gs pos="34000">
                <a:schemeClr val="bg1"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36000" tIns="72000" rIns="36000" bIns="7200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88900" indent="-88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Независимое подтверждение управленческой отчетности о ходе реализации ИП, получаемой инициатором;</a:t>
            </a:r>
          </a:p>
          <a:p>
            <a:pPr marL="88900" indent="-88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Оценка выполнения договорных обязательств основными участниками ИП;</a:t>
            </a:r>
          </a:p>
          <a:p>
            <a:pPr marL="88900" indent="-88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Контроль соблюдения бюджета капитальных расходов;</a:t>
            </a:r>
          </a:p>
          <a:p>
            <a:pPr marL="88900" indent="-88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Проверка целевого расходования средств и соответствия стоимости выполненных работ среднерыночному уровню цен;</a:t>
            </a:r>
          </a:p>
          <a:p>
            <a:pPr marL="88900" indent="-88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Контроль сроков графика реализации ИП, проверка соответствия выполняемых работ проектной (рабочей) документации;</a:t>
            </a:r>
          </a:p>
          <a:p>
            <a:pPr marL="88900" indent="-88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Оценка влияния изменения </a:t>
            </a:r>
            <a:r>
              <a:rPr lang="ru-RU" sz="800" dirty="0" err="1">
                <a:solidFill>
                  <a:schemeClr val="tx1"/>
                </a:solidFill>
              </a:rPr>
              <a:t>техрешений</a:t>
            </a:r>
            <a:r>
              <a:rPr lang="ru-RU" sz="800" dirty="0">
                <a:solidFill>
                  <a:schemeClr val="tx1"/>
                </a:solidFill>
              </a:rPr>
              <a:t> на ИП, в том числе на эксплуатационную стадию;</a:t>
            </a:r>
          </a:p>
          <a:p>
            <a:pPr marL="88900" indent="-88900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ru-RU" sz="800" dirty="0">
                <a:solidFill>
                  <a:schemeClr val="tx1"/>
                </a:solidFill>
              </a:rPr>
              <a:t>Выявление основных рисков ИП, рекомендации по их снижению.</a:t>
            </a:r>
          </a:p>
        </p:txBody>
      </p:sp>
      <p:sp>
        <p:nvSpPr>
          <p:cNvPr id="34" name="TextBox 33">
            <a:hlinkClick r:id="rId7" action="ppaction://hlinksldjump"/>
            <a:extLst>
              <a:ext uri="{FF2B5EF4-FFF2-40B4-BE49-F238E27FC236}">
                <a16:creationId xmlns:a16="http://schemas.microsoft.com/office/drawing/2014/main" id="{EE59DD10-B99E-48BA-91F9-F7019D78D83B}"/>
              </a:ext>
            </a:extLst>
          </p:cNvPr>
          <p:cNvSpPr txBox="1"/>
          <p:nvPr/>
        </p:nvSpPr>
        <p:spPr>
          <a:xfrm>
            <a:off x="6313118" y="3020258"/>
            <a:ext cx="1562745" cy="228630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1000">
                <a:srgbClr val="FFFFFF">
                  <a:alpha val="42000"/>
                </a:srgbClr>
              </a:gs>
              <a:gs pos="34000">
                <a:schemeClr val="bg1"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36000" tIns="72000" rIns="36000" bIns="7200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Независимое подтверждение и оценка: 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параметров введенного в эксплуатацию объекта, включая операционные расходы, в целях контроля и повышения эффективности производственного процесса;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соответствие эксплуатации объекта, включая техническое обслуживание, проектным требованиям; 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Выявление основных рисков связанных с эксплуатацией объекта и рекомендации по их снижению.</a:t>
            </a:r>
          </a:p>
        </p:txBody>
      </p:sp>
      <p:sp>
        <p:nvSpPr>
          <p:cNvPr id="35" name="TextBox 34">
            <a:hlinkClick r:id="rId7" action="ppaction://hlinksldjump"/>
            <a:extLst>
              <a:ext uri="{FF2B5EF4-FFF2-40B4-BE49-F238E27FC236}">
                <a16:creationId xmlns:a16="http://schemas.microsoft.com/office/drawing/2014/main" id="{5A3083F0-46BF-4686-BE65-FCBC753BCFDE}"/>
              </a:ext>
            </a:extLst>
          </p:cNvPr>
          <p:cNvSpPr txBox="1"/>
          <p:nvPr/>
        </p:nvSpPr>
        <p:spPr>
          <a:xfrm>
            <a:off x="7977708" y="3020258"/>
            <a:ext cx="1288804" cy="2286307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91000">
                <a:srgbClr val="FFFFFF">
                  <a:alpha val="42000"/>
                </a:srgbClr>
              </a:gs>
              <a:gs pos="34000">
                <a:schemeClr val="bg1">
                  <a:alpha val="70000"/>
                </a:schemeClr>
              </a:gs>
            </a:gsLst>
            <a:lin ang="5400000" scaled="1"/>
            <a:tileRect/>
          </a:gradFill>
        </p:spPr>
        <p:txBody>
          <a:bodyPr vert="horz" wrap="square" lIns="36000" tIns="72000" rIns="36000" bIns="72000" rtlCol="0" anchor="t" anchorCtr="0">
            <a:noAutofit/>
          </a:bodyPr>
          <a:lstStyle>
            <a:defPPr>
              <a:defRPr lang="en-US"/>
            </a:defPPr>
            <a:lvl1pPr>
              <a:lnSpc>
                <a:spcPct val="100000"/>
              </a:lnSpc>
              <a:defRPr sz="2000" b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Независимое подтверждение и оценка: 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проработанности и обоснованности проекта ликвидации объекта;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возможной рационализации предлагаемых проектных решений в сравнении с отечественными и мировыми аналогами;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проработки возможности повторного использования ресурсов/материалов/оборудования;</a:t>
            </a:r>
          </a:p>
          <a:p>
            <a:pPr lvl="0">
              <a:lnSpc>
                <a:spcPct val="95000"/>
              </a:lnSpc>
            </a:pPr>
            <a:r>
              <a:rPr lang="ru-RU" sz="800" dirty="0">
                <a:solidFill>
                  <a:schemeClr val="tx1"/>
                </a:solidFill>
              </a:rPr>
              <a:t>•</a:t>
            </a:r>
            <a:r>
              <a:rPr lang="en-US" sz="800" dirty="0">
                <a:solidFill>
                  <a:schemeClr val="tx1"/>
                </a:solidFill>
              </a:rPr>
              <a:t> </a:t>
            </a:r>
            <a:r>
              <a:rPr lang="ru-RU" sz="800" dirty="0">
                <a:solidFill>
                  <a:schemeClr val="tx1"/>
                </a:solidFill>
              </a:rPr>
              <a:t>возможности продажи объекта.</a:t>
            </a:r>
          </a:p>
        </p:txBody>
      </p:sp>
      <p:sp>
        <p:nvSpPr>
          <p:cNvPr id="36" name="TextBox 35">
            <a:hlinkClick r:id="rId7" action="ppaction://hlinksldjump"/>
            <a:extLst>
              <a:ext uri="{FF2B5EF4-FFF2-40B4-BE49-F238E27FC236}">
                <a16:creationId xmlns:a16="http://schemas.microsoft.com/office/drawing/2014/main" id="{D1396A91-D170-44C6-A16B-C32FBDCABF30}"/>
              </a:ext>
            </a:extLst>
          </p:cNvPr>
          <p:cNvSpPr txBox="1"/>
          <p:nvPr/>
        </p:nvSpPr>
        <p:spPr>
          <a:xfrm>
            <a:off x="487362" y="3020257"/>
            <a:ext cx="316432" cy="3182579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  <a:effectLst>
            <a:innerShdw blurRad="114300" dist="508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vert270" wrap="square" lIns="36000" tIns="45720" rIns="57015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>
              <a:defRPr sz="900" b="1"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Цель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110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Object 18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think-cell Slide" r:id="rId5" imgW="594" imgH="595" progId="TCLayout.ActiveDocument.1">
                  <p:embed/>
                </p:oleObj>
              </mc:Choice>
              <mc:Fallback>
                <p:oleObj name="think-cell Slide" r:id="rId5" imgW="594" imgH="595" progId="TCLayout.ActiveDocument.1">
                  <p:embed/>
                  <p:pic>
                    <p:nvPicPr>
                      <p:cNvPr id="19" name="Object 18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457199" y="1383209"/>
            <a:ext cx="8961438" cy="506521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62000"/>
            <a:ext cx="8351520" cy="831600"/>
          </a:xfrm>
        </p:spPr>
        <p:txBody>
          <a:bodyPr/>
          <a:lstStyle/>
          <a:p>
            <a:r>
              <a:rPr lang="ru-RU" dirty="0"/>
              <a:t>Примеры результативности ТЦА на различных этапах жизненного цикла объектов (3 из 3)</a:t>
            </a:r>
            <a:endParaRPr lang="en-US" dirty="0"/>
          </a:p>
        </p:txBody>
      </p:sp>
      <p:sp>
        <p:nvSpPr>
          <p:cNvPr id="63" name="Rectangle 9">
            <a:extLst>
              <a:ext uri="{FF2B5EF4-FFF2-40B4-BE49-F238E27FC236}">
                <a16:creationId xmlns:a16="http://schemas.microsoft.com/office/drawing/2014/main" id="{D3B04C9B-0BFB-484D-BE4D-190F14576076}"/>
              </a:ext>
            </a:extLst>
          </p:cNvPr>
          <p:cNvSpPr/>
          <p:nvPr/>
        </p:nvSpPr>
        <p:spPr>
          <a:xfrm>
            <a:off x="446935" y="1326919"/>
            <a:ext cx="8961120" cy="318206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Примеры результативности ТЦА</a:t>
            </a:r>
          </a:p>
        </p:txBody>
      </p:sp>
      <p:grpSp>
        <p:nvGrpSpPr>
          <p:cNvPr id="107" name="Group 523">
            <a:extLst>
              <a:ext uri="{FF2B5EF4-FFF2-40B4-BE49-F238E27FC236}">
                <a16:creationId xmlns:a16="http://schemas.microsoft.com/office/drawing/2014/main" id="{F2773A47-0760-43FD-9BF1-2045490DDC9E}"/>
              </a:ext>
            </a:extLst>
          </p:cNvPr>
          <p:cNvGrpSpPr/>
          <p:nvPr/>
        </p:nvGrpSpPr>
        <p:grpSpPr>
          <a:xfrm>
            <a:off x="363592" y="1712140"/>
            <a:ext cx="348526" cy="319222"/>
            <a:chOff x="379451" y="1553936"/>
            <a:chExt cx="348524" cy="319222"/>
          </a:xfrm>
        </p:grpSpPr>
        <p:sp>
          <p:nvSpPr>
            <p:cNvPr id="108" name="Right Triangle 524">
              <a:extLst>
                <a:ext uri="{FF2B5EF4-FFF2-40B4-BE49-F238E27FC236}">
                  <a16:creationId xmlns:a16="http://schemas.microsoft.com/office/drawing/2014/main" id="{BF0C4C9B-EE9A-40D2-B7E8-48CA7C5283DF}"/>
                </a:ext>
              </a:extLst>
            </p:cNvPr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09" name="Right Arrow 525">
              <a:extLst>
                <a:ext uri="{FF2B5EF4-FFF2-40B4-BE49-F238E27FC236}">
                  <a16:creationId xmlns:a16="http://schemas.microsoft.com/office/drawing/2014/main" id="{398ABCCB-6A9A-4DCF-B4EE-7EE7BC82991B}"/>
                </a:ext>
              </a:extLst>
            </p:cNvPr>
            <p:cNvSpPr/>
            <p:nvPr/>
          </p:nvSpPr>
          <p:spPr>
            <a:xfrm>
              <a:off x="462799" y="1666230"/>
              <a:ext cx="265176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110" name="Right Triangle 526">
              <a:extLst>
                <a:ext uri="{FF2B5EF4-FFF2-40B4-BE49-F238E27FC236}">
                  <a16:creationId xmlns:a16="http://schemas.microsoft.com/office/drawing/2014/main" id="{54C2EEB7-14E1-46D5-9EDD-77AAF35B9CD7}"/>
                </a:ext>
              </a:extLst>
            </p:cNvPr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sp>
        <p:nvSpPr>
          <p:cNvPr id="111" name="Rectangle 527">
            <a:extLst>
              <a:ext uri="{FF2B5EF4-FFF2-40B4-BE49-F238E27FC236}">
                <a16:creationId xmlns:a16="http://schemas.microsoft.com/office/drawing/2014/main" id="{9DB8250C-76BF-46E8-9598-99CA512456F5}"/>
              </a:ext>
            </a:extLst>
          </p:cNvPr>
          <p:cNvSpPr/>
          <p:nvPr/>
        </p:nvSpPr>
        <p:spPr>
          <a:xfrm>
            <a:off x="772199" y="2210538"/>
            <a:ext cx="45719" cy="4095994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endParaRPr lang="en-US" sz="1600" b="1">
              <a:solidFill>
                <a:schemeClr val="tx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13" name="Rectangle 522">
            <a:extLst>
              <a:ext uri="{FF2B5EF4-FFF2-40B4-BE49-F238E27FC236}">
                <a16:creationId xmlns:a16="http://schemas.microsoft.com/office/drawing/2014/main" id="{26749BD1-F7E0-436C-A607-456013D32D8D}"/>
              </a:ext>
            </a:extLst>
          </p:cNvPr>
          <p:cNvSpPr/>
          <p:nvPr/>
        </p:nvSpPr>
        <p:spPr>
          <a:xfrm>
            <a:off x="932609" y="3284992"/>
            <a:ext cx="3611422" cy="63905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100" dirty="0"/>
              <a:t>Дополнительный эффект от оспаривания претензий – в среднем около 9% от сметной стоимости объекта (при диапазонах от 0,05% до 120%).</a:t>
            </a:r>
          </a:p>
        </p:txBody>
      </p:sp>
      <p:sp>
        <p:nvSpPr>
          <p:cNvPr id="114" name="Rectangle 522">
            <a:extLst>
              <a:ext uri="{FF2B5EF4-FFF2-40B4-BE49-F238E27FC236}">
                <a16:creationId xmlns:a16="http://schemas.microsoft.com/office/drawing/2014/main" id="{45B14E1D-C17A-410A-87A1-6E5CDB3FE42B}"/>
              </a:ext>
            </a:extLst>
          </p:cNvPr>
          <p:cNvSpPr/>
          <p:nvPr/>
        </p:nvSpPr>
        <p:spPr>
          <a:xfrm>
            <a:off x="932609" y="3965290"/>
            <a:ext cx="3601164" cy="50904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100" dirty="0"/>
              <a:t>Показатель результативности ТЦА на стадии обоснования инвестиций в среднем составил 8%.</a:t>
            </a:r>
          </a:p>
        </p:txBody>
      </p:sp>
      <p:sp>
        <p:nvSpPr>
          <p:cNvPr id="17" name="Rectangle 521">
            <a:extLst>
              <a:ext uri="{FF2B5EF4-FFF2-40B4-BE49-F238E27FC236}">
                <a16:creationId xmlns:a16="http://schemas.microsoft.com/office/drawing/2014/main" id="{A7DA936A-7D20-4318-90AE-4019347DA9B0}"/>
              </a:ext>
            </a:extLst>
          </p:cNvPr>
          <p:cNvSpPr/>
          <p:nvPr/>
        </p:nvSpPr>
        <p:spPr>
          <a:xfrm>
            <a:off x="932609" y="4530626"/>
            <a:ext cx="3040370" cy="135201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100" dirty="0"/>
              <a:t>Около 9% - оптимизации на стадии разработки проектной документации (при диапазонах от 1,4% до 24,4%. В расчете не учитывались случаи принципиальной корректировки проектных решений и мощности проектов, при которых экономия в отдельных случаях достигала 80% и более.</a:t>
            </a:r>
            <a:endParaRPr lang="en-US" sz="1100" dirty="0"/>
          </a:p>
        </p:txBody>
      </p:sp>
      <p:sp>
        <p:nvSpPr>
          <p:cNvPr id="104" name="Rectangle 520">
            <a:extLst>
              <a:ext uri="{FF2B5EF4-FFF2-40B4-BE49-F238E27FC236}">
                <a16:creationId xmlns:a16="http://schemas.microsoft.com/office/drawing/2014/main" id="{57E0049C-8925-4336-8099-7A3A5A620D7C}"/>
              </a:ext>
            </a:extLst>
          </p:cNvPr>
          <p:cNvSpPr/>
          <p:nvPr/>
        </p:nvSpPr>
        <p:spPr>
          <a:xfrm>
            <a:off x="772199" y="1712627"/>
            <a:ext cx="3411619" cy="399647"/>
          </a:xfrm>
          <a:prstGeom prst="rect">
            <a:avLst/>
          </a:prstGeom>
          <a:gradFill flip="none" rotWithShape="1">
            <a:gsLst>
              <a:gs pos="0">
                <a:srgbClr val="A5C4C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91440" rIns="45720" bIns="91440" rtlCol="0" anchor="ctr" anchorCtr="0">
            <a:noAutofit/>
          </a:bodyPr>
          <a:lstStyle/>
          <a:p>
            <a:pPr>
              <a:buSzPct val="100000"/>
            </a:pPr>
            <a:r>
              <a:rPr lang="ru-RU" sz="1200" b="1" dirty="0">
                <a:solidFill>
                  <a:srgbClr val="000000"/>
                </a:solidFill>
              </a:rPr>
              <a:t>Экономический эффект на различных стадиях ТЦА в среднем составил:</a:t>
            </a:r>
            <a:endParaRPr lang="en-US" sz="1200" b="1" dirty="0">
              <a:solidFill>
                <a:srgbClr val="000000"/>
              </a:solidFill>
            </a:endParaRPr>
          </a:p>
        </p:txBody>
      </p:sp>
      <p:sp>
        <p:nvSpPr>
          <p:cNvPr id="20" name="Rectangle 522">
            <a:extLst>
              <a:ext uri="{FF2B5EF4-FFF2-40B4-BE49-F238E27FC236}">
                <a16:creationId xmlns:a16="http://schemas.microsoft.com/office/drawing/2014/main" id="{1345FB10-7773-4835-98A1-8249638A01F2}"/>
              </a:ext>
            </a:extLst>
          </p:cNvPr>
          <p:cNvSpPr/>
          <p:nvPr/>
        </p:nvSpPr>
        <p:spPr>
          <a:xfrm>
            <a:off x="932609" y="5938047"/>
            <a:ext cx="3601164" cy="36848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100" dirty="0"/>
              <a:t>3-4% - средняя величина выставленных претензий Генподрядчику на стадии эксплуатации</a:t>
            </a:r>
          </a:p>
        </p:txBody>
      </p:sp>
      <p:sp>
        <p:nvSpPr>
          <p:cNvPr id="106" name="Rectangle 522">
            <a:extLst>
              <a:ext uri="{FF2B5EF4-FFF2-40B4-BE49-F238E27FC236}">
                <a16:creationId xmlns:a16="http://schemas.microsoft.com/office/drawing/2014/main" id="{91CF7F4C-7A33-43D3-8309-8BF797A3BCE4}"/>
              </a:ext>
            </a:extLst>
          </p:cNvPr>
          <p:cNvSpPr/>
          <p:nvPr/>
        </p:nvSpPr>
        <p:spPr>
          <a:xfrm>
            <a:off x="937740" y="2249104"/>
            <a:ext cx="3606291" cy="99518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100" dirty="0"/>
              <a:t>Около 12% - предотвращенный ущерб при мониторинге, включая пресечение попыток замены оборудования, невыполнение работ, корректировки проектных решений без изменения сметной стоимости  и т.д. (при диапазонах от 2% до 21%)</a:t>
            </a:r>
            <a:endParaRPr lang="en-US" sz="1100" dirty="0"/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2998311"/>
              </p:ext>
            </p:extLst>
          </p:nvPr>
        </p:nvGraphicFramePr>
        <p:xfrm>
          <a:off x="4409440" y="1712140"/>
          <a:ext cx="4998615" cy="4594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248323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Дополнительные положительные эффекты ТЦА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65018" y="1145243"/>
            <a:ext cx="4487982" cy="199763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2054" y="1631127"/>
            <a:ext cx="4359509" cy="14094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b="1" dirty="0"/>
              <a:t>Независимая фиксация фактической деятельности всех участников строительства</a:t>
            </a:r>
            <a:r>
              <a:rPr lang="ru-RU" sz="1200" dirty="0"/>
              <a:t> (выполненные работы, наличие исполнительной документации, сроки и полнота выдачи в производство работ рабочей документации, отступления от проекта и пр.)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199" y="1145245"/>
            <a:ext cx="4487823" cy="485882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Одна из основных функций Аудитора при проведении ТЦА в форме мониторинга</a:t>
            </a:r>
          </a:p>
        </p:txBody>
      </p:sp>
      <p:sp>
        <p:nvSpPr>
          <p:cNvPr id="6" name="Rectangle 5"/>
          <p:cNvSpPr/>
          <p:nvPr/>
        </p:nvSpPr>
        <p:spPr>
          <a:xfrm>
            <a:off x="473155" y="4842590"/>
            <a:ext cx="8961438" cy="1612877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10191" y="5377437"/>
            <a:ext cx="8704908" cy="100772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i="1" dirty="0"/>
              <a:t>Примеры фактических результатов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Оспаривание претензий на 1,5 млрд. рублей с применением результатов ТЦА для крупного инфраструктурного проекта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Снижение суммы выплаты по банковской гарантии с 1 млрд рублей до 300 млн рублей при реализации уникального проекта, предусматривающего сборку и транспортировку морем металлоконструкции весом более 2 тыс. тонн. </a:t>
            </a:r>
          </a:p>
        </p:txBody>
      </p:sp>
      <p:sp>
        <p:nvSpPr>
          <p:cNvPr id="8" name="Rectangle 7"/>
          <p:cNvSpPr/>
          <p:nvPr/>
        </p:nvSpPr>
        <p:spPr>
          <a:xfrm>
            <a:off x="465336" y="4706793"/>
            <a:ext cx="8961120" cy="670644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Независимое обоснование факта выполнения работ, величины и состава понесенных затрат, требуемых сроков выполнения работ, при разрешении споров и конфликтов (в том числе, в рамках процессов оспаривания требований по раскрытию банковских гарантий)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46AB5C4D-079E-45FC-A442-FC36A03D5F7D}"/>
              </a:ext>
            </a:extLst>
          </p:cNvPr>
          <p:cNvSpPr/>
          <p:nvPr/>
        </p:nvSpPr>
        <p:spPr>
          <a:xfrm>
            <a:off x="465018" y="3213184"/>
            <a:ext cx="8961438" cy="1409421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DD2BD8DC-49A8-492C-94DA-D2E6194B569A}"/>
              </a:ext>
            </a:extLst>
          </p:cNvPr>
          <p:cNvSpPr/>
          <p:nvPr/>
        </p:nvSpPr>
        <p:spPr>
          <a:xfrm>
            <a:off x="602054" y="3699068"/>
            <a:ext cx="8704908" cy="842731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i="1" dirty="0"/>
              <a:t>Примеры фактических результатов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Формирование доказательной базы и подтверждение фактического выполнения работ силами конкретного подрядчика, оспаривание мошеннических претензий недобросовестного подрядчика (при реализации проекта промышленного строительства крупного иностранного Инвестора)</a:t>
            </a: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43273B0-F0F1-447D-B70A-8D74EC656022}"/>
              </a:ext>
            </a:extLst>
          </p:cNvPr>
          <p:cNvSpPr/>
          <p:nvPr/>
        </p:nvSpPr>
        <p:spPr>
          <a:xfrm>
            <a:off x="457199" y="3213186"/>
            <a:ext cx="8961120" cy="485882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Независимое обоснование факта выполнения работ, величины и состава понесенных затрат для целей пресечения мошеннических действий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14943237-CFA7-4B84-B07C-BC95CC066E81}"/>
              </a:ext>
            </a:extLst>
          </p:cNvPr>
          <p:cNvSpPr/>
          <p:nvPr/>
        </p:nvSpPr>
        <p:spPr>
          <a:xfrm>
            <a:off x="5245979" y="1142273"/>
            <a:ext cx="4202822" cy="199763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68ED989-6A88-45A7-86D7-8F8800F58602}"/>
              </a:ext>
            </a:extLst>
          </p:cNvPr>
          <p:cNvSpPr/>
          <p:nvPr/>
        </p:nvSpPr>
        <p:spPr>
          <a:xfrm>
            <a:off x="5383016" y="1628157"/>
            <a:ext cx="4082512" cy="14094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Общее повышение дисциплины участников строительства;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dirty="0"/>
              <a:t>Значительная минимизация либо разрешение споров и конфликтов с возможностью представления обоснованной доказательной базы всем участникам строительного процесса.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1E91ADDA-1AEF-4ED5-B453-F4449EE3BFAB}"/>
              </a:ext>
            </a:extLst>
          </p:cNvPr>
          <p:cNvSpPr/>
          <p:nvPr/>
        </p:nvSpPr>
        <p:spPr>
          <a:xfrm>
            <a:off x="5238160" y="1142275"/>
            <a:ext cx="4202673" cy="485882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Некоторые дополнительные эффекты ТЦА в форме мониторинга</a:t>
            </a:r>
          </a:p>
        </p:txBody>
      </p:sp>
    </p:spTree>
    <p:extLst>
      <p:ext uri="{BB962C8B-B14F-4D97-AF65-F5344CB8AC3E}">
        <p14:creationId xmlns:p14="http://schemas.microsoft.com/office/powerpoint/2010/main" val="1685111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467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think-cell Slide" r:id="rId4" imgW="594" imgH="595" progId="TCLayout.ActiveDocument.1">
                  <p:embed/>
                </p:oleObj>
              </mc:Choice>
              <mc:Fallback>
                <p:oleObj name="think-cell Slide" r:id="rId4" imgW="594" imgH="595" progId="TCLayout.ActiveDocument.1">
                  <p:embed/>
                  <p:pic>
                    <p:nvPicPr>
                      <p:cNvPr id="11" name="Object 10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467" y="1590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810248" y="4391851"/>
            <a:ext cx="8272097" cy="1938418"/>
          </a:xfrm>
          <a:prstGeom prst="rect">
            <a:avLst/>
          </a:prstGeom>
          <a:solidFill>
            <a:schemeClr val="bg1"/>
          </a:solidFill>
          <a:ln w="9525">
            <a:solidFill>
              <a:srgbClr val="2B4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3" y="162000"/>
            <a:ext cx="7190898" cy="831600"/>
          </a:xfrm>
        </p:spPr>
        <p:txBody>
          <a:bodyPr/>
          <a:lstStyle/>
          <a:p>
            <a:r>
              <a:rPr lang="ru-RU" sz="2000" dirty="0"/>
              <a:t>Успешное применение ТЦА при досудебном разрешении споров (1 из 2)</a:t>
            </a:r>
            <a:endParaRPr lang="en-US" sz="2000" dirty="0"/>
          </a:p>
        </p:txBody>
      </p:sp>
      <p:pic>
        <p:nvPicPr>
          <p:cNvPr id="15" name="Рисунок 4" descr="\\COMPUTER103\Rem_store_4\upload\Порт июнь 2017\ФОТО выезд Антонов Е.С 01-04.07.2017\ИЮЛЬ 04.07.2017\IMG_6674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7592" y="4502389"/>
            <a:ext cx="1956657" cy="171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6" descr="U:\IMG_471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33301" y="4502389"/>
            <a:ext cx="1931701" cy="171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7" descr="E:\Власенко\Актау\REPORTS\Отчет сентябрь 2017\Фото сентябрь\Фотоотчет для КиП 03-11-2017\1. Обзорный терминал\DSC_4982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147" y="4502389"/>
            <a:ext cx="1931702" cy="1717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8" descr="\\computer103\Rem_store_4\upload\Порт июль 2017\ФОТО АВГУСТ\IMG_0021.JPG"/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9746" y="4502389"/>
            <a:ext cx="1956656" cy="171734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Rectangle 4"/>
          <p:cNvSpPr/>
          <p:nvPr/>
        </p:nvSpPr>
        <p:spPr>
          <a:xfrm>
            <a:off x="823655" y="2306885"/>
            <a:ext cx="2684259" cy="1655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anchor="t" anchorCtr="0">
            <a:noAutofit/>
          </a:bodyPr>
          <a:lstStyle/>
          <a:p>
            <a:pPr algn="ctr"/>
            <a:r>
              <a:rPr lang="ru-RU" sz="1200" dirty="0"/>
              <a:t>Инвестиционный проект  </a:t>
            </a:r>
            <a:r>
              <a:rPr lang="ru-RU" sz="1200" dirty="0" err="1"/>
              <a:t>Актауский</a:t>
            </a:r>
            <a:r>
              <a:rPr lang="ru-RU" sz="1200" dirty="0"/>
              <a:t> Морской Северный терминал предполагает расширение порта Актау и необходим для увеличения объемов перевалки грузов в действующем порту Актау</a:t>
            </a:r>
          </a:p>
        </p:txBody>
      </p:sp>
      <p:sp>
        <p:nvSpPr>
          <p:cNvPr id="23" name="Rectangle 4"/>
          <p:cNvSpPr/>
          <p:nvPr/>
        </p:nvSpPr>
        <p:spPr>
          <a:xfrm>
            <a:off x="3617574" y="2306884"/>
            <a:ext cx="2684259" cy="16553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anchor="t" anchorCtr="0">
            <a:noAutofit/>
          </a:bodyPr>
          <a:lstStyle/>
          <a:p>
            <a:pPr algn="ctr"/>
            <a:r>
              <a:rPr lang="ru-RU" sz="1200" dirty="0"/>
              <a:t>Строительство АМСТ начато в 2015 году. В 2016 г. 1-я очередь строительства сдана в эксплуатацию и осуществляется перевалка зерна</a:t>
            </a:r>
          </a:p>
        </p:txBody>
      </p:sp>
      <p:sp>
        <p:nvSpPr>
          <p:cNvPr id="24" name="Rectangle 4"/>
          <p:cNvSpPr/>
          <p:nvPr/>
        </p:nvSpPr>
        <p:spPr>
          <a:xfrm>
            <a:off x="6411493" y="2306886"/>
            <a:ext cx="2684259" cy="165538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91440" bIns="91440" anchor="t" anchorCtr="0">
            <a:noAutofit/>
          </a:bodyPr>
          <a:lstStyle/>
          <a:p>
            <a:pPr algn="ctr"/>
            <a:r>
              <a:rPr lang="ru-RU" sz="1200" dirty="0"/>
              <a:t>С 4 кв. 2016 г. </a:t>
            </a:r>
            <a:r>
              <a:rPr lang="en-US" sz="1200" dirty="0"/>
              <a:t>II-</a:t>
            </a:r>
            <a:r>
              <a:rPr lang="ru-RU" sz="1200" dirty="0"/>
              <a:t>я очередь строительства эксплуатируется в рамках опытно-промышленной эксплуатации, далее объект вводится в эксплуатацию.</a:t>
            </a:r>
          </a:p>
        </p:txBody>
      </p:sp>
      <p:sp>
        <p:nvSpPr>
          <p:cNvPr id="20" name="Down Arrow 26"/>
          <p:cNvSpPr/>
          <p:nvPr/>
        </p:nvSpPr>
        <p:spPr>
          <a:xfrm>
            <a:off x="2010327" y="3962265"/>
            <a:ext cx="310914" cy="429586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rgbClr val="6298A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7"/>
          <p:cNvSpPr/>
          <p:nvPr/>
        </p:nvSpPr>
        <p:spPr>
          <a:xfrm>
            <a:off x="4804247" y="3962265"/>
            <a:ext cx="310914" cy="429586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rgbClr val="6298A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8"/>
          <p:cNvSpPr/>
          <p:nvPr/>
        </p:nvSpPr>
        <p:spPr>
          <a:xfrm>
            <a:off x="7598165" y="3962265"/>
            <a:ext cx="310914" cy="429586"/>
          </a:xfrm>
          <a:prstGeom prst="downArrow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99000">
                <a:srgbClr val="6298AC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7BACAED4-7230-45FC-A5E9-03C4DF97A35B}"/>
              </a:ext>
            </a:extLst>
          </p:cNvPr>
          <p:cNvSpPr/>
          <p:nvPr/>
        </p:nvSpPr>
        <p:spPr>
          <a:xfrm>
            <a:off x="433633" y="1192246"/>
            <a:ext cx="9078012" cy="1004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/>
          <a:p>
            <a:pPr algn="ctr"/>
            <a:r>
              <a:rPr lang="ru-RU" sz="1400" dirty="0"/>
              <a:t>Инвестиционный проект </a:t>
            </a:r>
            <a:r>
              <a:rPr lang="ru-RU" sz="1400" dirty="0" err="1"/>
              <a:t>Актауский</a:t>
            </a:r>
            <a:r>
              <a:rPr lang="ru-RU" sz="1400" dirty="0"/>
              <a:t> Морской Северный терминал: </a:t>
            </a:r>
          </a:p>
          <a:p>
            <a:pPr algn="ctr"/>
            <a:r>
              <a:rPr lang="ru-RU" sz="1400" b="1" dirty="0"/>
              <a:t>смена 3 проектировщиков, смена 2 генподрядчиков, замена субподрядных организаций, неоднократная замена технических решений.</a:t>
            </a:r>
          </a:p>
          <a:p>
            <a:pPr algn="ctr"/>
            <a:r>
              <a:rPr lang="ru-RU" sz="1400" b="1" dirty="0"/>
              <a:t>Сдача проекта без превышения бюджета при досудебном разрешении всех споров с участием Аудитора</a:t>
            </a:r>
          </a:p>
        </p:txBody>
      </p:sp>
    </p:spTree>
    <p:extLst>
      <p:ext uri="{BB962C8B-B14F-4D97-AF65-F5344CB8AC3E}">
        <p14:creationId xmlns:p14="http://schemas.microsoft.com/office/powerpoint/2010/main" val="2859426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382467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think-cell Slide" r:id="rId4" imgW="594" imgH="595" progId="TCLayout.ActiveDocument.1">
                  <p:embed/>
                </p:oleObj>
              </mc:Choice>
              <mc:Fallback>
                <p:oleObj name="think-cell Slide" r:id="rId4" imgW="594" imgH="595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2467" y="1590"/>
                        <a:ext cx="1465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774756" y="2253777"/>
            <a:ext cx="8272097" cy="2167711"/>
          </a:xfrm>
          <a:prstGeom prst="rect">
            <a:avLst/>
          </a:prstGeom>
          <a:solidFill>
            <a:schemeClr val="bg1"/>
          </a:solidFill>
          <a:ln w="9525">
            <a:solidFill>
              <a:srgbClr val="2B4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032" y="162000"/>
            <a:ext cx="6992935" cy="831600"/>
          </a:xfrm>
        </p:spPr>
        <p:txBody>
          <a:bodyPr/>
          <a:lstStyle/>
          <a:p>
            <a:r>
              <a:rPr lang="ru-RU" sz="2000" dirty="0"/>
              <a:t>Успешное применение ТЦА при досудебном разрешении споров (1 из 2)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901250" y="2699370"/>
            <a:ext cx="4002190" cy="161766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Проекты «Строительства транспортно-логистических центров (комплексов) в г. Астане</a:t>
            </a:r>
            <a:r>
              <a:rPr lang="en-US" sz="1200" dirty="0"/>
              <a:t> </a:t>
            </a:r>
            <a:r>
              <a:rPr lang="ru-RU" sz="1200" dirty="0"/>
              <a:t>и г. Шымкент Республики Казахстан» направлены на строительство современных складских терминалов и производственных площадок, интегрируемых в общереспубликанскую транспортно-логистическую структуру, в соответствии с ключевыми направлениями Стратегического плана развития Республики Казахстан до 2050 года</a:t>
            </a:r>
          </a:p>
        </p:txBody>
      </p:sp>
      <p:pic>
        <p:nvPicPr>
          <p:cNvPr id="8" name="Рисунок 7" descr="U:\926d67db1935fda76b1a41dc8eec86c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78077" y="2699368"/>
            <a:ext cx="1712972" cy="1617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U:\3056bbe99fc07b01d7772650c2efac16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65687" y="2699370"/>
            <a:ext cx="2168147" cy="161734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774756" y="4528289"/>
            <a:ext cx="8272097" cy="2167711"/>
          </a:xfrm>
          <a:prstGeom prst="rect">
            <a:avLst/>
          </a:prstGeom>
          <a:solidFill>
            <a:schemeClr val="bg1"/>
          </a:solidFill>
          <a:ln w="9525">
            <a:solidFill>
              <a:srgbClr val="2B4A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52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900430" algn="l"/>
              </a:tabLst>
            </a:pPr>
            <a:endParaRPr lang="en-US" sz="110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1251" y="4971657"/>
            <a:ext cx="1751359" cy="1617663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pPr lvl="0"/>
            <a:r>
              <a:rPr lang="ru-RU" sz="1200" dirty="0"/>
              <a:t>Проекты реализуются</a:t>
            </a:r>
            <a:br>
              <a:rPr lang="en-US" sz="1200" dirty="0"/>
            </a:br>
            <a:r>
              <a:rPr lang="ru-RU" sz="1200" dirty="0"/>
              <a:t>в рамках глобального проект «Новый шелковый путь» по поручению Президента Казахстана Нурсултана Назарбаева</a:t>
            </a:r>
          </a:p>
        </p:txBody>
      </p:sp>
      <p:pic>
        <p:nvPicPr>
          <p:cNvPr id="15" name="Рисунок 10" descr="E:\Власенко\Шымкент\Подготовка к отчету Progress report\Сентябрь 2017\Фото\Мои\IMG_8079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37777" y="4971655"/>
            <a:ext cx="2158890" cy="16175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1" descr="E:\Власенко\Шымкент\Подготовка к отчету Progress report\Сентябрь 2017\Фото\Квадрокоптер 23-10-2017\Новая папка\DJI_002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1215" y="4971657"/>
            <a:ext cx="1752618" cy="1617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2" descr="E:\Власенко\Шымкент\Подготовка к отчету Progress report\Сентябрь 2017\Фото\Квадрокоптер 23-10-2017\DJI_0005.JPG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81836" y="4971657"/>
            <a:ext cx="2114213" cy="16176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901251" y="2332680"/>
            <a:ext cx="8032583" cy="288147"/>
            <a:chOff x="462798" y="3562154"/>
            <a:chExt cx="4389531" cy="288147"/>
          </a:xfrm>
        </p:grpSpPr>
        <p:sp>
          <p:nvSpPr>
            <p:cNvPr id="19" name="Прямоугольник 234">
              <a:extLst>
                <a:ext uri="{FF2B5EF4-FFF2-40B4-BE49-F238E27FC236}">
                  <a16:creationId xmlns:a16="http://schemas.microsoft.com/office/drawing/2014/main" id="{28A58FA3-FE16-45E9-B1AA-5121142EE32B}"/>
                </a:ext>
              </a:extLst>
            </p:cNvPr>
            <p:cNvSpPr/>
            <p:nvPr/>
          </p:nvSpPr>
          <p:spPr>
            <a:xfrm>
              <a:off x="462798" y="3562154"/>
              <a:ext cx="4389531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 anchor="b" anchorCtr="0">
              <a:spAutoFit/>
            </a:bodyPr>
            <a:lstStyle/>
            <a:p>
              <a:r>
                <a:rPr lang="ru-RU" sz="1400" b="1" dirty="0">
                  <a:solidFill>
                    <a:srgbClr val="2B4A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ТЛЦ Астана</a:t>
              </a:r>
            </a:p>
          </p:txBody>
        </p:sp>
        <p:cxnSp>
          <p:nvCxnSpPr>
            <p:cNvPr id="20" name="Straight Connector 19"/>
            <p:cNvCxnSpPr/>
            <p:nvPr/>
          </p:nvCxnSpPr>
          <p:spPr>
            <a:xfrm flipV="1">
              <a:off x="462798" y="3850301"/>
              <a:ext cx="4389229" cy="0"/>
            </a:xfrm>
            <a:prstGeom prst="line">
              <a:avLst/>
            </a:prstGeom>
            <a:ln w="9525">
              <a:solidFill>
                <a:srgbClr val="2B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01251" y="4609519"/>
            <a:ext cx="8032583" cy="285819"/>
            <a:chOff x="462798" y="3562154"/>
            <a:chExt cx="4389531" cy="288147"/>
          </a:xfrm>
        </p:grpSpPr>
        <p:sp>
          <p:nvSpPr>
            <p:cNvPr id="22" name="Прямоугольник 234">
              <a:extLst>
                <a:ext uri="{FF2B5EF4-FFF2-40B4-BE49-F238E27FC236}">
                  <a16:creationId xmlns:a16="http://schemas.microsoft.com/office/drawing/2014/main" id="{28A58FA3-FE16-45E9-B1AA-5121142EE32B}"/>
                </a:ext>
              </a:extLst>
            </p:cNvPr>
            <p:cNvSpPr/>
            <p:nvPr/>
          </p:nvSpPr>
          <p:spPr>
            <a:xfrm>
              <a:off x="462798" y="3562154"/>
              <a:ext cx="4389531" cy="288147"/>
            </a:xfrm>
            <a:prstGeom prst="rect">
              <a:avLst/>
            </a:prstGeom>
            <a:noFill/>
          </p:spPr>
          <p:txBody>
            <a:bodyPr wrap="square" lIns="0" tIns="36000" rIns="0" bIns="36000" rtlCol="0" anchor="b" anchorCtr="0">
              <a:spAutoFit/>
            </a:bodyPr>
            <a:lstStyle/>
            <a:p>
              <a:r>
                <a:rPr lang="ru-RU" sz="1400" b="1" dirty="0">
                  <a:solidFill>
                    <a:srgbClr val="2B4A7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ТЛЦ Шымкент (фото на этапе строительства)</a:t>
              </a:r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62798" y="3850301"/>
              <a:ext cx="4389229" cy="0"/>
            </a:xfrm>
            <a:prstGeom prst="line">
              <a:avLst/>
            </a:prstGeom>
            <a:ln w="9525">
              <a:solidFill>
                <a:srgbClr val="2B4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Rectangle 4">
            <a:extLst>
              <a:ext uri="{FF2B5EF4-FFF2-40B4-BE49-F238E27FC236}">
                <a16:creationId xmlns:a16="http://schemas.microsoft.com/office/drawing/2014/main" id="{FA89720B-5369-4B81-90B7-5AF4C43F9D19}"/>
              </a:ext>
            </a:extLst>
          </p:cNvPr>
          <p:cNvSpPr/>
          <p:nvPr/>
        </p:nvSpPr>
        <p:spPr>
          <a:xfrm>
            <a:off x="263952" y="1153447"/>
            <a:ext cx="9247694" cy="10217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1440" bIns="91440" anchor="t" anchorCtr="0">
            <a:noAutofit/>
          </a:bodyPr>
          <a:lstStyle/>
          <a:p>
            <a:pPr algn="ctr"/>
            <a:r>
              <a:rPr lang="ru-RU" sz="1400" dirty="0"/>
              <a:t>Инвестиционный проект строительства ТЛЦ в г. Астана и Шымкент (проект «Новый шелковый путь»): </a:t>
            </a:r>
          </a:p>
          <a:p>
            <a:pPr algn="ctr"/>
            <a:r>
              <a:rPr lang="ru-RU" sz="1400" b="1" dirty="0"/>
              <a:t>смена всех участников строительства, включая Заказчика, Проектировщика, Генподрядчика, субподрядные организации, неоднократная замена технических решений.</a:t>
            </a:r>
          </a:p>
          <a:p>
            <a:pPr algn="ctr"/>
            <a:r>
              <a:rPr lang="ru-RU" sz="1400" b="1" dirty="0"/>
              <a:t>Сдача проекта без превышения бюджета при досудебном разрешении всех споров с участием Аудитора</a:t>
            </a:r>
          </a:p>
          <a:p>
            <a:pPr algn="ctr"/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509469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Некоторые примеры результатов проведения ТЦА на стадии разработки проектной документации</a:t>
            </a:r>
            <a:endParaRPr lang="en-US" sz="2000" dirty="0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38D670BA-0103-4554-B467-59D944C366D9}"/>
              </a:ext>
            </a:extLst>
          </p:cNvPr>
          <p:cNvSpPr/>
          <p:nvPr/>
        </p:nvSpPr>
        <p:spPr>
          <a:xfrm>
            <a:off x="465017" y="1145244"/>
            <a:ext cx="9260752" cy="1735056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BE0D4C8C-1494-46A1-AA1B-D7B5F34975DA}"/>
              </a:ext>
            </a:extLst>
          </p:cNvPr>
          <p:cNvSpPr/>
          <p:nvPr/>
        </p:nvSpPr>
        <p:spPr>
          <a:xfrm>
            <a:off x="602053" y="1374629"/>
            <a:ext cx="7356550" cy="138626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Проект по строительству крупного морского терминала на неосвоенной территории, предполагающий проведение колоссального объема земляных работ.</a:t>
            </a:r>
          </a:p>
          <a:p>
            <a:r>
              <a:rPr lang="ru-RU" sz="1200" b="1" dirty="0"/>
              <a:t>Месторасположение: </a:t>
            </a:r>
            <a:r>
              <a:rPr lang="ru-RU" sz="1200" dirty="0"/>
              <a:t>Дальний восток</a:t>
            </a:r>
          </a:p>
          <a:p>
            <a:r>
              <a:rPr lang="ru-RU" sz="1200" b="1" dirty="0"/>
              <a:t>Замечание: </a:t>
            </a:r>
            <a:r>
              <a:rPr lang="ru-RU" sz="1200" dirty="0"/>
              <a:t>применение техники малой мощности для значительных объемов грунта</a:t>
            </a:r>
          </a:p>
          <a:p>
            <a:r>
              <a:rPr lang="ru-RU" sz="1200" b="1" dirty="0"/>
              <a:t>Эффект: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Более 2 млрд рублей прямой экономии на оптимизации технологии разработки грунта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/>
              <a:t>Сокращение расчетных сроков реализации проекта более чем на 1 год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098CAB99-96E5-4A3F-AEDD-A1289496873C}"/>
              </a:ext>
            </a:extLst>
          </p:cNvPr>
          <p:cNvSpPr/>
          <p:nvPr/>
        </p:nvSpPr>
        <p:spPr>
          <a:xfrm>
            <a:off x="457199" y="1145245"/>
            <a:ext cx="7496264" cy="254991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Максимальное снижение сметной стоимости за счет оптимизации технологических решений</a:t>
            </a: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6A94C5D3-6477-4AC9-9A24-0418AF9B98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463" y="1867770"/>
            <a:ext cx="1759347" cy="989633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C7B51198-1EFE-445B-AE9E-3D6ECF0EF5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463" y="1145243"/>
            <a:ext cx="1772306" cy="996922"/>
          </a:xfrm>
          <a:prstGeom prst="rect">
            <a:avLst/>
          </a:prstGeom>
        </p:spPr>
      </p:pic>
      <p:sp>
        <p:nvSpPr>
          <p:cNvPr id="48" name="Rectangle 2">
            <a:extLst>
              <a:ext uri="{FF2B5EF4-FFF2-40B4-BE49-F238E27FC236}">
                <a16:creationId xmlns:a16="http://schemas.microsoft.com/office/drawing/2014/main" id="{00AA4DA7-DC48-4BF6-BAA0-85061357123F}"/>
              </a:ext>
            </a:extLst>
          </p:cNvPr>
          <p:cNvSpPr/>
          <p:nvPr/>
        </p:nvSpPr>
        <p:spPr>
          <a:xfrm>
            <a:off x="472834" y="2959536"/>
            <a:ext cx="9260752" cy="1724370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3">
            <a:extLst>
              <a:ext uri="{FF2B5EF4-FFF2-40B4-BE49-F238E27FC236}">
                <a16:creationId xmlns:a16="http://schemas.microsoft.com/office/drawing/2014/main" id="{8D022436-7C0A-4A25-A601-57B8A35FDB0A}"/>
              </a:ext>
            </a:extLst>
          </p:cNvPr>
          <p:cNvSpPr/>
          <p:nvPr/>
        </p:nvSpPr>
        <p:spPr>
          <a:xfrm>
            <a:off x="617689" y="3201120"/>
            <a:ext cx="7356550" cy="133837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Проект по строительству крупного логистического центра, предполагающего приобретение значительного объема перегрузочной техники.</a:t>
            </a:r>
          </a:p>
          <a:p>
            <a:r>
              <a:rPr lang="ru-RU" sz="1200" b="1" dirty="0"/>
              <a:t>Месторасположение: </a:t>
            </a:r>
            <a:r>
              <a:rPr lang="ru-RU" sz="1200" dirty="0"/>
              <a:t>СНГ</a:t>
            </a:r>
          </a:p>
          <a:p>
            <a:r>
              <a:rPr lang="ru-RU" sz="1200" b="1" dirty="0"/>
              <a:t>Замечание: </a:t>
            </a:r>
            <a:r>
              <a:rPr lang="ru-RU" sz="1200" dirty="0"/>
              <a:t>несоответствие закупаемого оборудования климатическим условиям работы (отрицательная температура)</a:t>
            </a:r>
          </a:p>
          <a:p>
            <a:r>
              <a:rPr lang="ru-RU" sz="1200" b="1" dirty="0"/>
              <a:t>Эффект: </a:t>
            </a:r>
            <a:r>
              <a:rPr lang="ru-RU" sz="1200" dirty="0"/>
              <a:t>Предотвращение закупки непригодного</a:t>
            </a:r>
            <a:br>
              <a:rPr lang="ru-RU" sz="1200" dirty="0"/>
            </a:br>
            <a:r>
              <a:rPr lang="ru-RU" sz="1200" dirty="0"/>
              <a:t>к использованию оборудования стоимостью более 0,8 млрд рублей </a:t>
            </a:r>
          </a:p>
        </p:txBody>
      </p:sp>
      <p:sp>
        <p:nvSpPr>
          <p:cNvPr id="50" name="Rectangle 4">
            <a:extLst>
              <a:ext uri="{FF2B5EF4-FFF2-40B4-BE49-F238E27FC236}">
                <a16:creationId xmlns:a16="http://schemas.microsoft.com/office/drawing/2014/main" id="{74D20C84-1CD2-4A55-87CF-2007F78EB96B}"/>
              </a:ext>
            </a:extLst>
          </p:cNvPr>
          <p:cNvSpPr/>
          <p:nvPr/>
        </p:nvSpPr>
        <p:spPr>
          <a:xfrm>
            <a:off x="465016" y="2959537"/>
            <a:ext cx="7496264" cy="251774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Наиболее дорогостоящая технологическая ошибка, исправленная в рамках проведения ТЦА</a:t>
            </a:r>
          </a:p>
        </p:txBody>
      </p:sp>
      <p:pic>
        <p:nvPicPr>
          <p:cNvPr id="53" name="Рисунок 8">
            <a:extLst>
              <a:ext uri="{FF2B5EF4-FFF2-40B4-BE49-F238E27FC236}">
                <a16:creationId xmlns:a16="http://schemas.microsoft.com/office/drawing/2014/main" id="{5EBAD8F6-1886-4DA4-BDA5-D604D3773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1855" y="2959535"/>
            <a:ext cx="1819549" cy="762582"/>
          </a:xfrm>
          <a:prstGeom prst="rect">
            <a:avLst/>
          </a:prstGeom>
        </p:spPr>
      </p:pic>
      <p:pic>
        <p:nvPicPr>
          <p:cNvPr id="54" name="Рисунок 6">
            <a:extLst>
              <a:ext uri="{FF2B5EF4-FFF2-40B4-BE49-F238E27FC236}">
                <a16:creationId xmlns:a16="http://schemas.microsoft.com/office/drawing/2014/main" id="{40C0CB8F-1795-4098-9504-6406D50771A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45" t="9180" r="9726"/>
          <a:stretch/>
        </p:blipFill>
        <p:spPr>
          <a:xfrm>
            <a:off x="7921855" y="3658221"/>
            <a:ext cx="1819549" cy="1025685"/>
          </a:xfrm>
          <a:prstGeom prst="rect">
            <a:avLst/>
          </a:prstGeom>
        </p:spPr>
      </p:pic>
      <p:sp>
        <p:nvSpPr>
          <p:cNvPr id="55" name="Rectangle 2">
            <a:extLst>
              <a:ext uri="{FF2B5EF4-FFF2-40B4-BE49-F238E27FC236}">
                <a16:creationId xmlns:a16="http://schemas.microsoft.com/office/drawing/2014/main" id="{83FA02C8-0F59-4233-A351-848574C72C36}"/>
              </a:ext>
            </a:extLst>
          </p:cNvPr>
          <p:cNvSpPr/>
          <p:nvPr/>
        </p:nvSpPr>
        <p:spPr>
          <a:xfrm>
            <a:off x="485793" y="4781058"/>
            <a:ext cx="9260752" cy="1820600"/>
          </a:xfrm>
          <a:prstGeom prst="rect">
            <a:avLst/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031E86E1-81EC-4845-85D0-0120A6AA5809}"/>
              </a:ext>
            </a:extLst>
          </p:cNvPr>
          <p:cNvSpPr/>
          <p:nvPr/>
        </p:nvSpPr>
        <p:spPr>
          <a:xfrm>
            <a:off x="622829" y="5259713"/>
            <a:ext cx="7356550" cy="120335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1200" dirty="0"/>
              <a:t>Проект по реконструкции железнодорожного перегона, включая развитие крупного ЖД узла</a:t>
            </a:r>
          </a:p>
          <a:p>
            <a:r>
              <a:rPr lang="ru-RU" sz="1200" b="1" dirty="0"/>
              <a:t>Месторасположение: </a:t>
            </a:r>
            <a:r>
              <a:rPr lang="ru-RU" sz="1200" dirty="0"/>
              <a:t>ж/д станция, Восточный полигон</a:t>
            </a:r>
          </a:p>
          <a:p>
            <a:r>
              <a:rPr lang="ru-RU" sz="1200" b="1" dirty="0"/>
              <a:t>Замечание: </a:t>
            </a:r>
            <a:r>
              <a:rPr lang="ru-RU" sz="1200" dirty="0"/>
              <a:t>отсутствие достаточного обоснования принятых решений по реконструкции крупной станции и ее избыточности исходя из требуемой пропускной способности</a:t>
            </a:r>
          </a:p>
          <a:p>
            <a:r>
              <a:rPr lang="ru-RU" sz="1200" b="1" dirty="0"/>
              <a:t>Эффект: </a:t>
            </a:r>
            <a:r>
              <a:rPr lang="ru-RU" sz="1200" dirty="0"/>
              <a:t>Экономический эффект вследствие отказа от избыточного развития станции</a:t>
            </a:r>
            <a:br>
              <a:rPr lang="ru-RU" sz="1200" dirty="0"/>
            </a:br>
            <a:r>
              <a:rPr lang="ru-RU" sz="1200" dirty="0"/>
              <a:t>в размере 0,7 млрд. рублей</a:t>
            </a:r>
          </a:p>
        </p:txBody>
      </p:sp>
      <p:sp>
        <p:nvSpPr>
          <p:cNvPr id="57" name="Rectangle 4">
            <a:extLst>
              <a:ext uri="{FF2B5EF4-FFF2-40B4-BE49-F238E27FC236}">
                <a16:creationId xmlns:a16="http://schemas.microsoft.com/office/drawing/2014/main" id="{B46D9B13-2132-4D61-B285-F51B0C61B150}"/>
              </a:ext>
            </a:extLst>
          </p:cNvPr>
          <p:cNvSpPr/>
          <p:nvPr/>
        </p:nvSpPr>
        <p:spPr>
          <a:xfrm>
            <a:off x="477975" y="4781058"/>
            <a:ext cx="7496264" cy="478655"/>
          </a:xfrm>
          <a:prstGeom prst="rect">
            <a:avLst/>
          </a:prstGeom>
          <a:solidFill>
            <a:srgbClr val="B6CFD8"/>
          </a:solidFill>
        </p:spPr>
        <p:txBody>
          <a:bodyPr wrap="square" tIns="91440" bIns="91440" anchor="ctr" anchorCtr="0">
            <a:noAutofit/>
          </a:bodyPr>
          <a:lstStyle/>
          <a:p>
            <a:r>
              <a:rPr lang="ru-RU" sz="1200" b="1" dirty="0"/>
              <a:t>Максимальное снижение сметной стоимости за счет оптимизации принципиальной технологической схемы</a:t>
            </a:r>
          </a:p>
        </p:txBody>
      </p:sp>
      <p:pic>
        <p:nvPicPr>
          <p:cNvPr id="60" name="Picture 4" descr="http://static.panoramio.com/photos/large/54772735.jpg">
            <a:extLst>
              <a:ext uri="{FF2B5EF4-FFF2-40B4-BE49-F238E27FC236}">
                <a16:creationId xmlns:a16="http://schemas.microsoft.com/office/drawing/2014/main" id="{E8A89D2B-47E7-44CC-BD5C-1128F29359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485" t="12551" r="27757" b="28818"/>
          <a:stretch/>
        </p:blipFill>
        <p:spPr bwMode="auto">
          <a:xfrm>
            <a:off x="7921855" y="4781058"/>
            <a:ext cx="1832509" cy="182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530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Object 5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think-cell Slide" r:id="rId4" imgW="594" imgH="595" progId="TCLayout.ActiveDocument.1">
                  <p:embed/>
                </p:oleObj>
              </mc:Choice>
              <mc:Fallback>
                <p:oleObj name="think-cell Slide" r:id="rId4" imgW="594" imgH="595" progId="TCLayout.ActiveDocument.1">
                  <p:embed/>
                  <p:pic>
                    <p:nvPicPr>
                      <p:cNvPr id="56" name="Object 5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2000"/>
            <a:ext cx="7599680" cy="831600"/>
          </a:xfrm>
        </p:spPr>
        <p:txBody>
          <a:bodyPr/>
          <a:lstStyle/>
          <a:p>
            <a:r>
              <a:rPr lang="ru-RU" sz="2000" dirty="0"/>
              <a:t>Успешное применение ТЦА для защиты интересов Инвестора и Заказчика строительства (1 из 2)</a:t>
            </a:r>
            <a:endParaRPr lang="en-US" sz="2000" dirty="0"/>
          </a:p>
        </p:txBody>
      </p:sp>
      <p:sp>
        <p:nvSpPr>
          <p:cNvPr id="25" name="Rectangle 3"/>
          <p:cNvSpPr/>
          <p:nvPr/>
        </p:nvSpPr>
        <p:spPr bwMode="gray">
          <a:xfrm>
            <a:off x="457200" y="1039542"/>
            <a:ext cx="8961120" cy="725431"/>
          </a:xfrm>
          <a:prstGeom prst="rect">
            <a:avLst/>
          </a:prstGeom>
          <a:gradFill flip="none" rotWithShape="1">
            <a:gsLst>
              <a:gs pos="0">
                <a:srgbClr val="A5C4CF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91440" rIns="45720" bIns="91440" rtlCol="0" anchor="ctr" anchorCtr="0">
            <a:noAutofit/>
          </a:bodyPr>
          <a:lstStyle/>
          <a:p>
            <a:pP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Генподрядчики стремятся оптимизировать расходы на строительство, зачастую со значительным ущербом для объекта.</a:t>
            </a:r>
          </a:p>
          <a:p>
            <a:pPr>
              <a:buSzPct val="100000"/>
            </a:pPr>
            <a:endParaRPr lang="ru-RU" sz="1100" b="1" dirty="0">
              <a:solidFill>
                <a:srgbClr val="000000"/>
              </a:solidFill>
            </a:endParaRPr>
          </a:p>
          <a:p>
            <a:pPr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Общая тенденция – изменение проектных решений от наиболее дорогостоящих, закладываемых в Сметный расчет,</a:t>
            </a:r>
            <a:br>
              <a:rPr lang="en-US" sz="1100" b="1" dirty="0">
                <a:solidFill>
                  <a:srgbClr val="000000"/>
                </a:solidFill>
              </a:rPr>
            </a:br>
            <a:r>
              <a:rPr lang="ru-RU" sz="1100" b="1" dirty="0">
                <a:solidFill>
                  <a:srgbClr val="000000"/>
                </a:solidFill>
              </a:rPr>
              <a:t>до наиболее дешевых, закладываемых в РД и реализуемых по факту.</a:t>
            </a:r>
            <a:endParaRPr lang="en-US" sz="1100" b="1" dirty="0">
              <a:solidFill>
                <a:srgbClr val="000000"/>
              </a:solidFill>
            </a:endParaRPr>
          </a:p>
        </p:txBody>
      </p:sp>
      <p:sp>
        <p:nvSpPr>
          <p:cNvPr id="31" name="Pentagon 30"/>
          <p:cNvSpPr/>
          <p:nvPr/>
        </p:nvSpPr>
        <p:spPr>
          <a:xfrm>
            <a:off x="457200" y="1826526"/>
            <a:ext cx="6767465" cy="4587239"/>
          </a:xfrm>
          <a:prstGeom prst="homePlate">
            <a:avLst>
              <a:gd name="adj" fmla="val 11244"/>
            </a:avLst>
          </a:prstGeom>
          <a:solidFill>
            <a:schemeClr val="bg1"/>
          </a:solidFill>
          <a:ln w="15875">
            <a:solidFill>
              <a:srgbClr val="B6CFD8"/>
            </a:solidFill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3"/>
          <p:cNvSpPr/>
          <p:nvPr/>
        </p:nvSpPr>
        <p:spPr bwMode="gray">
          <a:xfrm>
            <a:off x="3287301" y="1922233"/>
            <a:ext cx="3484456" cy="568695"/>
          </a:xfrm>
          <a:custGeom>
            <a:avLst/>
            <a:gdLst>
              <a:gd name="connsiteX0" fmla="*/ 0 w 2705787"/>
              <a:gd name="connsiteY0" fmla="*/ 0 h 655225"/>
              <a:gd name="connsiteX1" fmla="*/ 2705787 w 2705787"/>
              <a:gd name="connsiteY1" fmla="*/ 0 h 655225"/>
              <a:gd name="connsiteX2" fmla="*/ 2705787 w 2705787"/>
              <a:gd name="connsiteY2" fmla="*/ 655225 h 655225"/>
              <a:gd name="connsiteX3" fmla="*/ 0 w 2705787"/>
              <a:gd name="connsiteY3" fmla="*/ 655225 h 655225"/>
              <a:gd name="connsiteX4" fmla="*/ 0 w 2705787"/>
              <a:gd name="connsiteY4" fmla="*/ 0 h 655225"/>
              <a:gd name="connsiteX0" fmla="*/ 0 w 2810562"/>
              <a:gd name="connsiteY0" fmla="*/ 0 h 655225"/>
              <a:gd name="connsiteX1" fmla="*/ 2705787 w 2810562"/>
              <a:gd name="connsiteY1" fmla="*/ 0 h 655225"/>
              <a:gd name="connsiteX2" fmla="*/ 2810562 w 2810562"/>
              <a:gd name="connsiteY2" fmla="*/ 652844 h 655225"/>
              <a:gd name="connsiteX3" fmla="*/ 0 w 2810562"/>
              <a:gd name="connsiteY3" fmla="*/ 655225 h 655225"/>
              <a:gd name="connsiteX4" fmla="*/ 0 w 2810562"/>
              <a:gd name="connsiteY4" fmla="*/ 0 h 655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0562" h="655225">
                <a:moveTo>
                  <a:pt x="0" y="0"/>
                </a:moveTo>
                <a:lnTo>
                  <a:pt x="2705787" y="0"/>
                </a:lnTo>
                <a:lnTo>
                  <a:pt x="2810562" y="652844"/>
                </a:lnTo>
                <a:lnTo>
                  <a:pt x="0" y="6552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B6CFD8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45720" rIns="45720" bIns="45720" rtlCol="0" anchor="ctr" anchorCtr="0">
            <a:noAutofit/>
          </a:bodyPr>
          <a:lstStyle/>
          <a:p>
            <a:pPr>
              <a:buSzPct val="100000"/>
            </a:pPr>
            <a:r>
              <a:rPr lang="ru-RU" sz="1000" dirty="0"/>
              <a:t>Аудитором выполнены расчеты, демонстрирующие Инвестору влияние замены на стоимость эксплуатации в течение жизненного цикла здания. </a:t>
            </a:r>
          </a:p>
        </p:txBody>
      </p:sp>
      <p:sp>
        <p:nvSpPr>
          <p:cNvPr id="48" name="Rectangle 3"/>
          <p:cNvSpPr/>
          <p:nvPr/>
        </p:nvSpPr>
        <p:spPr bwMode="gray">
          <a:xfrm>
            <a:off x="3287301" y="3894289"/>
            <a:ext cx="3846448" cy="716431"/>
          </a:xfrm>
          <a:custGeom>
            <a:avLst/>
            <a:gdLst>
              <a:gd name="connsiteX0" fmla="*/ 0 w 2908195"/>
              <a:gd name="connsiteY0" fmla="*/ 0 h 950351"/>
              <a:gd name="connsiteX1" fmla="*/ 2908195 w 2908195"/>
              <a:gd name="connsiteY1" fmla="*/ 0 h 950351"/>
              <a:gd name="connsiteX2" fmla="*/ 2908195 w 2908195"/>
              <a:gd name="connsiteY2" fmla="*/ 950351 h 950351"/>
              <a:gd name="connsiteX3" fmla="*/ 0 w 2908195"/>
              <a:gd name="connsiteY3" fmla="*/ 950351 h 950351"/>
              <a:gd name="connsiteX4" fmla="*/ 0 w 2908195"/>
              <a:gd name="connsiteY4" fmla="*/ 0 h 950351"/>
              <a:gd name="connsiteX0" fmla="*/ 0 w 3051070"/>
              <a:gd name="connsiteY0" fmla="*/ 0 h 950351"/>
              <a:gd name="connsiteX1" fmla="*/ 3051070 w 3051070"/>
              <a:gd name="connsiteY1" fmla="*/ 0 h 950351"/>
              <a:gd name="connsiteX2" fmla="*/ 2908195 w 3051070"/>
              <a:gd name="connsiteY2" fmla="*/ 950351 h 950351"/>
              <a:gd name="connsiteX3" fmla="*/ 0 w 3051070"/>
              <a:gd name="connsiteY3" fmla="*/ 950351 h 950351"/>
              <a:gd name="connsiteX4" fmla="*/ 0 w 3051070"/>
              <a:gd name="connsiteY4" fmla="*/ 0 h 950351"/>
              <a:gd name="connsiteX0" fmla="*/ 0 w 3051070"/>
              <a:gd name="connsiteY0" fmla="*/ 0 h 950351"/>
              <a:gd name="connsiteX1" fmla="*/ 3051070 w 3051070"/>
              <a:gd name="connsiteY1" fmla="*/ 0 h 950351"/>
              <a:gd name="connsiteX2" fmla="*/ 2896289 w 3051070"/>
              <a:gd name="connsiteY2" fmla="*/ 947970 h 950351"/>
              <a:gd name="connsiteX3" fmla="*/ 0 w 3051070"/>
              <a:gd name="connsiteY3" fmla="*/ 950351 h 950351"/>
              <a:gd name="connsiteX4" fmla="*/ 0 w 3051070"/>
              <a:gd name="connsiteY4" fmla="*/ 0 h 950351"/>
              <a:gd name="connsiteX0" fmla="*/ 0 w 3058753"/>
              <a:gd name="connsiteY0" fmla="*/ 0 h 950351"/>
              <a:gd name="connsiteX1" fmla="*/ 3058753 w 3058753"/>
              <a:gd name="connsiteY1" fmla="*/ 0 h 950351"/>
              <a:gd name="connsiteX2" fmla="*/ 2896289 w 3058753"/>
              <a:gd name="connsiteY2" fmla="*/ 947970 h 950351"/>
              <a:gd name="connsiteX3" fmla="*/ 0 w 3058753"/>
              <a:gd name="connsiteY3" fmla="*/ 950351 h 950351"/>
              <a:gd name="connsiteX4" fmla="*/ 0 w 3058753"/>
              <a:gd name="connsiteY4" fmla="*/ 0 h 950351"/>
              <a:gd name="connsiteX0" fmla="*/ 0 w 3102800"/>
              <a:gd name="connsiteY0" fmla="*/ 0 h 950351"/>
              <a:gd name="connsiteX1" fmla="*/ 3058753 w 3102800"/>
              <a:gd name="connsiteY1" fmla="*/ 0 h 950351"/>
              <a:gd name="connsiteX2" fmla="*/ 3100624 w 3102800"/>
              <a:gd name="connsiteY2" fmla="*/ 295911 h 950351"/>
              <a:gd name="connsiteX3" fmla="*/ 2896289 w 3102800"/>
              <a:gd name="connsiteY3" fmla="*/ 947970 h 950351"/>
              <a:gd name="connsiteX4" fmla="*/ 0 w 3102800"/>
              <a:gd name="connsiteY4" fmla="*/ 950351 h 950351"/>
              <a:gd name="connsiteX5" fmla="*/ 0 w 3102800"/>
              <a:gd name="connsiteY5" fmla="*/ 0 h 950351"/>
              <a:gd name="connsiteX0" fmla="*/ 0 w 3100624"/>
              <a:gd name="connsiteY0" fmla="*/ 0 h 950351"/>
              <a:gd name="connsiteX1" fmla="*/ 3058753 w 3100624"/>
              <a:gd name="connsiteY1" fmla="*/ 0 h 950351"/>
              <a:gd name="connsiteX2" fmla="*/ 3100624 w 3100624"/>
              <a:gd name="connsiteY2" fmla="*/ 295911 h 950351"/>
              <a:gd name="connsiteX3" fmla="*/ 2896289 w 3100624"/>
              <a:gd name="connsiteY3" fmla="*/ 947970 h 950351"/>
              <a:gd name="connsiteX4" fmla="*/ 0 w 3100624"/>
              <a:gd name="connsiteY4" fmla="*/ 950351 h 950351"/>
              <a:gd name="connsiteX5" fmla="*/ 0 w 3100624"/>
              <a:gd name="connsiteY5" fmla="*/ 0 h 950351"/>
              <a:gd name="connsiteX0" fmla="*/ 0 w 3100624"/>
              <a:gd name="connsiteY0" fmla="*/ 0 h 951133"/>
              <a:gd name="connsiteX1" fmla="*/ 3058753 w 3100624"/>
              <a:gd name="connsiteY1" fmla="*/ 0 h 951133"/>
              <a:gd name="connsiteX2" fmla="*/ 3100624 w 3100624"/>
              <a:gd name="connsiteY2" fmla="*/ 295911 h 951133"/>
              <a:gd name="connsiteX3" fmla="*/ 3013452 w 3100624"/>
              <a:gd name="connsiteY3" fmla="*/ 951133 h 951133"/>
              <a:gd name="connsiteX4" fmla="*/ 0 w 3100624"/>
              <a:gd name="connsiteY4" fmla="*/ 950351 h 951133"/>
              <a:gd name="connsiteX5" fmla="*/ 0 w 3100624"/>
              <a:gd name="connsiteY5" fmla="*/ 0 h 951133"/>
              <a:gd name="connsiteX0" fmla="*/ 0 w 3102545"/>
              <a:gd name="connsiteY0" fmla="*/ 0 h 951133"/>
              <a:gd name="connsiteX1" fmla="*/ 3058753 w 3102545"/>
              <a:gd name="connsiteY1" fmla="*/ 0 h 951133"/>
              <a:gd name="connsiteX2" fmla="*/ 3102545 w 3102545"/>
              <a:gd name="connsiteY2" fmla="*/ 305396 h 951133"/>
              <a:gd name="connsiteX3" fmla="*/ 3013452 w 3102545"/>
              <a:gd name="connsiteY3" fmla="*/ 951133 h 951133"/>
              <a:gd name="connsiteX4" fmla="*/ 0 w 3102545"/>
              <a:gd name="connsiteY4" fmla="*/ 950351 h 951133"/>
              <a:gd name="connsiteX5" fmla="*/ 0 w 3102545"/>
              <a:gd name="connsiteY5" fmla="*/ 0 h 951133"/>
              <a:gd name="connsiteX0" fmla="*/ 0 w 3102545"/>
              <a:gd name="connsiteY0" fmla="*/ 0 h 951133"/>
              <a:gd name="connsiteX1" fmla="*/ 3064515 w 3102545"/>
              <a:gd name="connsiteY1" fmla="*/ 0 h 951133"/>
              <a:gd name="connsiteX2" fmla="*/ 3102545 w 3102545"/>
              <a:gd name="connsiteY2" fmla="*/ 305396 h 951133"/>
              <a:gd name="connsiteX3" fmla="*/ 3013452 w 3102545"/>
              <a:gd name="connsiteY3" fmla="*/ 951133 h 951133"/>
              <a:gd name="connsiteX4" fmla="*/ 0 w 3102545"/>
              <a:gd name="connsiteY4" fmla="*/ 950351 h 951133"/>
              <a:gd name="connsiteX5" fmla="*/ 0 w 3102545"/>
              <a:gd name="connsiteY5" fmla="*/ 0 h 95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2545" h="951133">
                <a:moveTo>
                  <a:pt x="0" y="0"/>
                </a:moveTo>
                <a:lnTo>
                  <a:pt x="3064515" y="0"/>
                </a:lnTo>
                <a:lnTo>
                  <a:pt x="3102545" y="305396"/>
                </a:lnTo>
                <a:lnTo>
                  <a:pt x="3013452" y="951133"/>
                </a:lnTo>
                <a:lnTo>
                  <a:pt x="0" y="9503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B6CFD8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45720" rIns="45720" bIns="45720" rtlCol="0" anchor="ctr" anchorCtr="0">
            <a:noAutofit/>
          </a:bodyPr>
          <a:lstStyle/>
          <a:p>
            <a:pPr>
              <a:buSzPct val="100000"/>
            </a:pPr>
            <a:r>
              <a:rPr lang="ru-RU" sz="1000" dirty="0"/>
              <a:t>По факту Подрядчиком была применена</a:t>
            </a:r>
          </a:p>
          <a:p>
            <a:pPr marL="169863" indent="-169863">
              <a:buSzPct val="100000"/>
              <a:buFont typeface="Arial" panose="020B0604020202020204" pitchFamily="34" charset="0"/>
              <a:buChar char="•"/>
            </a:pPr>
            <a:r>
              <a:rPr lang="ru-RU" sz="1000" dirty="0"/>
              <a:t>Арматура: Ø10 - А500С</a:t>
            </a:r>
          </a:p>
          <a:p>
            <a:pPr marL="171450" indent="-171450">
              <a:buSzPct val="100000"/>
              <a:buFont typeface="Arial" panose="020B0604020202020204" pitchFamily="34" charset="0"/>
              <a:buChar char="•"/>
            </a:pPr>
            <a:r>
              <a:rPr lang="ru-RU" sz="1000" dirty="0"/>
              <a:t>Бетон БСТ В</a:t>
            </a:r>
            <a:r>
              <a:rPr lang="en-US" sz="1000" dirty="0"/>
              <a:t>20</a:t>
            </a:r>
            <a:r>
              <a:rPr lang="ru-RU" sz="1000" dirty="0"/>
              <a:t> </a:t>
            </a:r>
            <a:r>
              <a:rPr lang="en-US" sz="1000" dirty="0"/>
              <a:t>W</a:t>
            </a:r>
            <a:r>
              <a:rPr lang="ru-RU" sz="1000" dirty="0"/>
              <a:t>4 </a:t>
            </a:r>
            <a:r>
              <a:rPr lang="en-US" sz="1000" dirty="0"/>
              <a:t>F</a:t>
            </a:r>
            <a:r>
              <a:rPr lang="ru-RU" sz="1000" dirty="0"/>
              <a:t>100 П4</a:t>
            </a:r>
          </a:p>
          <a:p>
            <a:pPr>
              <a:buSzPct val="100000"/>
            </a:pPr>
            <a:r>
              <a:rPr lang="ru-RU" sz="1000" b="1" dirty="0"/>
              <a:t>Т.е. характеристики снижены на 30-35%</a:t>
            </a:r>
          </a:p>
        </p:txBody>
      </p:sp>
      <p:sp>
        <p:nvSpPr>
          <p:cNvPr id="49" name="Rectangle 3"/>
          <p:cNvSpPr/>
          <p:nvPr/>
        </p:nvSpPr>
        <p:spPr bwMode="gray">
          <a:xfrm>
            <a:off x="3287301" y="4649703"/>
            <a:ext cx="3727386" cy="816468"/>
          </a:xfrm>
          <a:custGeom>
            <a:avLst/>
            <a:gdLst>
              <a:gd name="connsiteX0" fmla="*/ 0 w 2705787"/>
              <a:gd name="connsiteY0" fmla="*/ 0 h 1089592"/>
              <a:gd name="connsiteX1" fmla="*/ 2705787 w 2705787"/>
              <a:gd name="connsiteY1" fmla="*/ 0 h 1089592"/>
              <a:gd name="connsiteX2" fmla="*/ 2705787 w 2705787"/>
              <a:gd name="connsiteY2" fmla="*/ 1089592 h 1089592"/>
              <a:gd name="connsiteX3" fmla="*/ 0 w 2705787"/>
              <a:gd name="connsiteY3" fmla="*/ 1089592 h 1089592"/>
              <a:gd name="connsiteX4" fmla="*/ 0 w 2705787"/>
              <a:gd name="connsiteY4" fmla="*/ 0 h 1089592"/>
              <a:gd name="connsiteX0" fmla="*/ 0 w 2886762"/>
              <a:gd name="connsiteY0" fmla="*/ 2382 h 1091974"/>
              <a:gd name="connsiteX1" fmla="*/ 2886762 w 2886762"/>
              <a:gd name="connsiteY1" fmla="*/ 0 h 1091974"/>
              <a:gd name="connsiteX2" fmla="*/ 2705787 w 2886762"/>
              <a:gd name="connsiteY2" fmla="*/ 1091974 h 1091974"/>
              <a:gd name="connsiteX3" fmla="*/ 0 w 2886762"/>
              <a:gd name="connsiteY3" fmla="*/ 1091974 h 1091974"/>
              <a:gd name="connsiteX4" fmla="*/ 0 w 2886762"/>
              <a:gd name="connsiteY4" fmla="*/ 2382 h 1091974"/>
              <a:gd name="connsiteX0" fmla="*/ 0 w 2886762"/>
              <a:gd name="connsiteY0" fmla="*/ 2382 h 1091974"/>
              <a:gd name="connsiteX1" fmla="*/ 2886762 w 2886762"/>
              <a:gd name="connsiteY1" fmla="*/ 0 h 1091974"/>
              <a:gd name="connsiteX2" fmla="*/ 2748204 w 2886762"/>
              <a:gd name="connsiteY2" fmla="*/ 1088790 h 1091974"/>
              <a:gd name="connsiteX3" fmla="*/ 0 w 2886762"/>
              <a:gd name="connsiteY3" fmla="*/ 1091974 h 1091974"/>
              <a:gd name="connsiteX4" fmla="*/ 0 w 2886762"/>
              <a:gd name="connsiteY4" fmla="*/ 2382 h 1091974"/>
              <a:gd name="connsiteX0" fmla="*/ 0 w 2886762"/>
              <a:gd name="connsiteY0" fmla="*/ 2382 h 1091974"/>
              <a:gd name="connsiteX1" fmla="*/ 2886762 w 2886762"/>
              <a:gd name="connsiteY1" fmla="*/ 0 h 1091974"/>
              <a:gd name="connsiteX2" fmla="*/ 2746360 w 2886762"/>
              <a:gd name="connsiteY2" fmla="*/ 1088790 h 1091974"/>
              <a:gd name="connsiteX3" fmla="*/ 0 w 2886762"/>
              <a:gd name="connsiteY3" fmla="*/ 1091974 h 1091974"/>
              <a:gd name="connsiteX4" fmla="*/ 0 w 2886762"/>
              <a:gd name="connsiteY4" fmla="*/ 2382 h 1091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86762" h="1091974">
                <a:moveTo>
                  <a:pt x="0" y="2382"/>
                </a:moveTo>
                <a:lnTo>
                  <a:pt x="2886762" y="0"/>
                </a:lnTo>
                <a:lnTo>
                  <a:pt x="2746360" y="1088790"/>
                </a:lnTo>
                <a:lnTo>
                  <a:pt x="0" y="1091974"/>
                </a:lnTo>
                <a:lnTo>
                  <a:pt x="0" y="2382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B6CFD8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45720" rIns="45720" bIns="45720" rtlCol="0" anchor="ctr" anchorCtr="0">
            <a:noAutofit/>
          </a:bodyPr>
          <a:lstStyle/>
          <a:p>
            <a:pPr>
              <a:buSzPct val="100000"/>
            </a:pPr>
            <a:r>
              <a:rPr lang="ru-RU" sz="1000" dirty="0"/>
              <a:t>По факту Подрядчиком на всю длину здания выполнен </a:t>
            </a:r>
            <a:r>
              <a:rPr lang="ru-RU" sz="1000" b="1" dirty="0"/>
              <a:t>только один деформационный шов вместо десяти</a:t>
            </a:r>
            <a:r>
              <a:rPr lang="ru-RU" sz="1000" dirty="0"/>
              <a:t>, согласно рабочей документации</a:t>
            </a:r>
          </a:p>
        </p:txBody>
      </p:sp>
      <p:sp>
        <p:nvSpPr>
          <p:cNvPr id="50" name="Rectangle 3"/>
          <p:cNvSpPr/>
          <p:nvPr/>
        </p:nvSpPr>
        <p:spPr bwMode="gray">
          <a:xfrm>
            <a:off x="3287300" y="2530499"/>
            <a:ext cx="3619787" cy="568325"/>
          </a:xfrm>
          <a:custGeom>
            <a:avLst/>
            <a:gdLst>
              <a:gd name="connsiteX0" fmla="*/ 0 w 2810563"/>
              <a:gd name="connsiteY0" fmla="*/ 0 h 513703"/>
              <a:gd name="connsiteX1" fmla="*/ 2810563 w 2810563"/>
              <a:gd name="connsiteY1" fmla="*/ 0 h 513703"/>
              <a:gd name="connsiteX2" fmla="*/ 2810563 w 2810563"/>
              <a:gd name="connsiteY2" fmla="*/ 513703 h 513703"/>
              <a:gd name="connsiteX3" fmla="*/ 0 w 2810563"/>
              <a:gd name="connsiteY3" fmla="*/ 513703 h 513703"/>
              <a:gd name="connsiteX4" fmla="*/ 0 w 2810563"/>
              <a:gd name="connsiteY4" fmla="*/ 0 h 513703"/>
              <a:gd name="connsiteX0" fmla="*/ 0 w 2817707"/>
              <a:gd name="connsiteY0" fmla="*/ 0 h 513703"/>
              <a:gd name="connsiteX1" fmla="*/ 2817707 w 2817707"/>
              <a:gd name="connsiteY1" fmla="*/ 0 h 513703"/>
              <a:gd name="connsiteX2" fmla="*/ 2810563 w 2817707"/>
              <a:gd name="connsiteY2" fmla="*/ 513703 h 513703"/>
              <a:gd name="connsiteX3" fmla="*/ 0 w 2817707"/>
              <a:gd name="connsiteY3" fmla="*/ 513703 h 513703"/>
              <a:gd name="connsiteX4" fmla="*/ 0 w 2817707"/>
              <a:gd name="connsiteY4" fmla="*/ 0 h 513703"/>
              <a:gd name="connsiteX0" fmla="*/ 0 w 2908195"/>
              <a:gd name="connsiteY0" fmla="*/ 0 h 513703"/>
              <a:gd name="connsiteX1" fmla="*/ 2817707 w 2908195"/>
              <a:gd name="connsiteY1" fmla="*/ 0 h 513703"/>
              <a:gd name="connsiteX2" fmla="*/ 2908195 w 2908195"/>
              <a:gd name="connsiteY2" fmla="*/ 513703 h 513703"/>
              <a:gd name="connsiteX3" fmla="*/ 0 w 2908195"/>
              <a:gd name="connsiteY3" fmla="*/ 513703 h 513703"/>
              <a:gd name="connsiteX4" fmla="*/ 0 w 2908195"/>
              <a:gd name="connsiteY4" fmla="*/ 0 h 513703"/>
              <a:gd name="connsiteX0" fmla="*/ 0 w 2908195"/>
              <a:gd name="connsiteY0" fmla="*/ 0 h 513703"/>
              <a:gd name="connsiteX1" fmla="*/ 2822469 w 2908195"/>
              <a:gd name="connsiteY1" fmla="*/ 0 h 513703"/>
              <a:gd name="connsiteX2" fmla="*/ 2908195 w 2908195"/>
              <a:gd name="connsiteY2" fmla="*/ 513703 h 513703"/>
              <a:gd name="connsiteX3" fmla="*/ 0 w 2908195"/>
              <a:gd name="connsiteY3" fmla="*/ 513703 h 513703"/>
              <a:gd name="connsiteX4" fmla="*/ 0 w 2908195"/>
              <a:gd name="connsiteY4" fmla="*/ 0 h 513703"/>
              <a:gd name="connsiteX0" fmla="*/ 0 w 2908195"/>
              <a:gd name="connsiteY0" fmla="*/ 0 h 513703"/>
              <a:gd name="connsiteX1" fmla="*/ 2816706 w 2908195"/>
              <a:gd name="connsiteY1" fmla="*/ 0 h 513703"/>
              <a:gd name="connsiteX2" fmla="*/ 2908195 w 2908195"/>
              <a:gd name="connsiteY2" fmla="*/ 513703 h 513703"/>
              <a:gd name="connsiteX3" fmla="*/ 0 w 2908195"/>
              <a:gd name="connsiteY3" fmla="*/ 513703 h 513703"/>
              <a:gd name="connsiteX4" fmla="*/ 0 w 2908195"/>
              <a:gd name="connsiteY4" fmla="*/ 0 h 513703"/>
              <a:gd name="connsiteX0" fmla="*/ 0 w 2919720"/>
              <a:gd name="connsiteY0" fmla="*/ 0 h 513703"/>
              <a:gd name="connsiteX1" fmla="*/ 2816706 w 2919720"/>
              <a:gd name="connsiteY1" fmla="*/ 0 h 513703"/>
              <a:gd name="connsiteX2" fmla="*/ 2919720 w 2919720"/>
              <a:gd name="connsiteY2" fmla="*/ 513703 h 513703"/>
              <a:gd name="connsiteX3" fmla="*/ 0 w 2919720"/>
              <a:gd name="connsiteY3" fmla="*/ 513703 h 513703"/>
              <a:gd name="connsiteX4" fmla="*/ 0 w 2919720"/>
              <a:gd name="connsiteY4" fmla="*/ 0 h 513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9720" h="513703">
                <a:moveTo>
                  <a:pt x="0" y="0"/>
                </a:moveTo>
                <a:lnTo>
                  <a:pt x="2816706" y="0"/>
                </a:lnTo>
                <a:lnTo>
                  <a:pt x="2919720" y="513703"/>
                </a:lnTo>
                <a:lnTo>
                  <a:pt x="0" y="5137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B6CFD8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45720" rIns="45720" bIns="45720" rtlCol="0" anchor="ctr" anchorCtr="0">
            <a:noAutofit/>
          </a:bodyPr>
          <a:lstStyle/>
          <a:p>
            <a:pPr>
              <a:buSzPct val="100000"/>
            </a:pPr>
            <a:r>
              <a:rPr lang="ru-RU" sz="1000" dirty="0"/>
              <a:t>Аудитором выполнены расчеты, демонстрирующие Инвестору влияние замены на стоимость эксплуатации в течение жизненного цикла здания . Принято решение об отклонении замены.</a:t>
            </a:r>
          </a:p>
        </p:txBody>
      </p:sp>
      <p:sp>
        <p:nvSpPr>
          <p:cNvPr id="51" name="Rectangle 3"/>
          <p:cNvSpPr/>
          <p:nvPr/>
        </p:nvSpPr>
        <p:spPr bwMode="gray">
          <a:xfrm>
            <a:off x="3287300" y="3138877"/>
            <a:ext cx="3789775" cy="715842"/>
          </a:xfrm>
          <a:custGeom>
            <a:avLst/>
            <a:gdLst>
              <a:gd name="connsiteX0" fmla="*/ 0 w 2908195"/>
              <a:gd name="connsiteY0" fmla="*/ 0 h 801648"/>
              <a:gd name="connsiteX1" fmla="*/ 2908195 w 2908195"/>
              <a:gd name="connsiteY1" fmla="*/ 0 h 801648"/>
              <a:gd name="connsiteX2" fmla="*/ 2908195 w 2908195"/>
              <a:gd name="connsiteY2" fmla="*/ 801648 h 801648"/>
              <a:gd name="connsiteX3" fmla="*/ 0 w 2908195"/>
              <a:gd name="connsiteY3" fmla="*/ 801648 h 801648"/>
              <a:gd name="connsiteX4" fmla="*/ 0 w 2908195"/>
              <a:gd name="connsiteY4" fmla="*/ 0 h 801648"/>
              <a:gd name="connsiteX0" fmla="*/ 0 w 2917720"/>
              <a:gd name="connsiteY0" fmla="*/ 0 h 801648"/>
              <a:gd name="connsiteX1" fmla="*/ 2917720 w 2917720"/>
              <a:gd name="connsiteY1" fmla="*/ 0 h 801648"/>
              <a:gd name="connsiteX2" fmla="*/ 2908195 w 2917720"/>
              <a:gd name="connsiteY2" fmla="*/ 801648 h 801648"/>
              <a:gd name="connsiteX3" fmla="*/ 0 w 2917720"/>
              <a:gd name="connsiteY3" fmla="*/ 801648 h 801648"/>
              <a:gd name="connsiteX4" fmla="*/ 0 w 2917720"/>
              <a:gd name="connsiteY4" fmla="*/ 0 h 801648"/>
              <a:gd name="connsiteX0" fmla="*/ 0 w 3051070"/>
              <a:gd name="connsiteY0" fmla="*/ 0 h 801648"/>
              <a:gd name="connsiteX1" fmla="*/ 2917720 w 3051070"/>
              <a:gd name="connsiteY1" fmla="*/ 0 h 801648"/>
              <a:gd name="connsiteX2" fmla="*/ 3051070 w 3051070"/>
              <a:gd name="connsiteY2" fmla="*/ 799267 h 801648"/>
              <a:gd name="connsiteX3" fmla="*/ 0 w 3051070"/>
              <a:gd name="connsiteY3" fmla="*/ 801648 h 801648"/>
              <a:gd name="connsiteX4" fmla="*/ 0 w 3051070"/>
              <a:gd name="connsiteY4" fmla="*/ 0 h 801648"/>
              <a:gd name="connsiteX0" fmla="*/ 0 w 3051070"/>
              <a:gd name="connsiteY0" fmla="*/ 0 h 801648"/>
              <a:gd name="connsiteX1" fmla="*/ 2927324 w 3051070"/>
              <a:gd name="connsiteY1" fmla="*/ 0 h 801648"/>
              <a:gd name="connsiteX2" fmla="*/ 3051070 w 3051070"/>
              <a:gd name="connsiteY2" fmla="*/ 799267 h 801648"/>
              <a:gd name="connsiteX3" fmla="*/ 0 w 3051070"/>
              <a:gd name="connsiteY3" fmla="*/ 801648 h 801648"/>
              <a:gd name="connsiteX4" fmla="*/ 0 w 3051070"/>
              <a:gd name="connsiteY4" fmla="*/ 0 h 801648"/>
              <a:gd name="connsiteX0" fmla="*/ 0 w 3056832"/>
              <a:gd name="connsiteY0" fmla="*/ 0 h 801648"/>
              <a:gd name="connsiteX1" fmla="*/ 2927324 w 3056832"/>
              <a:gd name="connsiteY1" fmla="*/ 0 h 801648"/>
              <a:gd name="connsiteX2" fmla="*/ 3056832 w 3056832"/>
              <a:gd name="connsiteY2" fmla="*/ 799267 h 801648"/>
              <a:gd name="connsiteX3" fmla="*/ 0 w 3056832"/>
              <a:gd name="connsiteY3" fmla="*/ 801648 h 801648"/>
              <a:gd name="connsiteX4" fmla="*/ 0 w 3056832"/>
              <a:gd name="connsiteY4" fmla="*/ 0 h 801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6832" h="801648">
                <a:moveTo>
                  <a:pt x="0" y="0"/>
                </a:moveTo>
                <a:lnTo>
                  <a:pt x="2927324" y="0"/>
                </a:lnTo>
                <a:lnTo>
                  <a:pt x="3056832" y="799267"/>
                </a:lnTo>
                <a:lnTo>
                  <a:pt x="0" y="80164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B6CFD8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45720" rIns="45720" bIns="45720" rtlCol="0" anchor="ctr" anchorCtr="0">
            <a:noAutofit/>
          </a:bodyPr>
          <a:lstStyle/>
          <a:p>
            <a:pPr>
              <a:buSzPct val="100000"/>
            </a:pPr>
            <a:r>
              <a:rPr lang="ru-RU" sz="1000" dirty="0"/>
              <a:t>Снижена стоимость закрываемых Подрядчику работ в соответствии с фактически выполненными работами (упрочнённое покрытие плиты пола помещения </a:t>
            </a:r>
          </a:p>
          <a:p>
            <a:pPr>
              <a:buSzPct val="100000"/>
            </a:pPr>
            <a:r>
              <a:rPr lang="ru-RU" sz="1000" dirty="0"/>
              <a:t>отсутствует)</a:t>
            </a:r>
          </a:p>
        </p:txBody>
      </p:sp>
      <p:sp>
        <p:nvSpPr>
          <p:cNvPr id="38" name="Rectangle 3"/>
          <p:cNvSpPr/>
          <p:nvPr/>
        </p:nvSpPr>
        <p:spPr bwMode="gray">
          <a:xfrm>
            <a:off x="714376" y="1922233"/>
            <a:ext cx="2481497" cy="56869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900" dirty="0"/>
              <a:t>Попытки замены дорогостоящих причальных отбойных устройств на более дешевые аналоги</a:t>
            </a:r>
          </a:p>
        </p:txBody>
      </p:sp>
      <p:sp>
        <p:nvSpPr>
          <p:cNvPr id="39" name="Rectangle 5"/>
          <p:cNvSpPr/>
          <p:nvPr/>
        </p:nvSpPr>
        <p:spPr bwMode="gray">
          <a:xfrm>
            <a:off x="714376" y="2530499"/>
            <a:ext cx="2481464" cy="568806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900" dirty="0"/>
              <a:t>Попытки замены дорогостоящего кранового оборудования на аналогичное Б/У оборудование</a:t>
            </a:r>
          </a:p>
        </p:txBody>
      </p:sp>
      <p:sp>
        <p:nvSpPr>
          <p:cNvPr id="41" name="Rectangle 5"/>
          <p:cNvSpPr/>
          <p:nvPr/>
        </p:nvSpPr>
        <p:spPr bwMode="gray">
          <a:xfrm>
            <a:off x="714376" y="3138876"/>
            <a:ext cx="2481464" cy="71584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900" dirty="0"/>
              <a:t>Для помещения выполняется «Упрочняющий поверхностный слой: </a:t>
            </a:r>
            <a:r>
              <a:rPr lang="ru-RU" sz="900" dirty="0" err="1"/>
              <a:t>Топпинговое</a:t>
            </a:r>
            <a:r>
              <a:rPr lang="ru-RU" sz="900" dirty="0"/>
              <a:t> покрытие "MASTERTOP 450"»</a:t>
            </a:r>
          </a:p>
        </p:txBody>
      </p:sp>
      <p:sp>
        <p:nvSpPr>
          <p:cNvPr id="43" name="Rectangle 5"/>
          <p:cNvSpPr/>
          <p:nvPr/>
        </p:nvSpPr>
        <p:spPr bwMode="gray">
          <a:xfrm>
            <a:off x="714376" y="3894289"/>
            <a:ext cx="2481464" cy="71584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900" dirty="0"/>
              <a:t>При устройстве элементов ЖБ каркаса необходимо было применение материалов</a:t>
            </a:r>
          </a:p>
          <a:p>
            <a:r>
              <a:rPr lang="ru-RU" sz="900" dirty="0"/>
              <a:t>Рабочая арматура: Ø14 - А500С</a:t>
            </a:r>
          </a:p>
          <a:p>
            <a:r>
              <a:rPr lang="ru-RU" sz="900" dirty="0"/>
              <a:t>Бетон В25 W6 F150</a:t>
            </a:r>
          </a:p>
        </p:txBody>
      </p:sp>
      <p:sp>
        <p:nvSpPr>
          <p:cNvPr id="45" name="Rectangle 5"/>
          <p:cNvSpPr/>
          <p:nvPr/>
        </p:nvSpPr>
        <p:spPr bwMode="gray">
          <a:xfrm>
            <a:off x="714376" y="4649702"/>
            <a:ext cx="2481464" cy="81646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900" dirty="0"/>
              <a:t>При устройстве ж.б. плиты пола требуется выполнение деформационных швов по технологии Permaban Eclipse через 24 метра поперечных и через 16 метров продольных</a:t>
            </a:r>
          </a:p>
        </p:txBody>
      </p:sp>
      <p:sp>
        <p:nvSpPr>
          <p:cNvPr id="53" name="Rectangle 5"/>
          <p:cNvSpPr/>
          <p:nvPr/>
        </p:nvSpPr>
        <p:spPr bwMode="gray">
          <a:xfrm>
            <a:off x="714376" y="5505740"/>
            <a:ext cx="2481464" cy="8168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 wrap="square" anchor="ctr" anchorCtr="0">
            <a:noAutofit/>
          </a:bodyPr>
          <a:lstStyle/>
          <a:p>
            <a:r>
              <a:rPr lang="ru-RU" sz="900" dirty="0"/>
              <a:t>Предусмотрено устройство систем вентиляции и кондиционирования с мощностью, определенной расчетом в соответствии с нормативными требованиями</a:t>
            </a:r>
          </a:p>
        </p:txBody>
      </p:sp>
      <p:sp>
        <p:nvSpPr>
          <p:cNvPr id="55" name="Rectangle 3"/>
          <p:cNvSpPr/>
          <p:nvPr/>
        </p:nvSpPr>
        <p:spPr bwMode="gray">
          <a:xfrm>
            <a:off x="3287301" y="5505740"/>
            <a:ext cx="3536886" cy="817563"/>
          </a:xfrm>
          <a:custGeom>
            <a:avLst/>
            <a:gdLst>
              <a:gd name="connsiteX0" fmla="*/ 0 w 2908195"/>
              <a:gd name="connsiteY0" fmla="*/ 0 h 950351"/>
              <a:gd name="connsiteX1" fmla="*/ 2908195 w 2908195"/>
              <a:gd name="connsiteY1" fmla="*/ 0 h 950351"/>
              <a:gd name="connsiteX2" fmla="*/ 2908195 w 2908195"/>
              <a:gd name="connsiteY2" fmla="*/ 950351 h 950351"/>
              <a:gd name="connsiteX3" fmla="*/ 0 w 2908195"/>
              <a:gd name="connsiteY3" fmla="*/ 950351 h 950351"/>
              <a:gd name="connsiteX4" fmla="*/ 0 w 2908195"/>
              <a:gd name="connsiteY4" fmla="*/ 0 h 950351"/>
              <a:gd name="connsiteX0" fmla="*/ 0 w 3051070"/>
              <a:gd name="connsiteY0" fmla="*/ 0 h 950351"/>
              <a:gd name="connsiteX1" fmla="*/ 3051070 w 3051070"/>
              <a:gd name="connsiteY1" fmla="*/ 0 h 950351"/>
              <a:gd name="connsiteX2" fmla="*/ 2908195 w 3051070"/>
              <a:gd name="connsiteY2" fmla="*/ 950351 h 950351"/>
              <a:gd name="connsiteX3" fmla="*/ 0 w 3051070"/>
              <a:gd name="connsiteY3" fmla="*/ 950351 h 950351"/>
              <a:gd name="connsiteX4" fmla="*/ 0 w 3051070"/>
              <a:gd name="connsiteY4" fmla="*/ 0 h 950351"/>
              <a:gd name="connsiteX0" fmla="*/ 0 w 3051070"/>
              <a:gd name="connsiteY0" fmla="*/ 0 h 950351"/>
              <a:gd name="connsiteX1" fmla="*/ 3051070 w 3051070"/>
              <a:gd name="connsiteY1" fmla="*/ 0 h 950351"/>
              <a:gd name="connsiteX2" fmla="*/ 2896289 w 3051070"/>
              <a:gd name="connsiteY2" fmla="*/ 947970 h 950351"/>
              <a:gd name="connsiteX3" fmla="*/ 0 w 3051070"/>
              <a:gd name="connsiteY3" fmla="*/ 950351 h 950351"/>
              <a:gd name="connsiteX4" fmla="*/ 0 w 3051070"/>
              <a:gd name="connsiteY4" fmla="*/ 0 h 950351"/>
              <a:gd name="connsiteX0" fmla="*/ 0 w 3051070"/>
              <a:gd name="connsiteY0" fmla="*/ 0 h 950351"/>
              <a:gd name="connsiteX1" fmla="*/ 3051070 w 3051070"/>
              <a:gd name="connsiteY1" fmla="*/ 0 h 950351"/>
              <a:gd name="connsiteX2" fmla="*/ 2892182 w 3051070"/>
              <a:gd name="connsiteY2" fmla="*/ 947970 h 950351"/>
              <a:gd name="connsiteX3" fmla="*/ 0 w 3051070"/>
              <a:gd name="connsiteY3" fmla="*/ 950351 h 950351"/>
              <a:gd name="connsiteX4" fmla="*/ 0 w 3051070"/>
              <a:gd name="connsiteY4" fmla="*/ 0 h 950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1070" h="950351">
                <a:moveTo>
                  <a:pt x="0" y="0"/>
                </a:moveTo>
                <a:lnTo>
                  <a:pt x="3051070" y="0"/>
                </a:lnTo>
                <a:lnTo>
                  <a:pt x="2892182" y="947970"/>
                </a:lnTo>
                <a:lnTo>
                  <a:pt x="0" y="950351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bg1"/>
              </a:gs>
              <a:gs pos="100000">
                <a:srgbClr val="B6CFD8"/>
              </a:gs>
            </a:gsLst>
            <a:lin ang="0" scaled="1"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45720" rIns="45720" bIns="45720" rtlCol="0" anchor="ctr" anchorCtr="0">
            <a:noAutofit/>
          </a:bodyPr>
          <a:lstStyle/>
          <a:p>
            <a:pPr>
              <a:buSzPct val="100000"/>
            </a:pPr>
            <a:r>
              <a:rPr lang="ru-RU" sz="1000" dirty="0"/>
              <a:t>По факту вследствие уменьшения количества оборудования, а также замены оборудования на менее мощное и более дешевое суммарная мощность </a:t>
            </a:r>
          </a:p>
          <a:p>
            <a:pPr>
              <a:buSzPct val="100000"/>
            </a:pPr>
            <a:r>
              <a:rPr lang="ru-RU" sz="1000" dirty="0"/>
              <a:t>системы снижена </a:t>
            </a:r>
            <a:r>
              <a:rPr lang="ru-RU" sz="1000" b="1" dirty="0"/>
              <a:t>на 45-50%</a:t>
            </a:r>
          </a:p>
        </p:txBody>
      </p:sp>
      <p:sp>
        <p:nvSpPr>
          <p:cNvPr id="58" name="Rectangle 3"/>
          <p:cNvSpPr/>
          <p:nvPr/>
        </p:nvSpPr>
        <p:spPr bwMode="gray">
          <a:xfrm>
            <a:off x="7315200" y="1826525"/>
            <a:ext cx="2103121" cy="387492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wrap="square" lIns="91440" tIns="91440" rIns="45720" bIns="91440" rtlCol="0" anchor="t" anchorCtr="0">
            <a:noAutofit/>
          </a:bodyPr>
          <a:lstStyle/>
          <a:p>
            <a:pPr algn="ctr">
              <a:buSzPct val="100000"/>
            </a:pPr>
            <a:r>
              <a:rPr lang="ru-RU" sz="1100" b="1" dirty="0">
                <a:solidFill>
                  <a:srgbClr val="000000"/>
                </a:solidFill>
              </a:rPr>
              <a:t>Значительный ущерб Инвестору в результате внесенных изменений</a:t>
            </a:r>
          </a:p>
        </p:txBody>
      </p:sp>
      <p:grpSp>
        <p:nvGrpSpPr>
          <p:cNvPr id="65" name="Group 64"/>
          <p:cNvGrpSpPr/>
          <p:nvPr/>
        </p:nvGrpSpPr>
        <p:grpSpPr>
          <a:xfrm>
            <a:off x="365638" y="1990813"/>
            <a:ext cx="294762" cy="319222"/>
            <a:chOff x="379451" y="1553936"/>
            <a:chExt cx="294762" cy="319222"/>
          </a:xfrm>
        </p:grpSpPr>
        <p:sp>
          <p:nvSpPr>
            <p:cNvPr id="66" name="Right Triangle 65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7" name="Right Arrow 66"/>
            <p:cNvSpPr/>
            <p:nvPr/>
          </p:nvSpPr>
          <p:spPr>
            <a:xfrm>
              <a:off x="462800" y="1666230"/>
              <a:ext cx="211413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68" name="Right Triangle 67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69" name="Group 68"/>
          <p:cNvGrpSpPr/>
          <p:nvPr/>
        </p:nvGrpSpPr>
        <p:grpSpPr>
          <a:xfrm>
            <a:off x="365638" y="2600273"/>
            <a:ext cx="294762" cy="319222"/>
            <a:chOff x="379451" y="1553936"/>
            <a:chExt cx="294762" cy="319222"/>
          </a:xfrm>
        </p:grpSpPr>
        <p:sp>
          <p:nvSpPr>
            <p:cNvPr id="70" name="Right Triangle 69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71" name="Right Arrow 70"/>
            <p:cNvSpPr/>
            <p:nvPr/>
          </p:nvSpPr>
          <p:spPr>
            <a:xfrm>
              <a:off x="462800" y="1666230"/>
              <a:ext cx="211413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72" name="Right Triangle 71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365638" y="3282898"/>
            <a:ext cx="294762" cy="319222"/>
            <a:chOff x="379451" y="1553936"/>
            <a:chExt cx="294762" cy="319222"/>
          </a:xfrm>
        </p:grpSpPr>
        <p:sp>
          <p:nvSpPr>
            <p:cNvPr id="74" name="Right Triangle 73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75" name="Right Arrow 74"/>
            <p:cNvSpPr/>
            <p:nvPr/>
          </p:nvSpPr>
          <p:spPr>
            <a:xfrm>
              <a:off x="462800" y="1666230"/>
              <a:ext cx="211413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76" name="Right Triangle 75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365638" y="4038548"/>
            <a:ext cx="294762" cy="319222"/>
            <a:chOff x="379451" y="1553936"/>
            <a:chExt cx="294762" cy="319222"/>
          </a:xfrm>
        </p:grpSpPr>
        <p:sp>
          <p:nvSpPr>
            <p:cNvPr id="78" name="Right Triangle 77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79" name="Right Arrow 78"/>
            <p:cNvSpPr/>
            <p:nvPr/>
          </p:nvSpPr>
          <p:spPr>
            <a:xfrm>
              <a:off x="462800" y="1666230"/>
              <a:ext cx="211413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80" name="Right Triangle 79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1" name="Group 80"/>
          <p:cNvGrpSpPr/>
          <p:nvPr/>
        </p:nvGrpSpPr>
        <p:grpSpPr>
          <a:xfrm>
            <a:off x="365638" y="4841823"/>
            <a:ext cx="294762" cy="319222"/>
            <a:chOff x="379451" y="1553936"/>
            <a:chExt cx="294762" cy="319222"/>
          </a:xfrm>
        </p:grpSpPr>
        <p:sp>
          <p:nvSpPr>
            <p:cNvPr id="82" name="Right Triangle 81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83" name="Right Arrow 82"/>
            <p:cNvSpPr/>
            <p:nvPr/>
          </p:nvSpPr>
          <p:spPr>
            <a:xfrm>
              <a:off x="462800" y="1666230"/>
              <a:ext cx="211413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84" name="Right Triangle 83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65638" y="5701454"/>
            <a:ext cx="294762" cy="319222"/>
            <a:chOff x="379451" y="1553936"/>
            <a:chExt cx="294762" cy="319222"/>
          </a:xfrm>
        </p:grpSpPr>
        <p:sp>
          <p:nvSpPr>
            <p:cNvPr id="86" name="Right Triangle 85"/>
            <p:cNvSpPr/>
            <p:nvPr/>
          </p:nvSpPr>
          <p:spPr>
            <a:xfrm flipH="1">
              <a:off x="379451" y="1553936"/>
              <a:ext cx="83343" cy="165326"/>
            </a:xfrm>
            <a:prstGeom prst="rtTriangle">
              <a:avLst/>
            </a:prstGeom>
            <a:solidFill>
              <a:schemeClr val="bg2">
                <a:lumMod val="9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87" name="Right Arrow 86"/>
            <p:cNvSpPr/>
            <p:nvPr/>
          </p:nvSpPr>
          <p:spPr>
            <a:xfrm>
              <a:off x="462800" y="1666230"/>
              <a:ext cx="211413" cy="206928"/>
            </a:xfrm>
            <a:prstGeom prst="rightArrow">
              <a:avLst/>
            </a:prstGeom>
            <a:gradFill>
              <a:gsLst>
                <a:gs pos="0">
                  <a:schemeClr val="bg2">
                    <a:lumMod val="60000"/>
                    <a:lumOff val="40000"/>
                  </a:schemeClr>
                </a:gs>
                <a:gs pos="100000">
                  <a:srgbClr val="6298AC"/>
                </a:gs>
              </a:gsLst>
              <a:lin ang="0" scaled="1"/>
            </a:gra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  <p:sp>
          <p:nvSpPr>
            <p:cNvPr id="88" name="Right Triangle 87"/>
            <p:cNvSpPr/>
            <p:nvPr/>
          </p:nvSpPr>
          <p:spPr>
            <a:xfrm flipH="1" flipV="1">
              <a:off x="379452" y="1719262"/>
              <a:ext cx="83343" cy="100864"/>
            </a:xfrm>
            <a:prstGeom prst="rtTriangle">
              <a:avLst/>
            </a:prstGeom>
            <a:solidFill>
              <a:schemeClr val="bg2">
                <a:lumMod val="60000"/>
                <a:lumOff val="40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400" dirty="0" err="1">
                <a:solidFill>
                  <a:schemeClr val="tx1"/>
                </a:solidFill>
              </a:endParaRPr>
            </a:p>
          </p:txBody>
        </p:sp>
      </p:grpSp>
      <p:pic>
        <p:nvPicPr>
          <p:cNvPr id="89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402639" y="2705390"/>
            <a:ext cx="1928242" cy="2800350"/>
          </a:xfrm>
          <a:prstGeom prst="rect">
            <a:avLst/>
          </a:prstGeom>
          <a:noFill/>
          <a:ln>
            <a:noFill/>
          </a:ln>
          <a:effectLst>
            <a:outerShdw blurRad="38100" dist="25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58620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21047&quot;&gt;&lt;version val=&quot;23269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/m_precDefaultPercent&gt;&lt;m_precDefaultDate&gt;&lt;m_bNumberIsYear val=&quot;0&quot;/&gt;&lt;m_strFormatTime&gt;%d.%m.%Y&lt;/m_strFormatTime&gt;&lt;/m_precDefaultDate&gt;&lt;m_precDefaultYear/&gt;&lt;m_precDefaultQuarter/&gt;&lt;m_precDefaultMonth/&gt;&lt;m_precDefaultWeek/&gt;&lt;m_precDefaultDay/&gt;&lt;m_mruColor&gt;&lt;m_vecMRU length=&quot;2&quot;&gt;&lt;elem m_fUsage=&quot;1.00000000000000000000E+000&quot;&gt;&lt;m_msothmcolidx val=&quot;0&quot;/&gt;&lt;m_rgb r=&quot;bf&quot; g=&quot;c5&quot; b=&quot;ce&quot;/&gt;&lt;m_ppcolschidx tagver0=&quot;23004&quot; tagname0=&quot;m_ppcolschidxUNRECOGNIZED&quot; val=&quot;0&quot;/&gt;&lt;m_nBrightness val=&quot;0&quot;/&gt;&lt;/elem&gt;&lt;elem m_fUsage=&quot;9.00000000000000020000E-001&quot;&gt;&lt;m_msothmcolidx val=&quot;0&quot;/&gt;&lt;m_rgb r=&quot;90&quot; g=&quot;9c&quot; b=&quot;aa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15759</TotalTime>
  <Words>3083</Words>
  <Application>Microsoft Office PowerPoint</Application>
  <PresentationFormat>Лист A4 (210x297 мм)</PresentationFormat>
  <Paragraphs>217</Paragraphs>
  <Slides>15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Office Theme</vt:lpstr>
      <vt:lpstr>think-cell Slide</vt:lpstr>
      <vt:lpstr>ТЦА и мониторинг крупных инфраструктурных проектов на всех этапах жизненного цикла как инструмент существенного снижения рисков Заказчика и Генподрядчика</vt:lpstr>
      <vt:lpstr>Примеры результативности ТЦА на различных этапах жизненного цикла объектов (1 из 3)</vt:lpstr>
      <vt:lpstr>Примеры результативности ТЦА на различных этапах жизненного цикла объектов (1 из 3)</vt:lpstr>
      <vt:lpstr>Примеры результативности ТЦА на различных этапах жизненного цикла объектов (3 из 3)</vt:lpstr>
      <vt:lpstr>Дополнительные положительные эффекты ТЦА</vt:lpstr>
      <vt:lpstr>Успешное применение ТЦА при досудебном разрешении споров (1 из 2)</vt:lpstr>
      <vt:lpstr>Успешное применение ТЦА при досудебном разрешении споров (1 из 2)</vt:lpstr>
      <vt:lpstr>Некоторые примеры результатов проведения ТЦА на стадии разработки проектной документации</vt:lpstr>
      <vt:lpstr>Успешное применение ТЦА для защиты интересов Инвестора и Заказчика строительства (1 из 2)</vt:lpstr>
      <vt:lpstr>Успешное применение ТЦА для защиты интересов Инвестора и Заказчика строительства (2 из 2)</vt:lpstr>
      <vt:lpstr>Успешное применение ТЦА при разрешении споров с Заказчиками строительства (1 из 2)</vt:lpstr>
      <vt:lpstr>Успешное применение ТЦА при разрешении споров с Заказчиками строительства (1 из 2)</vt:lpstr>
      <vt:lpstr>Общая тенденция повышения рисков деятельности Генподрядчиков</vt:lpstr>
      <vt:lpstr>Анализ некоторых причин возникновения значительных рисков Генподрядчика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freelance</dc:creator>
  <cp:lastModifiedBy>ek@constructionaudit.ru</cp:lastModifiedBy>
  <cp:revision>1910</cp:revision>
  <cp:lastPrinted>2016-02-07T17:43:05Z</cp:lastPrinted>
  <dcterms:created xsi:type="dcterms:W3CDTF">2010-06-10T07:47:26Z</dcterms:created>
  <dcterms:modified xsi:type="dcterms:W3CDTF">2019-03-19T10:13:47Z</dcterms:modified>
</cp:coreProperties>
</file>