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84" r:id="rId2"/>
    <p:sldId id="340" r:id="rId3"/>
    <p:sldId id="346" r:id="rId4"/>
    <p:sldId id="347" r:id="rId5"/>
    <p:sldId id="341" r:id="rId6"/>
    <p:sldId id="310" r:id="rId7"/>
    <p:sldId id="316" r:id="rId8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713" autoAdjust="0"/>
  </p:normalViewPr>
  <p:slideViewPr>
    <p:cSldViewPr snapToGrid="0">
      <p:cViewPr varScale="1">
        <p:scale>
          <a:sx n="113" d="100"/>
          <a:sy n="113" d="100"/>
        </p:scale>
        <p:origin x="-117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0B2487DF-334F-47E9-8FBF-F52CDC4B6837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11FED58-1EFC-4A2F-88C7-E14B2B7D7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754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18B4-3511-4D9A-9C9B-CF5CC7DA83A9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91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8335-DFF7-4DBC-9EAF-25F09F1370CC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5C93-32D7-4AF6-B095-96A16B0AB03F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9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741C-2841-45A4-BB98-C80E8CF911B7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05D-3841-4245-83C2-80297A6D6C74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27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E82-E20B-4D5D-A127-C305007EC010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75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0262-AC33-4531-84C4-AF4AE21808BC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81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7FF4-9C1C-432D-BB34-94A933A712A1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9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699D-7685-4590-B06F-F1695774DA07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29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1EC5-125F-45A1-9CF8-9FD9B079F4AE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80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32DB-9D90-456A-8CEE-DE5D6C778547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34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1FBC-5BAF-4FF0-98C3-58645C1334BD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64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C28C-A46B-4AC4-8444-AFFB609BD860}" type="datetime1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F423-28FE-4D8F-9303-EB9540DD8E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59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.denisov@severindevelopment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CD82377-506C-4888-ACF0-3C778078F2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"/>
            <a:ext cx="9906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7880" y="2115693"/>
            <a:ext cx="70032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/>
              <a:t>Расширение возможностей использования публичного технического и ценового аудита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9665" y="468763"/>
            <a:ext cx="754720" cy="101965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493290"/>
            <a:ext cx="9906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www.severindevelopment.ru                                                             +7 (495) 545-44-01                                                                     info@severindevelopment.ru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174AA580-364E-44C6-B4BA-CA69F9DA3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519" y="5487203"/>
            <a:ext cx="4948448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eaLnBrk="1" hangingPunct="1"/>
            <a:r>
              <a:rPr lang="ru-RU" altLang="ru-RU" sz="1400" b="1" dirty="0">
                <a:cs typeface="Arial" panose="020B0604020202020204" pitchFamily="34" charset="0"/>
              </a:rPr>
              <a:t>Денисов Сергей</a:t>
            </a:r>
            <a:r>
              <a:rPr lang="en-US" altLang="ru-RU" sz="1400" b="1" dirty="0">
                <a:cs typeface="Arial" panose="020B0604020202020204" pitchFamily="34" charset="0"/>
              </a:rPr>
              <a:t>,</a:t>
            </a:r>
            <a:endParaRPr lang="ru-RU" altLang="ru-RU" sz="1400" b="1" dirty="0">
              <a:cs typeface="Arial" panose="020B0604020202020204" pitchFamily="34" charset="0"/>
            </a:endParaRPr>
          </a:p>
          <a:p>
            <a:pPr marL="0" eaLnBrk="1" hangingPunct="1"/>
            <a:r>
              <a:rPr lang="ru-RU" altLang="ru-RU" sz="1400" dirty="0">
                <a:cs typeface="Arial" panose="020B0604020202020204" pitchFamily="34" charset="0"/>
              </a:rPr>
              <a:t>Руководитель департамента развития </a:t>
            </a:r>
          </a:p>
          <a:p>
            <a:pPr marL="0" eaLnBrk="1" hangingPunct="1"/>
            <a:r>
              <a:rPr lang="en-US" altLang="ru-RU" sz="1400" dirty="0">
                <a:cs typeface="Arial" panose="020B0604020202020204" pitchFamily="34" charset="0"/>
              </a:rPr>
              <a:t>SEVERIN DEVELOPMENT</a:t>
            </a:r>
            <a:endParaRPr lang="ru-RU" altLang="ru-RU" sz="1400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7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6130" y="396701"/>
            <a:ext cx="7073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SEVERIN DEVELOPMENT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0402" y="6458886"/>
            <a:ext cx="2743200" cy="365125"/>
          </a:xfrm>
        </p:spPr>
        <p:txBody>
          <a:bodyPr/>
          <a:lstStyle/>
          <a:p>
            <a:fld id="{0619DC6E-5EEF-4252-9E6C-2ADD40857F86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57225" y="1104900"/>
            <a:ext cx="7620000" cy="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9665" y="468763"/>
            <a:ext cx="754720" cy="1019659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76275" y="1123637"/>
            <a:ext cx="7765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Входим в </a:t>
            </a:r>
            <a:r>
              <a:rPr lang="ru-RU" b="1" dirty="0">
                <a:solidFill>
                  <a:schemeClr val="accent3"/>
                </a:solidFill>
                <a:latin typeface="Arial Narrow" panose="020B0606020202030204" pitchFamily="34" charset="0"/>
              </a:rPr>
              <a:t>ТОП-3</a:t>
            </a:r>
            <a:r>
              <a:rPr lang="ru-RU" b="1" dirty="0">
                <a:latin typeface="Arial Narrow" panose="020B0606020202030204" pitchFamily="34" charset="0"/>
              </a:rPr>
              <a:t> компаний на рынке </a:t>
            </a:r>
            <a:r>
              <a:rPr lang="ru-RU" b="1" dirty="0">
                <a:latin typeface="Arial Narrow" panose="020B0606020202030204" pitchFamily="34" charset="0"/>
                <a:cs typeface="Arial" panose="020B0604020202020204" pitchFamily="34" charset="0"/>
              </a:rPr>
              <a:t>инжиниринговых услуг в промышленном и гражданском строительстве и рынка Ценового и технологического аудита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825" y="2105030"/>
            <a:ext cx="316143" cy="46589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825" y="2948426"/>
            <a:ext cx="306024" cy="450983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049580" y="2047834"/>
            <a:ext cx="832480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рейтинг НО ТЦА «Технологические и ценовые аудиторы»</a:t>
            </a:r>
          </a:p>
          <a:p>
            <a:pPr algn="ctr">
              <a:spcBef>
                <a:spcPts val="1200"/>
              </a:spcBef>
              <a:buClr>
                <a:schemeClr val="accent3"/>
              </a:buClr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2015 г. – 2-е место                          2016 г. – 3-е место</a:t>
            </a: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9578" y="2862053"/>
            <a:ext cx="81678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Аккредитованные эксперты в 6-ти крупнейших финансовых институтах: </a:t>
            </a:r>
          </a:p>
          <a:p>
            <a:pPr algn="just"/>
            <a:r>
              <a:rPr lang="ru-RU" sz="1500" dirty="0"/>
              <a:t>ГК «Внешэкономбанк», ПАО «Сбербанк», АО «Газпромбанк», ПАО «ВТБ», 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ru-RU" sz="1500" dirty="0"/>
              <a:t>АО «</a:t>
            </a:r>
            <a:r>
              <a:rPr lang="ru-RU" sz="1500" dirty="0" err="1"/>
              <a:t>Россельхозбанк</a:t>
            </a:r>
            <a:r>
              <a:rPr lang="ru-RU" sz="1500" dirty="0"/>
              <a:t>», АО «Альфа-Банк» и др. 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85" y="3871170"/>
            <a:ext cx="306024" cy="4520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9581" y="3796442"/>
            <a:ext cx="83248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Аккредитованы в Минстрое по ценовому и технологическому аудиту инвестиционных проектов с бюджетом более 1,5 млрд рублей с государственным участием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4010" y="4527757"/>
            <a:ext cx="346839" cy="512395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1095278" y="4464706"/>
            <a:ext cx="832480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В штате компании 25 экспертов-аудиторов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6C9C7EC1-B6B0-403D-BFCC-7564B071617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45719" y="2573381"/>
            <a:ext cx="77700" cy="77760"/>
          </a:xfrm>
          <a:prstGeom prst="rect">
            <a:avLst/>
          </a:prstGeom>
        </p:spPr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xmlns="" id="{8AC0A3B5-2B85-4B44-8BD8-917F32EC33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4819" y="5367320"/>
            <a:ext cx="2391762" cy="673203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F2B33E8F-BF54-4178-83C9-4458636C69B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44842" y="5367321"/>
            <a:ext cx="2391762" cy="673203"/>
          </a:xfrm>
          <a:prstGeom prst="rect">
            <a:avLst/>
          </a:prstGeom>
        </p:spPr>
      </p:pic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A425A844-C2CA-4FAA-9C78-00B12BDC439E}"/>
              </a:ext>
            </a:extLst>
          </p:cNvPr>
          <p:cNvSpPr/>
          <p:nvPr/>
        </p:nvSpPr>
        <p:spPr>
          <a:xfrm>
            <a:off x="363310" y="5530272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52786F96-E437-4463-93D6-D56380FC5062}"/>
              </a:ext>
            </a:extLst>
          </p:cNvPr>
          <p:cNvSpPr/>
          <p:nvPr/>
        </p:nvSpPr>
        <p:spPr>
          <a:xfrm>
            <a:off x="2682513" y="551349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D6D5A91D-BFEE-41BD-B731-3FD8CB12361F}"/>
              </a:ext>
            </a:extLst>
          </p:cNvPr>
          <p:cNvSpPr/>
          <p:nvPr/>
        </p:nvSpPr>
        <p:spPr>
          <a:xfrm>
            <a:off x="3369651" y="5530272"/>
            <a:ext cx="16244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сотрудников в компании</a:t>
            </a: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xmlns="" id="{CDB04BEC-0B28-4724-8B4D-945C05C4A9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51953" y="5373916"/>
            <a:ext cx="2391762" cy="673203"/>
          </a:xfrm>
          <a:prstGeom prst="rect">
            <a:avLst/>
          </a:prstGeom>
        </p:spPr>
      </p:pic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123F35F2-DF51-407A-95B5-17C5E94D61C6}"/>
              </a:ext>
            </a:extLst>
          </p:cNvPr>
          <p:cNvSpPr/>
          <p:nvPr/>
        </p:nvSpPr>
        <p:spPr>
          <a:xfrm>
            <a:off x="5070790" y="5525851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524B0A40-D07A-44A0-90AA-29C3665EAAA4}"/>
              </a:ext>
            </a:extLst>
          </p:cNvPr>
          <p:cNvSpPr/>
          <p:nvPr/>
        </p:nvSpPr>
        <p:spPr>
          <a:xfrm>
            <a:off x="5789535" y="5364268"/>
            <a:ext cx="16244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клиентов и партнеров – российский и международных компаний</a:t>
            </a: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xmlns="" id="{A90CDCD3-E048-4E4B-A783-42E014DB5D0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8156" y="5373988"/>
            <a:ext cx="2391762" cy="673203"/>
          </a:xfrm>
          <a:prstGeom prst="rect">
            <a:avLst/>
          </a:prstGeom>
        </p:spPr>
      </p:pic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FB5925E7-113B-45B0-A1BC-BD94144A8945}"/>
              </a:ext>
            </a:extLst>
          </p:cNvPr>
          <p:cNvSpPr/>
          <p:nvPr/>
        </p:nvSpPr>
        <p:spPr>
          <a:xfrm>
            <a:off x="7430241" y="553222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0300828A-F816-4233-BAAB-9F85F638E114}"/>
              </a:ext>
            </a:extLst>
          </p:cNvPr>
          <p:cNvSpPr/>
          <p:nvPr/>
        </p:nvSpPr>
        <p:spPr>
          <a:xfrm>
            <a:off x="8179807" y="5422048"/>
            <a:ext cx="162446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завершенных проектов в 45 городах России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D18A2DFD-BD3A-4160-8CFC-93B8CFB4D04A}"/>
              </a:ext>
            </a:extLst>
          </p:cNvPr>
          <p:cNvSpPr/>
          <p:nvPr/>
        </p:nvSpPr>
        <p:spPr>
          <a:xfrm>
            <a:off x="1026395" y="5496172"/>
            <a:ext cx="16244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лет на российском рынке</a:t>
            </a:r>
          </a:p>
        </p:txBody>
      </p:sp>
      <p:pic>
        <p:nvPicPr>
          <p:cNvPr id="66" name="Рисунок 65">
            <a:extLst>
              <a:ext uri="{FF2B5EF4-FFF2-40B4-BE49-F238E27FC236}">
                <a16:creationId xmlns:a16="http://schemas.microsoft.com/office/drawing/2014/main" xmlns="" id="{9BF9A541-DAD8-446D-A29B-7739AB77446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00574" y="2574779"/>
            <a:ext cx="77700" cy="7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337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5180" y="406226"/>
            <a:ext cx="7073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ОБЩИЙ ФОН</a:t>
            </a:r>
          </a:p>
        </p:txBody>
      </p:sp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0402" y="6458886"/>
            <a:ext cx="2743200" cy="365125"/>
          </a:xfrm>
        </p:spPr>
        <p:txBody>
          <a:bodyPr/>
          <a:lstStyle/>
          <a:p>
            <a:fld id="{0619DC6E-5EEF-4252-9E6C-2ADD40857F86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9665" y="468763"/>
            <a:ext cx="754720" cy="1019659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657225" y="1104900"/>
            <a:ext cx="7620000" cy="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65179" y="1104902"/>
            <a:ext cx="7882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Несмотря на рост количества проектов ТЦА, средний размер контракта существенно сокращается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9579" y="3175386"/>
            <a:ext cx="83248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Компания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SEVERIN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обращений по ТЦА увеличилось на  ̴ 40%</a:t>
            </a:r>
          </a:p>
          <a:p>
            <a:pPr marL="342900" indent="-3429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Падение средней стоимости контракта в  ̴ 2-3 раза</a:t>
            </a:r>
          </a:p>
          <a:p>
            <a:pPr marL="342900" indent="-3429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Уменьшение общих бюджетов инвестиций проектов в  ̴ 2-4 раза  </a:t>
            </a:r>
          </a:p>
          <a:p>
            <a:pPr marL="342900" indent="-3429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При существующих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техзаданиях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– высокие трудозатраты и глубина погружения, несоизмеримые с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вознаграждением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Системно не работаем с ключевыми Заказчиками (ПАО «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Транснефть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», ПАО «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Россети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Автодор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», ОАО «РЖД</a:t>
            </a:r>
            <a:r>
              <a:rPr lang="ru-RU" sz="1500" smtClean="0">
                <a:latin typeface="Arial" panose="020B0604020202020204" pitchFamily="34" charset="0"/>
                <a:cs typeface="Arial" panose="020B0604020202020204" pitchFamily="34" charset="0"/>
              </a:rPr>
              <a:t>», ГК «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Ростех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», ПАО «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РусГидро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и пр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2219" y="5774267"/>
            <a:ext cx="83248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ТЦА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 является драйвером роста услуг. Финансово-технический аудит 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для банков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по-прежнему основной источник выручки компании.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825" y="1828193"/>
            <a:ext cx="316143" cy="4658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5834" y="1746518"/>
            <a:ext cx="832480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Рынок (открытые источники):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 электронных площадках наблюдается рост на 13% (в 2016 г. – 163 тендера, в 2017 г. – 184 тендера)</a:t>
            </a: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Совокупная НМЦ контрактов увеличилась в  ̴ 2 раза (в 2016 г. – 1,1 млрд руб., в 2017 г. – 2,1 млрд руб.)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394" y="3246701"/>
            <a:ext cx="306024" cy="4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780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5180" y="406226"/>
            <a:ext cx="7073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ПРОБЛЕМЫ В ПРОВЕДЕНИИ ТЦА</a:t>
            </a:r>
          </a:p>
        </p:txBody>
      </p:sp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0402" y="6458886"/>
            <a:ext cx="2743200" cy="365125"/>
          </a:xfrm>
        </p:spPr>
        <p:txBody>
          <a:bodyPr/>
          <a:lstStyle/>
          <a:p>
            <a:fld id="{0619DC6E-5EEF-4252-9E6C-2ADD40857F86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9665" y="468763"/>
            <a:ext cx="754720" cy="1019659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C70318B-8733-4334-89BC-9D93C1267ADD}"/>
              </a:ext>
            </a:extLst>
          </p:cNvPr>
          <p:cNvSpPr/>
          <p:nvPr/>
        </p:nvSpPr>
        <p:spPr>
          <a:xfrm rot="18089143">
            <a:off x="3038895" y="3305707"/>
            <a:ext cx="2181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veticaNeueCyr" pitchFamily="50" charset="-52"/>
              </a:rPr>
              <a:t>КРИВО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9A79A71-0D13-42C5-92A3-8D68826A5909}"/>
              </a:ext>
            </a:extLst>
          </p:cNvPr>
          <p:cNvSpPr/>
          <p:nvPr/>
        </p:nvSpPr>
        <p:spPr>
          <a:xfrm rot="3373578">
            <a:off x="4901648" y="4147687"/>
            <a:ext cx="2576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veticaNeueCyr" pitchFamily="50" charset="-52"/>
              </a:rPr>
              <a:t>ДОРОГО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57225" y="1104900"/>
            <a:ext cx="7620000" cy="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65179" y="1104902"/>
            <a:ext cx="7882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Все проблемы изначально являются системными и заложены в конструкцию законодательных норм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5915621-D993-4694-938B-0391C05E5A8B}"/>
              </a:ext>
            </a:extLst>
          </p:cNvPr>
          <p:cNvSpPr/>
          <p:nvPr/>
        </p:nvSpPr>
        <p:spPr>
          <a:xfrm>
            <a:off x="4332168" y="5116041"/>
            <a:ext cx="1491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veticaNeueCyr" pitchFamily="50" charset="-52"/>
              </a:rPr>
              <a:t>ДОЛГО</a:t>
            </a: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xmlns="" id="{D904A073-179E-4580-B135-CFCDED884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3956737"/>
              </p:ext>
            </p:extLst>
          </p:nvPr>
        </p:nvGraphicFramePr>
        <p:xfrm>
          <a:off x="665178" y="1744990"/>
          <a:ext cx="8709206" cy="4434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08">
                  <a:extLst>
                    <a:ext uri="{9D8B030D-6E8A-4147-A177-3AD203B41FA5}">
                      <a16:colId xmlns:a16="http://schemas.microsoft.com/office/drawing/2014/main" xmlns="" val="1096245406"/>
                    </a:ext>
                  </a:extLst>
                </a:gridCol>
                <a:gridCol w="966352">
                  <a:extLst>
                    <a:ext uri="{9D8B030D-6E8A-4147-A177-3AD203B41FA5}">
                      <a16:colId xmlns:a16="http://schemas.microsoft.com/office/drawing/2014/main" xmlns="" val="3992688913"/>
                    </a:ext>
                  </a:extLst>
                </a:gridCol>
                <a:gridCol w="2257745">
                  <a:extLst>
                    <a:ext uri="{9D8B030D-6E8A-4147-A177-3AD203B41FA5}">
                      <a16:colId xmlns:a16="http://schemas.microsoft.com/office/drawing/2014/main" xmlns="" val="3204360114"/>
                    </a:ext>
                  </a:extLst>
                </a:gridCol>
                <a:gridCol w="2178683">
                  <a:extLst>
                    <a:ext uri="{9D8B030D-6E8A-4147-A177-3AD203B41FA5}">
                      <a16:colId xmlns:a16="http://schemas.microsoft.com/office/drawing/2014/main" xmlns="" val="761240290"/>
                    </a:ext>
                  </a:extLst>
                </a:gridCol>
                <a:gridCol w="3096318">
                  <a:extLst>
                    <a:ext uri="{9D8B030D-6E8A-4147-A177-3AD203B41FA5}">
                      <a16:colId xmlns:a16="http://schemas.microsoft.com/office/drawing/2014/main" xmlns="" val="3617107016"/>
                    </a:ext>
                  </a:extLst>
                </a:gridCol>
              </a:tblGrid>
              <a:tr h="2773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Сложности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Пояснения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Следствие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Предлагаем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7306431"/>
                  </a:ext>
                </a:extLst>
              </a:tr>
              <a:tr h="5363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+mn-lt"/>
                        </a:rPr>
                        <a:t>Низкая стоимость</a:t>
                      </a:r>
                      <a:r>
                        <a:rPr lang="ru-RU" sz="1000" b="0" baseline="0" dirty="0">
                          <a:latin typeface="+mn-lt"/>
                        </a:rPr>
                        <a:t> проведения</a:t>
                      </a:r>
                      <a:endParaRPr lang="ru-RU" sz="1000" b="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Несоответствие порога платы за проведение ТЦА рыночному уровню цен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174625" algn="l">
                        <a:buAutoNum type="arabicPeriod"/>
                      </a:pPr>
                      <a:r>
                        <a:rPr lang="ru-RU" sz="1000" dirty="0">
                          <a:latin typeface="+mn-lt"/>
                        </a:rPr>
                        <a:t>Появились</a:t>
                      </a:r>
                      <a:r>
                        <a:rPr lang="ru-RU" sz="1000" baseline="0" dirty="0">
                          <a:latin typeface="+mn-lt"/>
                        </a:rPr>
                        <a:t> схемы оплаты в обход нормативных значений. </a:t>
                      </a:r>
                    </a:p>
                    <a:p>
                      <a:pPr marL="3175" indent="174625" algn="l">
                        <a:buAutoNum type="arabicPeriod"/>
                      </a:pPr>
                      <a:r>
                        <a:rPr lang="ru-RU" sz="1000" baseline="0" dirty="0">
                          <a:latin typeface="+mn-lt"/>
                        </a:rPr>
                        <a:t>Отчеты готовятся для галочки, без глубокого погружения в специфику и технологию проекта. Дискредитация механизма ТЦА.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0" algn="l">
                        <a:buAutoNum type="arabicPeriod"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1-м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этапе – с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0,2% на 0,5% </a:t>
                      </a:r>
                    </a:p>
                    <a:p>
                      <a:pPr marL="0" indent="177800" algn="l">
                        <a:buAutoNum type="arabicPeriod"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этапе – с 0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,38% на 1%</a:t>
                      </a:r>
                    </a:p>
                    <a:p>
                      <a:pPr marL="0" indent="177800" algn="l"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суммарной стоимости изготовления проектной документации и материалов инженерных изысканий.</a:t>
                      </a:r>
                    </a:p>
                    <a:p>
                      <a:pPr marL="0" indent="177800" algn="l"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 ТЦА для объекта 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стоимостью 1,5 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рублей составляет 150-250 тыс. рублей.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0793240"/>
                  </a:ext>
                </a:extLst>
              </a:tr>
              <a:tr h="55380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+mn-lt"/>
                        </a:rPr>
                        <a:t>Стадийность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174625" algn="l">
                        <a:buAutoNum type="arabicPeriod"/>
                      </a:pPr>
                      <a:r>
                        <a:rPr lang="ru-RU" sz="1000" dirty="0">
                          <a:latin typeface="+mn-lt"/>
                        </a:rPr>
                        <a:t>На 3-м этапе «Строительство» дублируется с банковским аудитом / строительным контролем</a:t>
                      </a:r>
                      <a:r>
                        <a:rPr lang="ru-RU" sz="1000" baseline="0" dirty="0">
                          <a:latin typeface="+mn-lt"/>
                        </a:rPr>
                        <a:t> / авторским надзором.</a:t>
                      </a:r>
                      <a:endParaRPr lang="ru-RU" sz="1000" dirty="0">
                        <a:latin typeface="+mn-lt"/>
                      </a:endParaRPr>
                    </a:p>
                    <a:p>
                      <a:pPr marL="3175" indent="174625" algn="l">
                        <a:buAutoNum type="arabicPeriod"/>
                      </a:pPr>
                      <a:r>
                        <a:rPr lang="ru-RU" sz="1000" dirty="0">
                          <a:latin typeface="+mn-lt"/>
                        </a:rPr>
                        <a:t>На 4-м этапе «ЗОС» не</a:t>
                      </a:r>
                      <a:r>
                        <a:rPr lang="ru-RU" sz="1000" baseline="0" dirty="0">
                          <a:latin typeface="+mn-lt"/>
                        </a:rPr>
                        <a:t>понятно, зачем делать ТЦА, когда уже ничего не изменишь.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000" dirty="0">
                          <a:latin typeface="+mn-lt"/>
                        </a:rPr>
                        <a:t>За</a:t>
                      </a:r>
                      <a:r>
                        <a:rPr lang="ru-RU" sz="1000" baseline="0" dirty="0">
                          <a:latin typeface="+mn-lt"/>
                        </a:rPr>
                        <a:t> 3 года у нас не было ни одного аудита на 3-й и 4-й стадии.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+mn-lt"/>
                        </a:rPr>
                        <a:t>Объединить ТЦА в части подходов, требований, механизмов и технических заданий с </a:t>
                      </a:r>
                      <a:r>
                        <a:rPr lang="ru-RU" sz="1000" dirty="0" err="1">
                          <a:latin typeface="+mn-lt"/>
                        </a:rPr>
                        <a:t>техзаданиями</a:t>
                      </a:r>
                      <a:r>
                        <a:rPr lang="ru-RU" sz="1000" dirty="0">
                          <a:latin typeface="+mn-lt"/>
                        </a:rPr>
                        <a:t> финансовых институтов</a:t>
                      </a:r>
                      <a:r>
                        <a:rPr lang="ru-RU" sz="1000" baseline="0" dirty="0">
                          <a:latin typeface="+mn-lt"/>
                        </a:rPr>
                        <a:t> (минимальные необходимые требования), т.е. унифицировать подход к аудиту.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9305961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+mn-lt"/>
                        </a:rPr>
                        <a:t>Неопределенность с результатами ТЦА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+mn-lt"/>
                        </a:rPr>
                        <a:t>Отчет носит рекомендательный характер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0" algn="l">
                        <a:buAutoNum type="arabicPeriod"/>
                      </a:pPr>
                      <a:r>
                        <a:rPr lang="ru-RU" sz="1000" dirty="0">
                          <a:latin typeface="+mn-lt"/>
                        </a:rPr>
                        <a:t>Непонятно, что заказчику делать с отчетом.</a:t>
                      </a:r>
                      <a:r>
                        <a:rPr lang="ru-RU" sz="1000" baseline="0" dirty="0">
                          <a:latin typeface="+mn-lt"/>
                        </a:rPr>
                        <a:t> Естественно, его неготовность платить за этот результат.</a:t>
                      </a:r>
                    </a:p>
                    <a:p>
                      <a:pPr marL="0" indent="177800" algn="l">
                        <a:buAutoNum type="arabicPeriod"/>
                      </a:pPr>
                      <a:r>
                        <a:rPr lang="ru-RU" sz="1000" baseline="0" dirty="0">
                          <a:latin typeface="+mn-lt"/>
                        </a:rPr>
                        <a:t>Восприятие ТЦА как вынужденной и бесполезной процедуры.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+mn-lt"/>
                        </a:rPr>
                        <a:t>Сделать отчет обязательным требованием государственной экспертизы. Экспертам</a:t>
                      </a:r>
                      <a:r>
                        <a:rPr lang="ru-RU" sz="1000" baseline="0" dirty="0">
                          <a:latin typeface="+mn-lt"/>
                        </a:rPr>
                        <a:t> обращать пристальное внимание на результаты отчета ТЦА. </a:t>
                      </a:r>
                    </a:p>
                    <a:p>
                      <a:pPr algn="l"/>
                      <a:r>
                        <a:rPr lang="ru-RU" sz="1000" baseline="0" dirty="0">
                          <a:latin typeface="+mn-lt"/>
                        </a:rPr>
                        <a:t>Обязательно – после исполнения п.1.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4401789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Конфликт интересов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Плательщик и объект аудита – одно и то же лицо.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Отчет пишется при «надзоре»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заказчика.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Нет погружения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проект.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Переложить функцию единого заказчика по ТЦА на НО ТЦА либо какой-либо другой исп. орган власти (МЭР РФ, ФАИП)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528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241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5180" y="406226"/>
            <a:ext cx="7874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ВОЗМОЖНОСТЕЙ ИСПОЛЬЗОВАНИЯ ТЦА</a:t>
            </a:r>
          </a:p>
        </p:txBody>
      </p:sp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0402" y="6458886"/>
            <a:ext cx="2743200" cy="365125"/>
          </a:xfrm>
        </p:spPr>
        <p:txBody>
          <a:bodyPr/>
          <a:lstStyle/>
          <a:p>
            <a:fld id="{0619DC6E-5EEF-4252-9E6C-2ADD40857F86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9665" y="468763"/>
            <a:ext cx="754720" cy="1019659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657225" y="1104900"/>
            <a:ext cx="7620000" cy="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65179" y="1104902"/>
            <a:ext cx="7882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Проведение ТЦА как обоснование для корректировки бюджета проекта, прошедшего государственную экспертизу (без изменения </a:t>
            </a:r>
            <a:r>
              <a:rPr lang="ru-RU" b="1" dirty="0" err="1">
                <a:latin typeface="Arial Narrow" panose="020B0606020202030204" pitchFamily="34" charset="0"/>
              </a:rPr>
              <a:t>ТЭПов</a:t>
            </a:r>
            <a:r>
              <a:rPr lang="ru-RU" b="1" dirty="0">
                <a:latin typeface="Arial Narrow" panose="020B0606020202030204" pitchFamily="34" charset="0"/>
              </a:rPr>
              <a:t> проекта)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180" y="1861543"/>
            <a:ext cx="87092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В соответствии со ст. 49 </a:t>
            </a:r>
            <a:r>
              <a:rPr lang="ru-RU" sz="1500" dirty="0" err="1"/>
              <a:t>ГрК</a:t>
            </a:r>
            <a:r>
              <a:rPr lang="ru-RU" sz="1500" dirty="0"/>
              <a:t> РФ повторная государственная экспертиза проектной документации </a:t>
            </a:r>
            <a:r>
              <a:rPr lang="ru-RU" sz="1500" b="1" u="sng" dirty="0"/>
              <a:t>не проводится </a:t>
            </a:r>
            <a:r>
              <a:rPr lang="ru-RU" sz="1500" dirty="0"/>
              <a:t>в случае, если не меняются </a:t>
            </a:r>
            <a:r>
              <a:rPr lang="ru-RU" sz="1500" dirty="0" err="1"/>
              <a:t>ТЭПы</a:t>
            </a:r>
            <a:r>
              <a:rPr lang="ru-RU" sz="1500" dirty="0"/>
              <a:t> объектов, строящихся за счет и/или при участии бюджета РФ.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5179" y="2731058"/>
            <a:ext cx="882213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1. Категории системных проектов: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находящие в «анклавах» (на Камчатке, в Крыму, Калининградской области);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находящиеся в труднодоступных местах (на территории вечной мерзлоты);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 уникальными «негабаритными» или другими характеристиками.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65179" y="3842392"/>
            <a:ext cx="8869687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2. Статьи сметы: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материалов (в основном инертных); 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логистика материалов, оборудования, машин и механизмов; 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ПОС (вкл. выбор машин и механизмов).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5179" y="4967843"/>
            <a:ext cx="8869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Риск увеличения стоимости – не более 5-10% (не </a:t>
            </a:r>
            <a:r>
              <a:rPr lang="ru-RU" sz="1500" dirty="0" err="1"/>
              <a:t>вкл</a:t>
            </a:r>
            <a:r>
              <a:rPr lang="ru-RU" sz="1500" dirty="0"/>
              <a:t>.  ̴ 2% непредвиденных расходов). </a:t>
            </a:r>
            <a:endParaRPr lang="ru-RU" sz="1500" dirty="0" smtClean="0"/>
          </a:p>
          <a:p>
            <a:pPr algn="just"/>
            <a:r>
              <a:rPr lang="ru-RU" sz="1500" i="1" dirty="0" smtClean="0"/>
              <a:t>Пример</a:t>
            </a:r>
            <a:r>
              <a:rPr lang="ru-RU" sz="1500" i="1" dirty="0"/>
              <a:t>: 1,5 </a:t>
            </a:r>
            <a:r>
              <a:rPr lang="ru-RU" sz="1500" i="1" dirty="0" smtClean="0"/>
              <a:t>млрд. </a:t>
            </a:r>
            <a:r>
              <a:rPr lang="ru-RU" sz="1500" i="1" dirty="0"/>
              <a:t>рублей – 150 </a:t>
            </a:r>
            <a:r>
              <a:rPr lang="ru-RU" sz="1500" i="1" dirty="0" smtClean="0"/>
              <a:t>млн. </a:t>
            </a:r>
            <a:r>
              <a:rPr lang="ru-RU" sz="1500" i="1" dirty="0"/>
              <a:t>рублей.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57225" y="5549902"/>
            <a:ext cx="8717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Это именно тот случай, когда есть необходимость, нужность и важность ТЦА, и когда за его проведение готовы заплатить все участники.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42001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5180" y="406226"/>
            <a:ext cx="7513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0402" y="6458886"/>
            <a:ext cx="2743200" cy="365125"/>
          </a:xfrm>
        </p:spPr>
        <p:txBody>
          <a:bodyPr/>
          <a:lstStyle/>
          <a:p>
            <a:fld id="{0619DC6E-5EEF-4252-9E6C-2ADD40857F86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9665" y="468763"/>
            <a:ext cx="754720" cy="1019659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657225" y="1104900"/>
            <a:ext cx="7620000" cy="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46035" y="1104900"/>
            <a:ext cx="7916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  <a:cs typeface="Arial" panose="020B0604020202020204" pitchFamily="34" charset="0"/>
              </a:rPr>
              <a:t>Стратегическая цель ТЦА – это экономия и рациональное использование бюджетных средств, не влекущих банкротство хозяйствующих субъектов РФ.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303" y="2336785"/>
            <a:ext cx="316143" cy="465895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082923" y="2277344"/>
            <a:ext cx="85059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Внести изменение в действующее законодательство в части возможности изменения бюджета проекта, прошедшего государственную экспертизу</a:t>
            </a:r>
            <a:r>
              <a:rPr lang="en-US" sz="1600" dirty="0"/>
              <a:t> (</a:t>
            </a:r>
            <a:r>
              <a:rPr lang="ru-RU" sz="1600" dirty="0"/>
              <a:t>при неизменности </a:t>
            </a:r>
            <a:r>
              <a:rPr lang="ru-RU" sz="1600" dirty="0" err="1"/>
              <a:t>ТЭПов</a:t>
            </a:r>
            <a:r>
              <a:rPr lang="ru-RU" sz="1600" dirty="0"/>
              <a:t> проекта).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82924" y="3184299"/>
            <a:ext cx="8505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Ограничить такие изменения размером не более 10% от бюджета проекта.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081" y="3272680"/>
            <a:ext cx="306024" cy="45098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6362" y="4088017"/>
            <a:ext cx="306024" cy="45209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1082924" y="3981514"/>
            <a:ext cx="8291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качестве обоснования для проведения повторной государственной экспертизы сметной документации использовать как обязательное условие отчет входящей в НО ТЦА специализированной компании, содержащий доказательную базу по техническим, логистическим или стоимостным характеристикам.</a:t>
            </a:r>
          </a:p>
        </p:txBody>
      </p:sp>
    </p:spTree>
    <p:extLst>
      <p:ext uri="{BB962C8B-B14F-4D97-AF65-F5344CB8AC3E}">
        <p14:creationId xmlns:p14="http://schemas.microsoft.com/office/powerpoint/2010/main" xmlns="" val="427269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9879695-035F-4BE8-A0DF-E29FE4835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"/>
            <a:ext cx="9906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6410880"/>
            <a:ext cx="9906000" cy="44712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7274" y="1047750"/>
            <a:ext cx="7241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5969" y="3821613"/>
            <a:ext cx="751649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Задать интересующие вопросы вы можете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электронной почте: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s.denisov@severindevelopment.ru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тел.: +7 (926) 216-11-66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925" y="1688197"/>
            <a:ext cx="82486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Денисов Сергей,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департамента развития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компании </a:t>
            </a:r>
            <a:r>
              <a:rPr lang="ru-RU" sz="2000" dirty="0"/>
              <a:t>SEVERIN DEVELOPMENT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1001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525442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еверин">
      <a:dk1>
        <a:sysClr val="windowText" lastClr="000000"/>
      </a:dk1>
      <a:lt1>
        <a:sysClr val="window" lastClr="FFFFFF"/>
      </a:lt1>
      <a:dk2>
        <a:srgbClr val="BFBFBF"/>
      </a:dk2>
      <a:lt2>
        <a:srgbClr val="F2F2F2"/>
      </a:lt2>
      <a:accent1>
        <a:srgbClr val="D8D8D8"/>
      </a:accent1>
      <a:accent2>
        <a:srgbClr val="BFBFBF"/>
      </a:accent2>
      <a:accent3>
        <a:srgbClr val="FF0000"/>
      </a:accent3>
      <a:accent4>
        <a:srgbClr val="A5A5A5"/>
      </a:accent4>
      <a:accent5>
        <a:srgbClr val="5F5F5F"/>
      </a:accent5>
      <a:accent6>
        <a:srgbClr val="424242"/>
      </a:accent6>
      <a:hlink>
        <a:srgbClr val="7F7F7F"/>
      </a:hlink>
      <a:folHlink>
        <a:srgbClr val="7F7F7F"/>
      </a:folHlink>
    </a:clrScheme>
    <a:fontScheme name="севери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17297</TotalTime>
  <Words>908</Words>
  <Application>Microsoft Office PowerPoint</Application>
  <PresentationFormat>Лист A4 (210x297 мм)</PresentationFormat>
  <Paragraphs>108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Polina Uchaikina</dc:creator>
  <cp:lastModifiedBy>g.sizova</cp:lastModifiedBy>
  <cp:revision>361</cp:revision>
  <dcterms:created xsi:type="dcterms:W3CDTF">2016-08-25T09:41:54Z</dcterms:created>
  <dcterms:modified xsi:type="dcterms:W3CDTF">2018-02-01T06:50:28Z</dcterms:modified>
</cp:coreProperties>
</file>