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9"/>
  </p:notesMasterIdLst>
  <p:sldIdLst>
    <p:sldId id="284" r:id="rId2"/>
    <p:sldId id="340" r:id="rId3"/>
    <p:sldId id="346" r:id="rId4"/>
    <p:sldId id="347" r:id="rId5"/>
    <p:sldId id="341" r:id="rId6"/>
    <p:sldId id="310" r:id="rId7"/>
    <p:sldId id="316" r:id="rId8"/>
  </p:sldIdLst>
  <p:sldSz cx="9906000" cy="6858000" type="A4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EE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5" autoAdjust="0"/>
    <p:restoredTop sz="94713" autoAdjust="0"/>
  </p:normalViewPr>
  <p:slideViewPr>
    <p:cSldViewPr snapToGrid="0">
      <p:cViewPr varScale="1">
        <p:scale>
          <a:sx n="113" d="100"/>
          <a:sy n="113" d="100"/>
        </p:scale>
        <p:origin x="-1170" y="-96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8056"/>
          </a:xfrm>
          <a:prstGeom prst="rect">
            <a:avLst/>
          </a:prstGeom>
        </p:spPr>
        <p:txBody>
          <a:bodyPr vert="horz" lIns="91568" tIns="45784" rIns="91568" bIns="45784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5" y="1"/>
            <a:ext cx="2945659" cy="498056"/>
          </a:xfrm>
          <a:prstGeom prst="rect">
            <a:avLst/>
          </a:prstGeom>
        </p:spPr>
        <p:txBody>
          <a:bodyPr vert="horz" lIns="91568" tIns="45784" rIns="91568" bIns="45784" rtlCol="0"/>
          <a:lstStyle>
            <a:lvl1pPr algn="r">
              <a:defRPr sz="1200"/>
            </a:lvl1pPr>
          </a:lstStyle>
          <a:p>
            <a:fld id="{0B2487DF-334F-47E9-8FBF-F52CDC4B6837}" type="datetimeFigureOut">
              <a:rPr lang="ru-RU" smtClean="0"/>
              <a:pPr/>
              <a:t>01.02.2018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1425"/>
            <a:ext cx="48355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68" tIns="45784" rIns="91568" bIns="45784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568" tIns="45784" rIns="91568" bIns="45784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568" tIns="45784" rIns="91568" bIns="45784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5" y="9428584"/>
            <a:ext cx="2945659" cy="498055"/>
          </a:xfrm>
          <a:prstGeom prst="rect">
            <a:avLst/>
          </a:prstGeom>
        </p:spPr>
        <p:txBody>
          <a:bodyPr vert="horz" lIns="91568" tIns="45784" rIns="91568" bIns="45784" rtlCol="0" anchor="b"/>
          <a:lstStyle>
            <a:lvl1pPr algn="r">
              <a:defRPr sz="1200"/>
            </a:lvl1pPr>
          </a:lstStyle>
          <a:p>
            <a:fld id="{511FED58-1EFC-4A2F-88C7-E14B2B7D72D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97540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B18B4-3511-4D9A-9C9B-CF5CC7DA83A9}" type="datetime1">
              <a:rPr lang="ru-RU" smtClean="0"/>
              <a:pPr/>
              <a:t>01.02.2018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F423-28FE-4D8F-9303-EB9540DD8E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08910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38335-DFF7-4DBC-9EAF-25F09F1370CC}" type="datetime1">
              <a:rPr lang="ru-RU" smtClean="0"/>
              <a:pPr/>
              <a:t>01.02.2018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F423-28FE-4D8F-9303-EB9540DD8E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5731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089775" y="365125"/>
            <a:ext cx="2135188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56337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5C93-32D7-4AF6-B095-96A16B0AB03F}" type="datetime1">
              <a:rPr lang="ru-RU" smtClean="0"/>
              <a:pPr/>
              <a:t>01.02.2018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F423-28FE-4D8F-9303-EB9540DD8E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90976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C741C-2841-45A4-BB98-C80E8CF911B7}" type="datetime1">
              <a:rPr lang="ru-RU" smtClean="0"/>
              <a:pPr/>
              <a:t>01.02.2018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F423-28FE-4D8F-9303-EB9540DD8E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16683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EE05D-3841-4245-83C2-80297A6D6C74}" type="datetime1">
              <a:rPr lang="ru-RU" smtClean="0"/>
              <a:pPr/>
              <a:t>01.02.2018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F423-28FE-4D8F-9303-EB9540DD8E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08277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6275" y="1709738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6275" y="4589463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68E82-E20B-4D5D-A127-C305007EC010}" type="datetime1">
              <a:rPr lang="ru-RU" smtClean="0"/>
              <a:pPr/>
              <a:t>01.02.2018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F423-28FE-4D8F-9303-EB9540DD8E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72752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195762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29200" y="1825625"/>
            <a:ext cx="4195763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20262-AC33-4531-84C4-AF4AE21808BC}" type="datetime1">
              <a:rPr lang="ru-RU" smtClean="0"/>
              <a:pPr/>
              <a:t>01.02.2018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F423-28FE-4D8F-9303-EB9540DD8E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27814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2625" y="365125"/>
            <a:ext cx="8543925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2625" y="1681163"/>
            <a:ext cx="4191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82625" y="2505075"/>
            <a:ext cx="419100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6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6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F7FF4-9C1C-432D-BB34-94A933A712A1}" type="datetime1">
              <a:rPr lang="ru-RU" smtClean="0"/>
              <a:pPr/>
              <a:t>01.02.2018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F423-28FE-4D8F-9303-EB9540DD8E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2791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D699D-7685-4590-B06F-F1695774DA07}" type="datetime1">
              <a:rPr lang="ru-RU" smtClean="0"/>
              <a:pPr/>
              <a:t>01.02.2018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F423-28FE-4D8F-9303-EB9540DD8E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94294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F1EC5-125F-45A1-9CF8-9FD9B079F4AE}" type="datetime1">
              <a:rPr lang="ru-RU" smtClean="0"/>
              <a:pPr/>
              <a:t>01.02.2018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F423-28FE-4D8F-9303-EB9540DD8E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25803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132DB-9D90-456A-8CEE-DE5D6C778547}" type="datetime1">
              <a:rPr lang="ru-RU" smtClean="0"/>
              <a:pPr/>
              <a:t>01.02.2018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F423-28FE-4D8F-9303-EB9540DD8E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21349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51FBC-5BAF-4FF0-98C3-58645C1334BD}" type="datetime1">
              <a:rPr lang="ru-RU" smtClean="0"/>
              <a:pPr/>
              <a:t>01.02.2018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F423-28FE-4D8F-9303-EB9540DD8E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63643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1038" y="365125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81038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4DC28C-A46B-4AC4-8444-AFFB609BD860}" type="datetime1">
              <a:rPr lang="ru-RU" smtClean="0"/>
              <a:pPr/>
              <a:t>01.02.2018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281363" y="6356350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996113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29F423-28FE-4D8F-9303-EB9540DD8E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38599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image" Target="../media/image3.emf"/><Relationship Id="rId7" Type="http://schemas.openxmlformats.org/officeDocument/2006/relationships/image" Target="../media/image7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emf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s.denisov@severindevelopment.ru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1CD82377-506C-4888-ACF0-3C778078F20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3"/>
            <a:ext cx="9906000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477880" y="2115693"/>
            <a:ext cx="700325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3200" b="1" dirty="0"/>
              <a:t>Расширение возможностей использования публичного технического и ценового аудита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619665" y="468763"/>
            <a:ext cx="754720" cy="1019659"/>
          </a:xfrm>
          <a:prstGeom prst="rect">
            <a:avLst/>
          </a:prstGeom>
        </p:spPr>
      </p:pic>
      <p:sp>
        <p:nvSpPr>
          <p:cNvPr id="25" name="Прямоугольник 24"/>
          <p:cNvSpPr/>
          <p:nvPr/>
        </p:nvSpPr>
        <p:spPr>
          <a:xfrm>
            <a:off x="0" y="6410880"/>
            <a:ext cx="9906000" cy="447120"/>
          </a:xfrm>
          <a:prstGeom prst="rect">
            <a:avLst/>
          </a:prstGeom>
          <a:solidFill>
            <a:srgbClr val="EE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0" y="6493290"/>
            <a:ext cx="99060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www.severindevelopment.ru                                                             +7 (495) 545-44-01                                                                     info@severindevelopment.ru</a:t>
            </a:r>
            <a:endParaRPr lang="ru-RU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14">
            <a:extLst>
              <a:ext uri="{FF2B5EF4-FFF2-40B4-BE49-F238E27FC236}">
                <a16:creationId xmlns:a16="http://schemas.microsoft.com/office/drawing/2014/main" xmlns="" id="{174AA580-364E-44C6-B4BA-CA69F9DA39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57519" y="5487203"/>
            <a:ext cx="4948448" cy="149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eaLnBrk="1" hangingPunct="1"/>
            <a:r>
              <a:rPr lang="ru-RU" altLang="ru-RU" sz="1400" b="1" dirty="0">
                <a:cs typeface="Arial" panose="020B0604020202020204" pitchFamily="34" charset="0"/>
              </a:rPr>
              <a:t>Денисов Сергей</a:t>
            </a:r>
            <a:r>
              <a:rPr lang="en-US" altLang="ru-RU" sz="1400" b="1" dirty="0">
                <a:cs typeface="Arial" panose="020B0604020202020204" pitchFamily="34" charset="0"/>
              </a:rPr>
              <a:t>,</a:t>
            </a:r>
            <a:endParaRPr lang="ru-RU" altLang="ru-RU" sz="1400" b="1" dirty="0">
              <a:cs typeface="Arial" panose="020B0604020202020204" pitchFamily="34" charset="0"/>
            </a:endParaRPr>
          </a:p>
          <a:p>
            <a:pPr marL="0" eaLnBrk="1" hangingPunct="1"/>
            <a:r>
              <a:rPr lang="ru-RU" altLang="ru-RU" sz="1400" dirty="0">
                <a:cs typeface="Arial" panose="020B0604020202020204" pitchFamily="34" charset="0"/>
              </a:rPr>
              <a:t>Руководитель департамента развития </a:t>
            </a:r>
          </a:p>
          <a:p>
            <a:pPr marL="0" eaLnBrk="1" hangingPunct="1"/>
            <a:r>
              <a:rPr lang="en-US" altLang="ru-RU" sz="1400" dirty="0">
                <a:cs typeface="Arial" panose="020B0604020202020204" pitchFamily="34" charset="0"/>
              </a:rPr>
              <a:t>SEVERIN DEVELOPMENT</a:t>
            </a:r>
            <a:endParaRPr lang="ru-RU" altLang="ru-RU" sz="1400" i="1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80778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0" y="6410880"/>
            <a:ext cx="9906000" cy="447120"/>
          </a:xfrm>
          <a:prstGeom prst="rect">
            <a:avLst/>
          </a:prstGeom>
          <a:solidFill>
            <a:srgbClr val="EE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646130" y="396701"/>
            <a:ext cx="707310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SEVERIN DEVELOPMENT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730402" y="6458886"/>
            <a:ext cx="2743200" cy="365125"/>
          </a:xfrm>
        </p:spPr>
        <p:txBody>
          <a:bodyPr/>
          <a:lstStyle/>
          <a:p>
            <a:fld id="{0619DC6E-5EEF-4252-9E6C-2ADD40857F86}" type="slidenum">
              <a:rPr lang="ru-RU" smtClean="0">
                <a:solidFill>
                  <a:schemeClr val="bg1"/>
                </a:solidFill>
              </a:rPr>
              <a:pPr/>
              <a:t>2</a:t>
            </a:fld>
            <a:endParaRPr lang="ru-RU" dirty="0">
              <a:solidFill>
                <a:schemeClr val="bg1"/>
              </a:solidFill>
            </a:endParaRPr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>
            <a:off x="657225" y="1104900"/>
            <a:ext cx="7620000" cy="2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Рисунок 10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619665" y="468763"/>
            <a:ext cx="754720" cy="1019659"/>
          </a:xfrm>
          <a:prstGeom prst="rect">
            <a:avLst/>
          </a:prstGeom>
        </p:spPr>
      </p:pic>
      <p:sp>
        <p:nvSpPr>
          <p:cNvPr id="13" name="Прямоугольник 12"/>
          <p:cNvSpPr/>
          <p:nvPr/>
        </p:nvSpPr>
        <p:spPr>
          <a:xfrm>
            <a:off x="676275" y="1123637"/>
            <a:ext cx="77655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latin typeface="Arial Narrow" panose="020B0606020202030204" pitchFamily="34" charset="0"/>
              </a:rPr>
              <a:t>Входим в </a:t>
            </a:r>
            <a:r>
              <a:rPr lang="ru-RU" b="1" dirty="0">
                <a:solidFill>
                  <a:schemeClr val="accent3"/>
                </a:solidFill>
                <a:latin typeface="Arial Narrow" panose="020B0606020202030204" pitchFamily="34" charset="0"/>
              </a:rPr>
              <a:t>ТОП-3</a:t>
            </a:r>
            <a:r>
              <a:rPr lang="ru-RU" b="1" dirty="0">
                <a:latin typeface="Arial Narrow" panose="020B0606020202030204" pitchFamily="34" charset="0"/>
              </a:rPr>
              <a:t> компаний на рынке </a:t>
            </a:r>
            <a:r>
              <a:rPr lang="ru-RU" b="1" dirty="0">
                <a:latin typeface="Arial Narrow" panose="020B0606020202030204" pitchFamily="34" charset="0"/>
                <a:cs typeface="Arial" panose="020B0604020202020204" pitchFamily="34" charset="0"/>
              </a:rPr>
              <a:t>инжиниринговых услуг в промышленном и гражданском строительстве и рынка Ценового и технологического аудита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4825" y="2105030"/>
            <a:ext cx="316143" cy="465895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44825" y="2948426"/>
            <a:ext cx="306024" cy="450983"/>
          </a:xfrm>
          <a:prstGeom prst="rect">
            <a:avLst/>
          </a:prstGeom>
        </p:spPr>
      </p:pic>
      <p:sp>
        <p:nvSpPr>
          <p:cNvPr id="27" name="Прямоугольник 26"/>
          <p:cNvSpPr/>
          <p:nvPr/>
        </p:nvSpPr>
        <p:spPr>
          <a:xfrm>
            <a:off x="1049580" y="2047834"/>
            <a:ext cx="8324806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500" dirty="0">
                <a:latin typeface="Arial" panose="020B0604020202020204" pitchFamily="34" charset="0"/>
                <a:cs typeface="Arial" panose="020B0604020202020204" pitchFamily="34" charset="0"/>
              </a:rPr>
              <a:t>Национальный рейтинг НО ТЦА «Технологические и ценовые аудиторы»</a:t>
            </a:r>
          </a:p>
          <a:p>
            <a:pPr algn="ctr">
              <a:spcBef>
                <a:spcPts val="1200"/>
              </a:spcBef>
              <a:buClr>
                <a:schemeClr val="accent3"/>
              </a:buClr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2015 г. – 2-е место                          2016 г. – 3-е место</a:t>
            </a:r>
          </a:p>
          <a:p>
            <a:pPr marL="342900" indent="-342900">
              <a:buClr>
                <a:schemeClr val="accent3"/>
              </a:buClr>
              <a:buFont typeface="Arial" panose="020B0604020202020204" pitchFamily="34" charset="0"/>
              <a:buChar char="•"/>
            </a:pP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49578" y="2862053"/>
            <a:ext cx="8167899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500" dirty="0"/>
              <a:t>Аккредитованные эксперты в 6-ти крупнейших финансовых институтах: </a:t>
            </a:r>
          </a:p>
          <a:p>
            <a:pPr algn="just"/>
            <a:r>
              <a:rPr lang="ru-RU" sz="1500" dirty="0"/>
              <a:t>ГК «Внешэкономбанк», ПАО «Сбербанк», АО «Газпромбанк», ПАО «ВТБ», </a:t>
            </a:r>
            <a:r>
              <a:rPr lang="en-US" sz="1500" dirty="0"/>
              <a:t/>
            </a:r>
            <a:br>
              <a:rPr lang="en-US" sz="1500" dirty="0"/>
            </a:br>
            <a:r>
              <a:rPr lang="ru-RU" sz="1500" dirty="0"/>
              <a:t>АО «</a:t>
            </a:r>
            <a:r>
              <a:rPr lang="ru-RU" sz="1500" dirty="0" err="1"/>
              <a:t>Россельхозбанк</a:t>
            </a:r>
            <a:r>
              <a:rPr lang="ru-RU" sz="1500" dirty="0"/>
              <a:t>», АО «Альфа-Банк» и др. </a:t>
            </a:r>
          </a:p>
        </p:txBody>
      </p:sp>
      <p:pic>
        <p:nvPicPr>
          <p:cNvPr id="38" name="Рисунок 37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30085" y="3871170"/>
            <a:ext cx="306024" cy="452099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049581" y="3796442"/>
            <a:ext cx="8324805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500" dirty="0"/>
              <a:t>Аккредитованы в Минстрое по ценовому и технологическому аудиту инвестиционных проектов с бюджетом более 1,5 млрд рублей с государственным участием</a:t>
            </a:r>
          </a:p>
        </p:txBody>
      </p:sp>
      <p:pic>
        <p:nvPicPr>
          <p:cNvPr id="39" name="Рисунок 38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04010" y="4527757"/>
            <a:ext cx="346839" cy="512395"/>
          </a:xfrm>
          <a:prstGeom prst="rect">
            <a:avLst/>
          </a:prstGeom>
        </p:spPr>
      </p:pic>
      <p:sp>
        <p:nvSpPr>
          <p:cNvPr id="40" name="Прямоугольник 39"/>
          <p:cNvSpPr/>
          <p:nvPr/>
        </p:nvSpPr>
        <p:spPr>
          <a:xfrm>
            <a:off x="1095278" y="4464706"/>
            <a:ext cx="8324805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500" dirty="0"/>
              <a:t>В штате компании 25 экспертов-аудиторов</a:t>
            </a:r>
          </a:p>
        </p:txBody>
      </p:sp>
      <p:pic>
        <p:nvPicPr>
          <p:cNvPr id="32" name="Рисунок 31">
            <a:extLst>
              <a:ext uri="{FF2B5EF4-FFF2-40B4-BE49-F238E27FC236}">
                <a16:creationId xmlns:a16="http://schemas.microsoft.com/office/drawing/2014/main" xmlns="" id="{6C9C7EC1-B6B0-403D-BFCC-7564B0716179}"/>
              </a:ext>
            </a:extLst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745719" y="2573381"/>
            <a:ext cx="77700" cy="77760"/>
          </a:xfrm>
          <a:prstGeom prst="rect">
            <a:avLst/>
          </a:prstGeom>
        </p:spPr>
      </p:pic>
      <p:pic>
        <p:nvPicPr>
          <p:cNvPr id="53" name="Рисунок 52">
            <a:extLst>
              <a:ext uri="{FF2B5EF4-FFF2-40B4-BE49-F238E27FC236}">
                <a16:creationId xmlns:a16="http://schemas.microsoft.com/office/drawing/2014/main" xmlns="" id="{8AC0A3B5-2B85-4B44-8BD8-917F32EC33E1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94819" y="5367320"/>
            <a:ext cx="2391762" cy="673203"/>
          </a:xfrm>
          <a:prstGeom prst="rect">
            <a:avLst/>
          </a:prstGeom>
        </p:spPr>
      </p:pic>
      <p:pic>
        <p:nvPicPr>
          <p:cNvPr id="54" name="Рисунок 53">
            <a:extLst>
              <a:ext uri="{FF2B5EF4-FFF2-40B4-BE49-F238E27FC236}">
                <a16:creationId xmlns:a16="http://schemas.microsoft.com/office/drawing/2014/main" xmlns="" id="{F2B33E8F-BF54-4178-83C9-4458636C69B5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544842" y="5367321"/>
            <a:ext cx="2391762" cy="673203"/>
          </a:xfrm>
          <a:prstGeom prst="rect">
            <a:avLst/>
          </a:prstGeom>
        </p:spPr>
      </p:pic>
      <p:sp>
        <p:nvSpPr>
          <p:cNvPr id="55" name="Прямоугольник 54">
            <a:extLst>
              <a:ext uri="{FF2B5EF4-FFF2-40B4-BE49-F238E27FC236}">
                <a16:creationId xmlns:a16="http://schemas.microsoft.com/office/drawing/2014/main" xmlns="" id="{A425A844-C2CA-4FAA-9C78-00B12BDC439E}"/>
              </a:ext>
            </a:extLst>
          </p:cNvPr>
          <p:cNvSpPr/>
          <p:nvPr/>
        </p:nvSpPr>
        <p:spPr>
          <a:xfrm>
            <a:off x="363310" y="5530272"/>
            <a:ext cx="47000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</a:p>
        </p:txBody>
      </p:sp>
      <p:sp>
        <p:nvSpPr>
          <p:cNvPr id="56" name="Прямоугольник 55">
            <a:extLst>
              <a:ext uri="{FF2B5EF4-FFF2-40B4-BE49-F238E27FC236}">
                <a16:creationId xmlns:a16="http://schemas.microsoft.com/office/drawing/2014/main" xmlns="" id="{52786F96-E437-4463-93D6-D56380FC5062}"/>
              </a:ext>
            </a:extLst>
          </p:cNvPr>
          <p:cNvSpPr/>
          <p:nvPr/>
        </p:nvSpPr>
        <p:spPr>
          <a:xfrm>
            <a:off x="2682513" y="5513494"/>
            <a:ext cx="6126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250</a:t>
            </a:r>
          </a:p>
        </p:txBody>
      </p:sp>
      <p:sp>
        <p:nvSpPr>
          <p:cNvPr id="57" name="Прямоугольник 56">
            <a:extLst>
              <a:ext uri="{FF2B5EF4-FFF2-40B4-BE49-F238E27FC236}">
                <a16:creationId xmlns:a16="http://schemas.microsoft.com/office/drawing/2014/main" xmlns="" id="{D6D5A91D-BFEE-41BD-B731-3FD8CB12361F}"/>
              </a:ext>
            </a:extLst>
          </p:cNvPr>
          <p:cNvSpPr/>
          <p:nvPr/>
        </p:nvSpPr>
        <p:spPr>
          <a:xfrm>
            <a:off x="3369651" y="5530272"/>
            <a:ext cx="1624466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50" dirty="0">
                <a:latin typeface="Arial" panose="020B0604020202020204" pitchFamily="34" charset="0"/>
                <a:cs typeface="Arial" panose="020B0604020202020204" pitchFamily="34" charset="0"/>
              </a:rPr>
              <a:t>сотрудников в компании</a:t>
            </a:r>
          </a:p>
        </p:txBody>
      </p:sp>
      <p:pic>
        <p:nvPicPr>
          <p:cNvPr id="58" name="Рисунок 57">
            <a:extLst>
              <a:ext uri="{FF2B5EF4-FFF2-40B4-BE49-F238E27FC236}">
                <a16:creationId xmlns:a16="http://schemas.microsoft.com/office/drawing/2014/main" xmlns="" id="{CDB04BEC-0B28-4724-8B4D-945C05C4A978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4951953" y="5373916"/>
            <a:ext cx="2391762" cy="673203"/>
          </a:xfrm>
          <a:prstGeom prst="rect">
            <a:avLst/>
          </a:prstGeom>
        </p:spPr>
      </p:pic>
      <p:sp>
        <p:nvSpPr>
          <p:cNvPr id="59" name="Прямоугольник 58">
            <a:extLst>
              <a:ext uri="{FF2B5EF4-FFF2-40B4-BE49-F238E27FC236}">
                <a16:creationId xmlns:a16="http://schemas.microsoft.com/office/drawing/2014/main" xmlns="" id="{123F35F2-DF51-407A-95B5-17C5E94D61C6}"/>
              </a:ext>
            </a:extLst>
          </p:cNvPr>
          <p:cNvSpPr/>
          <p:nvPr/>
        </p:nvSpPr>
        <p:spPr>
          <a:xfrm>
            <a:off x="5070790" y="5525851"/>
            <a:ext cx="6126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100</a:t>
            </a:r>
          </a:p>
        </p:txBody>
      </p:sp>
      <p:sp>
        <p:nvSpPr>
          <p:cNvPr id="60" name="Прямоугольник 59">
            <a:extLst>
              <a:ext uri="{FF2B5EF4-FFF2-40B4-BE49-F238E27FC236}">
                <a16:creationId xmlns:a16="http://schemas.microsoft.com/office/drawing/2014/main" xmlns="" id="{524B0A40-D07A-44A0-90AA-29C3665EAAA4}"/>
              </a:ext>
            </a:extLst>
          </p:cNvPr>
          <p:cNvSpPr/>
          <p:nvPr/>
        </p:nvSpPr>
        <p:spPr>
          <a:xfrm>
            <a:off x="5789535" y="5364268"/>
            <a:ext cx="162446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50" dirty="0">
                <a:latin typeface="Arial" panose="020B0604020202020204" pitchFamily="34" charset="0"/>
                <a:cs typeface="Arial" panose="020B0604020202020204" pitchFamily="34" charset="0"/>
              </a:rPr>
              <a:t>клиентов и партнеров – российский и международных компаний</a:t>
            </a:r>
          </a:p>
        </p:txBody>
      </p:sp>
      <p:pic>
        <p:nvPicPr>
          <p:cNvPr id="61" name="Рисунок 60">
            <a:extLst>
              <a:ext uri="{FF2B5EF4-FFF2-40B4-BE49-F238E27FC236}">
                <a16:creationId xmlns:a16="http://schemas.microsoft.com/office/drawing/2014/main" xmlns="" id="{A90CDCD3-E048-4E4B-A783-42E014DB5D04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338156" y="5373988"/>
            <a:ext cx="2391762" cy="673203"/>
          </a:xfrm>
          <a:prstGeom prst="rect">
            <a:avLst/>
          </a:prstGeom>
        </p:spPr>
      </p:pic>
      <p:sp>
        <p:nvSpPr>
          <p:cNvPr id="62" name="Прямоугольник 61">
            <a:extLst>
              <a:ext uri="{FF2B5EF4-FFF2-40B4-BE49-F238E27FC236}">
                <a16:creationId xmlns:a16="http://schemas.microsoft.com/office/drawing/2014/main" xmlns="" id="{FB5925E7-113B-45B0-A1BC-BD94144A8945}"/>
              </a:ext>
            </a:extLst>
          </p:cNvPr>
          <p:cNvSpPr/>
          <p:nvPr/>
        </p:nvSpPr>
        <p:spPr>
          <a:xfrm>
            <a:off x="7430241" y="5532228"/>
            <a:ext cx="6126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150</a:t>
            </a:r>
          </a:p>
        </p:txBody>
      </p:sp>
      <p:sp>
        <p:nvSpPr>
          <p:cNvPr id="63" name="Прямоугольник 62">
            <a:extLst>
              <a:ext uri="{FF2B5EF4-FFF2-40B4-BE49-F238E27FC236}">
                <a16:creationId xmlns:a16="http://schemas.microsoft.com/office/drawing/2014/main" xmlns="" id="{0300828A-F816-4233-BAAB-9F85F638E114}"/>
              </a:ext>
            </a:extLst>
          </p:cNvPr>
          <p:cNvSpPr/>
          <p:nvPr/>
        </p:nvSpPr>
        <p:spPr>
          <a:xfrm>
            <a:off x="8179807" y="5422048"/>
            <a:ext cx="1624466" cy="57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50" dirty="0">
                <a:latin typeface="Arial" panose="020B0604020202020204" pitchFamily="34" charset="0"/>
                <a:cs typeface="Arial" panose="020B0604020202020204" pitchFamily="34" charset="0"/>
              </a:rPr>
              <a:t>завершенных проектов в 45 городах России</a:t>
            </a:r>
          </a:p>
        </p:txBody>
      </p:sp>
      <p:sp>
        <p:nvSpPr>
          <p:cNvPr id="64" name="Прямоугольник 63">
            <a:extLst>
              <a:ext uri="{FF2B5EF4-FFF2-40B4-BE49-F238E27FC236}">
                <a16:creationId xmlns:a16="http://schemas.microsoft.com/office/drawing/2014/main" xmlns="" id="{D18A2DFD-BD3A-4160-8CFC-93B8CFB4D04A}"/>
              </a:ext>
            </a:extLst>
          </p:cNvPr>
          <p:cNvSpPr/>
          <p:nvPr/>
        </p:nvSpPr>
        <p:spPr>
          <a:xfrm>
            <a:off x="1026395" y="5496172"/>
            <a:ext cx="1624466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50" dirty="0">
                <a:latin typeface="Arial" panose="020B0604020202020204" pitchFamily="34" charset="0"/>
                <a:cs typeface="Arial" panose="020B0604020202020204" pitchFamily="34" charset="0"/>
              </a:rPr>
              <a:t>лет на российском рынке</a:t>
            </a:r>
          </a:p>
        </p:txBody>
      </p:sp>
      <p:pic>
        <p:nvPicPr>
          <p:cNvPr id="66" name="Рисунок 65">
            <a:extLst>
              <a:ext uri="{FF2B5EF4-FFF2-40B4-BE49-F238E27FC236}">
                <a16:creationId xmlns:a16="http://schemas.microsoft.com/office/drawing/2014/main" xmlns="" id="{9BF9A541-DAD8-446D-A29B-7739AB774462}"/>
              </a:ext>
            </a:extLst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500574" y="2574779"/>
            <a:ext cx="77700" cy="77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733700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6410880"/>
            <a:ext cx="9906000" cy="447120"/>
          </a:xfrm>
          <a:prstGeom prst="rect">
            <a:avLst/>
          </a:prstGeom>
          <a:solidFill>
            <a:srgbClr val="EE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665180" y="406226"/>
            <a:ext cx="707310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000" dirty="0"/>
          </a:p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ОБЩИЙ ФОН</a:t>
            </a:r>
          </a:p>
        </p:txBody>
      </p:sp>
      <p:sp>
        <p:nvSpPr>
          <p:cNvPr id="2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730402" y="6458886"/>
            <a:ext cx="2743200" cy="365125"/>
          </a:xfrm>
        </p:spPr>
        <p:txBody>
          <a:bodyPr/>
          <a:lstStyle/>
          <a:p>
            <a:fld id="{0619DC6E-5EEF-4252-9E6C-2ADD40857F86}" type="slidenum">
              <a:rPr lang="ru-RU" smtClean="0">
                <a:solidFill>
                  <a:schemeClr val="bg1"/>
                </a:solidFill>
              </a:rPr>
              <a:pPr/>
              <a:t>3</a:t>
            </a:fld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27" name="Рисунок 2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619665" y="468763"/>
            <a:ext cx="754720" cy="1019659"/>
          </a:xfrm>
          <a:prstGeom prst="rect">
            <a:avLst/>
          </a:prstGeom>
        </p:spPr>
      </p:pic>
      <p:cxnSp>
        <p:nvCxnSpPr>
          <p:cNvPr id="28" name="Прямая соединительная линия 27"/>
          <p:cNvCxnSpPr/>
          <p:nvPr/>
        </p:nvCxnSpPr>
        <p:spPr>
          <a:xfrm>
            <a:off x="657225" y="1104900"/>
            <a:ext cx="7620000" cy="2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>
          <a:xfrm>
            <a:off x="665179" y="1104902"/>
            <a:ext cx="788282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latin typeface="Arial Narrow" panose="020B0606020202030204" pitchFamily="34" charset="0"/>
              </a:rPr>
              <a:t>Несмотря на рост количества проектов ТЦА, средний размер контракта существенно сокращается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1049579" y="3175386"/>
            <a:ext cx="832480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ru-RU" sz="1600" u="sng" dirty="0">
                <a:latin typeface="Arial" panose="020B0604020202020204" pitchFamily="34" charset="0"/>
                <a:cs typeface="Arial" panose="020B0604020202020204" pitchFamily="34" charset="0"/>
              </a:rPr>
              <a:t>Компания </a:t>
            </a:r>
            <a:r>
              <a:rPr lang="en-US" sz="1600" u="sng" dirty="0">
                <a:latin typeface="Arial" panose="020B0604020202020204" pitchFamily="34" charset="0"/>
                <a:cs typeface="Arial" panose="020B0604020202020204" pitchFamily="34" charset="0"/>
              </a:rPr>
              <a:t>SEVERIN</a:t>
            </a:r>
            <a:r>
              <a:rPr lang="ru-RU" sz="1600" u="sng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342900" indent="-342900" algn="just">
              <a:spcBef>
                <a:spcPts val="600"/>
              </a:spcBef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ru-RU" sz="1500" dirty="0">
                <a:latin typeface="Arial" panose="020B0604020202020204" pitchFamily="34" charset="0"/>
                <a:cs typeface="Arial" panose="020B0604020202020204" pitchFamily="34" charset="0"/>
              </a:rPr>
              <a:t>Количество обращений по ТЦА увеличилось на  ̴ 40%</a:t>
            </a:r>
          </a:p>
          <a:p>
            <a:pPr marL="342900" indent="-342900" algn="just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ru-RU" sz="1500" dirty="0">
                <a:latin typeface="Arial" panose="020B0604020202020204" pitchFamily="34" charset="0"/>
                <a:cs typeface="Arial" panose="020B0604020202020204" pitchFamily="34" charset="0"/>
              </a:rPr>
              <a:t>Падение средней стоимости контракта в  ̴ 2-3 раза</a:t>
            </a:r>
          </a:p>
          <a:p>
            <a:pPr marL="342900" indent="-342900" algn="just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ru-RU" sz="1500" dirty="0">
                <a:latin typeface="Arial" panose="020B0604020202020204" pitchFamily="34" charset="0"/>
                <a:cs typeface="Arial" panose="020B0604020202020204" pitchFamily="34" charset="0"/>
              </a:rPr>
              <a:t>Уменьшение общих бюджетов инвестиций проектов в  ̴ 2-4 раза  </a:t>
            </a:r>
          </a:p>
          <a:p>
            <a:pPr marL="342900" indent="-342900" algn="just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ru-RU" sz="1500" dirty="0">
                <a:latin typeface="Arial" panose="020B0604020202020204" pitchFamily="34" charset="0"/>
                <a:cs typeface="Arial" panose="020B0604020202020204" pitchFamily="34" charset="0"/>
              </a:rPr>
              <a:t>При существующих </a:t>
            </a:r>
            <a:r>
              <a:rPr lang="ru-RU" sz="1500" dirty="0" err="1">
                <a:latin typeface="Arial" panose="020B0604020202020204" pitchFamily="34" charset="0"/>
                <a:cs typeface="Arial" panose="020B0604020202020204" pitchFamily="34" charset="0"/>
              </a:rPr>
              <a:t>техзаданиях</a:t>
            </a:r>
            <a:r>
              <a:rPr lang="ru-RU" sz="1500" dirty="0">
                <a:latin typeface="Arial" panose="020B0604020202020204" pitchFamily="34" charset="0"/>
                <a:cs typeface="Arial" panose="020B0604020202020204" pitchFamily="34" charset="0"/>
              </a:rPr>
              <a:t> – высокие трудозатраты и глубина погружения, несоизмеримые с </a:t>
            </a:r>
            <a:r>
              <a:rPr lang="ru-RU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вознаграждением</a:t>
            </a:r>
            <a:endParaRPr lang="ru-RU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ru-RU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Системно не работаем с ключевыми Заказчиками (ПАО «</a:t>
            </a:r>
            <a:r>
              <a:rPr lang="ru-RU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Транснефть</a:t>
            </a:r>
            <a:r>
              <a:rPr lang="ru-RU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», ПАО «</a:t>
            </a:r>
            <a:r>
              <a:rPr lang="ru-RU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Россети</a:t>
            </a:r>
            <a:r>
              <a:rPr lang="ru-RU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», «</a:t>
            </a:r>
            <a:r>
              <a:rPr lang="ru-RU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Автодор</a:t>
            </a:r>
            <a:r>
              <a:rPr lang="ru-RU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», ОАО «РЖД</a:t>
            </a:r>
            <a:r>
              <a:rPr lang="ru-RU" sz="1500" smtClean="0">
                <a:latin typeface="Arial" panose="020B0604020202020204" pitchFamily="34" charset="0"/>
                <a:cs typeface="Arial" panose="020B0604020202020204" pitchFamily="34" charset="0"/>
              </a:rPr>
              <a:t>», ГК «</a:t>
            </a:r>
            <a:r>
              <a:rPr lang="ru-RU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Ростех</a:t>
            </a:r>
            <a:r>
              <a:rPr lang="ru-RU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», ПАО «</a:t>
            </a:r>
            <a:r>
              <a:rPr lang="ru-RU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РусГидро</a:t>
            </a:r>
            <a:r>
              <a:rPr lang="ru-RU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r>
              <a:rPr lang="ru-RU" sz="1500" dirty="0">
                <a:latin typeface="Arial" panose="020B0604020202020204" pitchFamily="34" charset="0"/>
                <a:cs typeface="Arial" panose="020B0604020202020204" pitchFamily="34" charset="0"/>
              </a:rPr>
              <a:t>и пр</a:t>
            </a:r>
            <a:r>
              <a:rPr lang="ru-RU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  <a:endParaRPr lang="ru-RU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72219" y="5774267"/>
            <a:ext cx="832480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ТЦА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не является драйвером роста услуг. Финансово-технический аудит </a:t>
            </a:r>
          </a:p>
          <a:p>
            <a:pPr algn="ctr"/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для банков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по-прежнему основной источник выручки компании.</a:t>
            </a:r>
          </a:p>
        </p:txBody>
      </p:sp>
      <p:pic>
        <p:nvPicPr>
          <p:cNvPr id="19" name="Рисунок 18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4825" y="1828193"/>
            <a:ext cx="316143" cy="465895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035834" y="1746518"/>
            <a:ext cx="8324806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u="sng" dirty="0">
                <a:latin typeface="Arial" panose="020B0604020202020204" pitchFamily="34" charset="0"/>
                <a:cs typeface="Arial" panose="020B0604020202020204" pitchFamily="34" charset="0"/>
              </a:rPr>
              <a:t>Рынок (открытые источники):</a:t>
            </a:r>
          </a:p>
          <a:p>
            <a:pPr marL="342900" indent="-342900">
              <a:spcBef>
                <a:spcPts val="600"/>
              </a:spcBef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ru-RU" sz="1500" dirty="0">
                <a:latin typeface="Arial" panose="020B0604020202020204" pitchFamily="34" charset="0"/>
                <a:cs typeface="Arial" panose="020B0604020202020204" pitchFamily="34" charset="0"/>
              </a:rPr>
              <a:t>На электронных площадках наблюдается рост на 13% (в 2016 г. – 163 тендера, в 2017 г. – 184 тендера)</a:t>
            </a:r>
          </a:p>
          <a:p>
            <a:pPr marL="342900" indent="-342900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ru-RU" sz="1500" dirty="0">
                <a:latin typeface="Arial" panose="020B0604020202020204" pitchFamily="34" charset="0"/>
                <a:cs typeface="Arial" panose="020B0604020202020204" pitchFamily="34" charset="0"/>
              </a:rPr>
              <a:t>Совокупная НМЦ контрактов увеличилась в  ̴ 2 раза (в 2016 г. – 1,1 млрд руб., в 2017 г. – 2,1 млрд руб.)</a:t>
            </a:r>
          </a:p>
        </p:txBody>
      </p:sp>
      <p:pic>
        <p:nvPicPr>
          <p:cNvPr id="20" name="Рисунок 19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78394" y="3246701"/>
            <a:ext cx="306024" cy="450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37805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6410880"/>
            <a:ext cx="9906000" cy="447120"/>
          </a:xfrm>
          <a:prstGeom prst="rect">
            <a:avLst/>
          </a:prstGeom>
          <a:solidFill>
            <a:srgbClr val="EE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665180" y="406226"/>
            <a:ext cx="707310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000" dirty="0"/>
          </a:p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ПРОБЛЕМЫ В ПРОВЕДЕНИИ ТЦА</a:t>
            </a:r>
          </a:p>
        </p:txBody>
      </p:sp>
      <p:sp>
        <p:nvSpPr>
          <p:cNvPr id="2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730402" y="6458886"/>
            <a:ext cx="2743200" cy="365125"/>
          </a:xfrm>
        </p:spPr>
        <p:txBody>
          <a:bodyPr/>
          <a:lstStyle/>
          <a:p>
            <a:fld id="{0619DC6E-5EEF-4252-9E6C-2ADD40857F86}" type="slidenum">
              <a:rPr lang="ru-RU" smtClean="0">
                <a:solidFill>
                  <a:schemeClr val="bg1"/>
                </a:solidFill>
              </a:rPr>
              <a:pPr/>
              <a:t>4</a:t>
            </a:fld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27" name="Рисунок 2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619665" y="468763"/>
            <a:ext cx="754720" cy="1019659"/>
          </a:xfrm>
          <a:prstGeom prst="rect">
            <a:avLst/>
          </a:prstGeom>
        </p:spPr>
      </p:pic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xmlns="" id="{0C70318B-8733-4334-89BC-9D93C1267ADD}"/>
              </a:ext>
            </a:extLst>
          </p:cNvPr>
          <p:cNvSpPr/>
          <p:nvPr/>
        </p:nvSpPr>
        <p:spPr>
          <a:xfrm rot="18089143">
            <a:off x="3038895" y="3305707"/>
            <a:ext cx="218186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chemeClr val="bg1"/>
                </a:solidFill>
                <a:latin typeface="HelveticaNeueCyr" pitchFamily="50" charset="-52"/>
              </a:rPr>
              <a:t>КРИВО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xmlns="" id="{19A79A71-0D13-42C5-92A3-8D68826A5909}"/>
              </a:ext>
            </a:extLst>
          </p:cNvPr>
          <p:cNvSpPr/>
          <p:nvPr/>
        </p:nvSpPr>
        <p:spPr>
          <a:xfrm rot="3373578">
            <a:off x="4901648" y="4147687"/>
            <a:ext cx="257654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chemeClr val="bg1"/>
                </a:solidFill>
                <a:latin typeface="HelveticaNeueCyr" pitchFamily="50" charset="-52"/>
              </a:rPr>
              <a:t>ДОРОГО</a:t>
            </a:r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>
            <a:off x="657225" y="1104900"/>
            <a:ext cx="7620000" cy="2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>
          <a:xfrm>
            <a:off x="665179" y="1104902"/>
            <a:ext cx="788282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latin typeface="Arial Narrow" panose="020B0606020202030204" pitchFamily="34" charset="0"/>
              </a:rPr>
              <a:t>Все проблемы изначально являются системными и заложены в конструкцию законодательных норм 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xmlns="" id="{35915621-D993-4694-938B-0391C05E5A8B}"/>
              </a:ext>
            </a:extLst>
          </p:cNvPr>
          <p:cNvSpPr/>
          <p:nvPr/>
        </p:nvSpPr>
        <p:spPr>
          <a:xfrm>
            <a:off x="4332168" y="5116041"/>
            <a:ext cx="149157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chemeClr val="bg1"/>
                </a:solidFill>
                <a:latin typeface="HelveticaNeueCyr" pitchFamily="50" charset="-52"/>
              </a:rPr>
              <a:t>ДОЛГО</a:t>
            </a:r>
          </a:p>
        </p:txBody>
      </p:sp>
      <p:graphicFrame>
        <p:nvGraphicFramePr>
          <p:cNvPr id="16" name="Таблица 15">
            <a:extLst>
              <a:ext uri="{FF2B5EF4-FFF2-40B4-BE49-F238E27FC236}">
                <a16:creationId xmlns:a16="http://schemas.microsoft.com/office/drawing/2014/main" xmlns="" id="{D904A073-179E-4580-B135-CFCDED884C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93956737"/>
              </p:ext>
            </p:extLst>
          </p:nvPr>
        </p:nvGraphicFramePr>
        <p:xfrm>
          <a:off x="665178" y="1744990"/>
          <a:ext cx="8709206" cy="443402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0108">
                  <a:extLst>
                    <a:ext uri="{9D8B030D-6E8A-4147-A177-3AD203B41FA5}">
                      <a16:colId xmlns:a16="http://schemas.microsoft.com/office/drawing/2014/main" xmlns="" val="1096245406"/>
                    </a:ext>
                  </a:extLst>
                </a:gridCol>
                <a:gridCol w="966352">
                  <a:extLst>
                    <a:ext uri="{9D8B030D-6E8A-4147-A177-3AD203B41FA5}">
                      <a16:colId xmlns:a16="http://schemas.microsoft.com/office/drawing/2014/main" xmlns="" val="3992688913"/>
                    </a:ext>
                  </a:extLst>
                </a:gridCol>
                <a:gridCol w="2257745">
                  <a:extLst>
                    <a:ext uri="{9D8B030D-6E8A-4147-A177-3AD203B41FA5}">
                      <a16:colId xmlns:a16="http://schemas.microsoft.com/office/drawing/2014/main" xmlns="" val="3204360114"/>
                    </a:ext>
                  </a:extLst>
                </a:gridCol>
                <a:gridCol w="2178683">
                  <a:extLst>
                    <a:ext uri="{9D8B030D-6E8A-4147-A177-3AD203B41FA5}">
                      <a16:colId xmlns:a16="http://schemas.microsoft.com/office/drawing/2014/main" xmlns="" val="761240290"/>
                    </a:ext>
                  </a:extLst>
                </a:gridCol>
                <a:gridCol w="3096318">
                  <a:extLst>
                    <a:ext uri="{9D8B030D-6E8A-4147-A177-3AD203B41FA5}">
                      <a16:colId xmlns:a16="http://schemas.microsoft.com/office/drawing/2014/main" xmlns="" val="3617107016"/>
                    </a:ext>
                  </a:extLst>
                </a:gridCol>
              </a:tblGrid>
              <a:tr h="277313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solidFill>
                            <a:schemeClr val="tx1"/>
                          </a:solidFill>
                        </a:rPr>
                        <a:t>№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+mn-lt"/>
                        </a:rPr>
                        <a:t>Сложности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+mn-lt"/>
                        </a:rPr>
                        <a:t>Пояснения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+mn-lt"/>
                        </a:rPr>
                        <a:t>Следствие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+mn-lt"/>
                        </a:rPr>
                        <a:t>Предлагаем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97306431"/>
                  </a:ext>
                </a:extLst>
              </a:tr>
              <a:tr h="536382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 b="0" dirty="0">
                          <a:latin typeface="+mn-lt"/>
                        </a:rPr>
                        <a:t>Низкая стоимость</a:t>
                      </a:r>
                      <a:r>
                        <a:rPr lang="ru-RU" sz="1000" b="0" baseline="0" dirty="0">
                          <a:latin typeface="+mn-lt"/>
                        </a:rPr>
                        <a:t> проведения</a:t>
                      </a:r>
                      <a:endParaRPr lang="ru-RU" sz="1000" b="0" dirty="0">
                        <a:latin typeface="+mn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Несоответствие порога платы за проведение ТЦА рыночному уровню цен</a:t>
                      </a:r>
                      <a:endParaRPr lang="ru-RU" sz="1000" dirty="0">
                        <a:latin typeface="+mn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175" indent="174625" algn="l">
                        <a:buAutoNum type="arabicPeriod"/>
                      </a:pPr>
                      <a:r>
                        <a:rPr lang="ru-RU" sz="1000" dirty="0">
                          <a:latin typeface="+mn-lt"/>
                        </a:rPr>
                        <a:t>Появились</a:t>
                      </a:r>
                      <a:r>
                        <a:rPr lang="ru-RU" sz="1000" baseline="0" dirty="0">
                          <a:latin typeface="+mn-lt"/>
                        </a:rPr>
                        <a:t> схемы оплаты в обход нормативных значений. </a:t>
                      </a:r>
                    </a:p>
                    <a:p>
                      <a:pPr marL="3175" indent="174625" algn="l">
                        <a:buAutoNum type="arabicPeriod"/>
                      </a:pPr>
                      <a:r>
                        <a:rPr lang="ru-RU" sz="1000" baseline="0" dirty="0">
                          <a:latin typeface="+mn-lt"/>
                        </a:rPr>
                        <a:t>Отчеты готовятся для галочки, без глубокого погружения в специфику и технологию проекта. Дискредитация механизма ТЦА.</a:t>
                      </a:r>
                      <a:endParaRPr lang="ru-RU" sz="1000" dirty="0">
                        <a:latin typeface="+mn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177800" algn="l">
                        <a:buAutoNum type="arabicPeriod"/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 1-м</a:t>
                      </a:r>
                      <a:r>
                        <a:rPr lang="ru-RU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этапе – с </a:t>
                      </a:r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0,2% на 0,5% </a:t>
                      </a:r>
                    </a:p>
                    <a:p>
                      <a:pPr marL="0" indent="177800" algn="l">
                        <a:buAutoNum type="arabicPeriod"/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</a:t>
                      </a:r>
                      <a:r>
                        <a:rPr lang="ru-RU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</a:t>
                      </a:r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-м</a:t>
                      </a:r>
                      <a:r>
                        <a:rPr lang="ru-RU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этапе – с 0</a:t>
                      </a:r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,38% на 1%</a:t>
                      </a:r>
                    </a:p>
                    <a:p>
                      <a:pPr marL="0" indent="177800" algn="l">
                        <a:buNone/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 суммарной стоимости изготовления проектной документации и материалов инженерных изысканий.</a:t>
                      </a:r>
                    </a:p>
                    <a:p>
                      <a:pPr marL="0" indent="177800" algn="l">
                        <a:buNone/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Стоимость ТЦА для объекта </a:t>
                      </a:r>
                      <a:r>
                        <a:rPr lang="ru-RU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стоимостью 1,5 </a:t>
                      </a:r>
                      <a:r>
                        <a:rPr lang="ru-RU" sz="10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млрд. </a:t>
                      </a:r>
                      <a:r>
                        <a:rPr lang="ru-RU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рублей составляет 150-250 тыс. рублей.</a:t>
                      </a:r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30793240"/>
                  </a:ext>
                </a:extLst>
              </a:tr>
              <a:tr h="553801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 b="0" dirty="0">
                          <a:latin typeface="+mn-lt"/>
                        </a:rPr>
                        <a:t>Стадийность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175" indent="174625" algn="l">
                        <a:buAutoNum type="arabicPeriod"/>
                      </a:pPr>
                      <a:r>
                        <a:rPr lang="ru-RU" sz="1000" dirty="0">
                          <a:latin typeface="+mn-lt"/>
                        </a:rPr>
                        <a:t>На 3-м этапе «Строительство» дублируется с банковским аудитом / строительным контролем</a:t>
                      </a:r>
                      <a:r>
                        <a:rPr lang="ru-RU" sz="1000" baseline="0" dirty="0">
                          <a:latin typeface="+mn-lt"/>
                        </a:rPr>
                        <a:t> / авторским надзором.</a:t>
                      </a:r>
                      <a:endParaRPr lang="ru-RU" sz="1000" dirty="0">
                        <a:latin typeface="+mn-lt"/>
                      </a:endParaRPr>
                    </a:p>
                    <a:p>
                      <a:pPr marL="3175" indent="174625" algn="l">
                        <a:buAutoNum type="arabicPeriod"/>
                      </a:pPr>
                      <a:r>
                        <a:rPr lang="ru-RU" sz="1000" dirty="0">
                          <a:latin typeface="+mn-lt"/>
                        </a:rPr>
                        <a:t>На 4-м этапе «ЗОС» не</a:t>
                      </a:r>
                      <a:r>
                        <a:rPr lang="ru-RU" sz="1000" baseline="0" dirty="0">
                          <a:latin typeface="+mn-lt"/>
                        </a:rPr>
                        <a:t>понятно, зачем делать ТЦА, когда уже ничего не изменишь.</a:t>
                      </a:r>
                      <a:endParaRPr lang="ru-RU" sz="1000" dirty="0">
                        <a:latin typeface="+mn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ru-RU" sz="1000" dirty="0">
                          <a:latin typeface="+mn-lt"/>
                        </a:rPr>
                        <a:t>За</a:t>
                      </a:r>
                      <a:r>
                        <a:rPr lang="ru-RU" sz="1000" baseline="0" dirty="0">
                          <a:latin typeface="+mn-lt"/>
                        </a:rPr>
                        <a:t> 3 года у нас не было ни одного аудита на 3-й и 4-й стадии.</a:t>
                      </a:r>
                      <a:endParaRPr lang="ru-RU" sz="1000" dirty="0">
                        <a:latin typeface="+mn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 dirty="0">
                          <a:latin typeface="+mn-lt"/>
                        </a:rPr>
                        <a:t>Объединить ТЦА в части подходов, требований, механизмов и технических заданий с </a:t>
                      </a:r>
                      <a:r>
                        <a:rPr lang="ru-RU" sz="1000" dirty="0" err="1">
                          <a:latin typeface="+mn-lt"/>
                        </a:rPr>
                        <a:t>техзаданиями</a:t>
                      </a:r>
                      <a:r>
                        <a:rPr lang="ru-RU" sz="1000" dirty="0">
                          <a:latin typeface="+mn-lt"/>
                        </a:rPr>
                        <a:t> финансовых институтов</a:t>
                      </a:r>
                      <a:r>
                        <a:rPr lang="ru-RU" sz="1000" baseline="0" dirty="0">
                          <a:latin typeface="+mn-lt"/>
                        </a:rPr>
                        <a:t> (минимальные необходимые требования), т.е. унифицировать подход к аудиту.</a:t>
                      </a:r>
                      <a:endParaRPr lang="ru-RU" sz="1000" dirty="0">
                        <a:latin typeface="+mn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79305961"/>
                  </a:ext>
                </a:extLst>
              </a:tr>
              <a:tr h="527676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chemeClr val="tx1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 b="0" dirty="0">
                          <a:latin typeface="+mn-lt"/>
                        </a:rPr>
                        <a:t>Неопределенность с результатами ТЦА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 dirty="0">
                          <a:latin typeface="+mn-lt"/>
                        </a:rPr>
                        <a:t>Отчет носит рекомендательный характер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177800" algn="l">
                        <a:buAutoNum type="arabicPeriod"/>
                      </a:pPr>
                      <a:r>
                        <a:rPr lang="ru-RU" sz="1000" dirty="0">
                          <a:latin typeface="+mn-lt"/>
                        </a:rPr>
                        <a:t>Непонятно, что заказчику делать с отчетом.</a:t>
                      </a:r>
                      <a:r>
                        <a:rPr lang="ru-RU" sz="1000" baseline="0" dirty="0">
                          <a:latin typeface="+mn-lt"/>
                        </a:rPr>
                        <a:t> Естественно, его неготовность платить за этот результат.</a:t>
                      </a:r>
                    </a:p>
                    <a:p>
                      <a:pPr marL="0" indent="177800" algn="l">
                        <a:buAutoNum type="arabicPeriod"/>
                      </a:pPr>
                      <a:r>
                        <a:rPr lang="ru-RU" sz="1000" baseline="0" dirty="0">
                          <a:latin typeface="+mn-lt"/>
                        </a:rPr>
                        <a:t>Восприятие ТЦА как вынужденной и бесполезной процедуры.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 dirty="0">
                          <a:latin typeface="+mn-lt"/>
                        </a:rPr>
                        <a:t>Сделать отчет обязательным требованием государственной экспертизы. Экспертам</a:t>
                      </a:r>
                      <a:r>
                        <a:rPr lang="ru-RU" sz="1000" baseline="0" dirty="0">
                          <a:latin typeface="+mn-lt"/>
                        </a:rPr>
                        <a:t> обращать пристальное внимание на результаты отчета ТЦА. </a:t>
                      </a:r>
                    </a:p>
                    <a:p>
                      <a:pPr algn="l"/>
                      <a:r>
                        <a:rPr lang="ru-RU" sz="1000" baseline="0" dirty="0">
                          <a:latin typeface="+mn-lt"/>
                        </a:rPr>
                        <a:t>Обязательно – после исполнения п.1.</a:t>
                      </a:r>
                      <a:endParaRPr lang="ru-RU" sz="1000" dirty="0">
                        <a:latin typeface="+mn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14401789"/>
                  </a:ext>
                </a:extLst>
              </a:tr>
              <a:tr h="681990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Tx/>
                        <a:buNone/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None/>
                      </a:pPr>
                      <a:r>
                        <a:rPr lang="ru-RU" sz="1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Конфликт интересов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None/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Плательщик и объект аудита – одно и то же лицо.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None/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 Отчет пишется при «надзоре» </a:t>
                      </a:r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заказчика.</a:t>
                      </a:r>
                      <a:endParaRPr lang="ru-RU" sz="1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l" defTabSz="914400" rtl="0" eaLnBrk="1" latinLnBrk="0" hangingPunct="1">
                        <a:buNone/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 Нет погружения</a:t>
                      </a:r>
                      <a:r>
                        <a:rPr lang="ru-RU" sz="10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в проект.</a:t>
                      </a:r>
                      <a:endParaRPr lang="ru-RU" sz="1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None/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Переложить функцию единого заказчика по ТЦА на НО ТЦА либо какой-либо другой исп. орган власти (МЭР РФ, ФАИП)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252891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2324171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6410880"/>
            <a:ext cx="9906000" cy="447120"/>
          </a:xfrm>
          <a:prstGeom prst="rect">
            <a:avLst/>
          </a:prstGeom>
          <a:solidFill>
            <a:srgbClr val="EE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665180" y="406226"/>
            <a:ext cx="787466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000" dirty="0"/>
          </a:p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РАСШИРЕНИЕ ВОЗМОЖНОСТЕЙ ИСПОЛЬЗОВАНИЯ ТЦА</a:t>
            </a:r>
          </a:p>
        </p:txBody>
      </p:sp>
      <p:sp>
        <p:nvSpPr>
          <p:cNvPr id="2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730402" y="6458886"/>
            <a:ext cx="2743200" cy="365125"/>
          </a:xfrm>
        </p:spPr>
        <p:txBody>
          <a:bodyPr/>
          <a:lstStyle/>
          <a:p>
            <a:fld id="{0619DC6E-5EEF-4252-9E6C-2ADD40857F86}" type="slidenum">
              <a:rPr lang="ru-RU" smtClean="0">
                <a:solidFill>
                  <a:schemeClr val="bg1"/>
                </a:solidFill>
              </a:rPr>
              <a:pPr/>
              <a:t>5</a:t>
            </a:fld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27" name="Рисунок 2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619665" y="468763"/>
            <a:ext cx="754720" cy="1019659"/>
          </a:xfrm>
          <a:prstGeom prst="rect">
            <a:avLst/>
          </a:prstGeom>
        </p:spPr>
      </p:pic>
      <p:cxnSp>
        <p:nvCxnSpPr>
          <p:cNvPr id="28" name="Прямая соединительная линия 27"/>
          <p:cNvCxnSpPr/>
          <p:nvPr/>
        </p:nvCxnSpPr>
        <p:spPr>
          <a:xfrm>
            <a:off x="657225" y="1104900"/>
            <a:ext cx="7620000" cy="2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Прямоугольник 19"/>
          <p:cNvSpPr/>
          <p:nvPr/>
        </p:nvSpPr>
        <p:spPr>
          <a:xfrm>
            <a:off x="665179" y="1104902"/>
            <a:ext cx="788282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latin typeface="Arial Narrow" panose="020B0606020202030204" pitchFamily="34" charset="0"/>
              </a:rPr>
              <a:t>Проведение ТЦА как обоснование для корректировки бюджета проекта, прошедшего государственную экспертизу (без изменения </a:t>
            </a:r>
            <a:r>
              <a:rPr lang="ru-RU" b="1" dirty="0" err="1">
                <a:latin typeface="Arial Narrow" panose="020B0606020202030204" pitchFamily="34" charset="0"/>
              </a:rPr>
              <a:t>ТЭПов</a:t>
            </a:r>
            <a:r>
              <a:rPr lang="ru-RU" b="1" dirty="0">
                <a:latin typeface="Arial Narrow" panose="020B0606020202030204" pitchFamily="34" charset="0"/>
              </a:rPr>
              <a:t> проекта)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665180" y="1861543"/>
            <a:ext cx="8709205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500" dirty="0"/>
              <a:t>В соответствии со ст. 49 </a:t>
            </a:r>
            <a:r>
              <a:rPr lang="ru-RU" sz="1500" dirty="0" err="1"/>
              <a:t>ГрК</a:t>
            </a:r>
            <a:r>
              <a:rPr lang="ru-RU" sz="1500" dirty="0"/>
              <a:t> РФ повторная государственная экспертиза проектной документации </a:t>
            </a:r>
            <a:r>
              <a:rPr lang="ru-RU" sz="1500" b="1" u="sng" dirty="0"/>
              <a:t>не проводится </a:t>
            </a:r>
            <a:r>
              <a:rPr lang="ru-RU" sz="1500" dirty="0"/>
              <a:t>в случае, если не меняются </a:t>
            </a:r>
            <a:r>
              <a:rPr lang="ru-RU" sz="1500" dirty="0" err="1"/>
              <a:t>ТЭПы</a:t>
            </a:r>
            <a:r>
              <a:rPr lang="ru-RU" sz="1500" dirty="0"/>
              <a:t> объектов, строящихся за счет и/или при участии бюджета РФ.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65179" y="2731058"/>
            <a:ext cx="8822130" cy="10310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/>
              <a:t>1. Категории системных проектов:</a:t>
            </a:r>
          </a:p>
          <a:p>
            <a:pPr marL="800100" lvl="1" indent="-342900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ru-RU" sz="1500" dirty="0">
                <a:latin typeface="Arial" panose="020B0604020202020204" pitchFamily="34" charset="0"/>
                <a:cs typeface="Arial" panose="020B0604020202020204" pitchFamily="34" charset="0"/>
              </a:rPr>
              <a:t>находящие в «анклавах» (на Камчатке, в Крыму, Калининградской области);</a:t>
            </a:r>
          </a:p>
          <a:p>
            <a:pPr marL="800100" lvl="1" indent="-342900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ru-RU" sz="1500" dirty="0">
                <a:latin typeface="Arial" panose="020B0604020202020204" pitchFamily="34" charset="0"/>
                <a:cs typeface="Arial" panose="020B0604020202020204" pitchFamily="34" charset="0"/>
              </a:rPr>
              <a:t>находящиеся в труднодоступных местах (на территории вечной мерзлоты);</a:t>
            </a:r>
          </a:p>
          <a:p>
            <a:pPr marL="800100" lvl="1" indent="-342900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ru-RU" sz="1500" dirty="0">
                <a:latin typeface="Arial" panose="020B0604020202020204" pitchFamily="34" charset="0"/>
                <a:cs typeface="Arial" panose="020B0604020202020204" pitchFamily="34" charset="0"/>
              </a:rPr>
              <a:t>с уникальными «негабаритными» или другими характеристиками.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665179" y="3842392"/>
            <a:ext cx="8869687" cy="10310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/>
              <a:t>2. Статьи сметы:</a:t>
            </a:r>
          </a:p>
          <a:p>
            <a:pPr marL="800100" lvl="1" indent="-342900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ru-RU" sz="1500" dirty="0">
                <a:latin typeface="Arial" panose="020B0604020202020204" pitchFamily="34" charset="0"/>
                <a:cs typeface="Arial" panose="020B0604020202020204" pitchFamily="34" charset="0"/>
              </a:rPr>
              <a:t>стоимость материалов (в основном инертных); </a:t>
            </a:r>
          </a:p>
          <a:p>
            <a:pPr marL="800100" lvl="1" indent="-342900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ru-RU" sz="1500" dirty="0">
                <a:latin typeface="Arial" panose="020B0604020202020204" pitchFamily="34" charset="0"/>
                <a:cs typeface="Arial" panose="020B0604020202020204" pitchFamily="34" charset="0"/>
              </a:rPr>
              <a:t>логистика материалов, оборудования, машин и механизмов; </a:t>
            </a:r>
          </a:p>
          <a:p>
            <a:pPr marL="800100" lvl="1" indent="-342900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ru-RU" sz="1500" dirty="0">
                <a:latin typeface="Arial" panose="020B0604020202020204" pitchFamily="34" charset="0"/>
                <a:cs typeface="Arial" panose="020B0604020202020204" pitchFamily="34" charset="0"/>
              </a:rPr>
              <a:t>ПОС (вкл. выбор машин и механизмов). 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665179" y="4967843"/>
            <a:ext cx="886968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500" dirty="0"/>
              <a:t>Риск увеличения стоимости – не более 5-10% (не </a:t>
            </a:r>
            <a:r>
              <a:rPr lang="ru-RU" sz="1500" dirty="0" err="1"/>
              <a:t>вкл</a:t>
            </a:r>
            <a:r>
              <a:rPr lang="ru-RU" sz="1500" dirty="0"/>
              <a:t>.  ̴ 2% непредвиденных расходов). </a:t>
            </a:r>
            <a:endParaRPr lang="ru-RU" sz="1500" dirty="0" smtClean="0"/>
          </a:p>
          <a:p>
            <a:pPr algn="just"/>
            <a:r>
              <a:rPr lang="ru-RU" sz="1500" i="1" dirty="0" smtClean="0"/>
              <a:t>Пример</a:t>
            </a:r>
            <a:r>
              <a:rPr lang="ru-RU" sz="1500" i="1" dirty="0"/>
              <a:t>: 1,5 </a:t>
            </a:r>
            <a:r>
              <a:rPr lang="ru-RU" sz="1500" i="1" dirty="0" smtClean="0"/>
              <a:t>млрд. </a:t>
            </a:r>
            <a:r>
              <a:rPr lang="ru-RU" sz="1500" i="1" dirty="0"/>
              <a:t>рублей – 150 </a:t>
            </a:r>
            <a:r>
              <a:rPr lang="ru-RU" sz="1500" i="1" dirty="0" smtClean="0"/>
              <a:t>млн. </a:t>
            </a:r>
            <a:r>
              <a:rPr lang="ru-RU" sz="1500" i="1" dirty="0"/>
              <a:t>рублей.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657225" y="5549902"/>
            <a:ext cx="87171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Arial Narrow" panose="020B0606020202030204" pitchFamily="34" charset="0"/>
              </a:rPr>
              <a:t>Это именно тот случай, когда есть необходимость, нужность и важность ТЦА, и когда за его проведение готовы заплатить все участники.</a:t>
            </a:r>
          </a:p>
        </p:txBody>
      </p:sp>
    </p:spTree>
    <p:extLst>
      <p:ext uri="{BB962C8B-B14F-4D97-AF65-F5344CB8AC3E}">
        <p14:creationId xmlns:p14="http://schemas.microsoft.com/office/powerpoint/2010/main" xmlns="" val="4200135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6410880"/>
            <a:ext cx="9906000" cy="447120"/>
          </a:xfrm>
          <a:prstGeom prst="rect">
            <a:avLst/>
          </a:prstGeom>
          <a:solidFill>
            <a:srgbClr val="EE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665180" y="406226"/>
            <a:ext cx="751362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000" dirty="0"/>
          </a:p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ЗАКЛЮЧЕНИЕ</a:t>
            </a:r>
          </a:p>
        </p:txBody>
      </p:sp>
      <p:sp>
        <p:nvSpPr>
          <p:cNvPr id="2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730402" y="6458886"/>
            <a:ext cx="2743200" cy="365125"/>
          </a:xfrm>
        </p:spPr>
        <p:txBody>
          <a:bodyPr/>
          <a:lstStyle/>
          <a:p>
            <a:fld id="{0619DC6E-5EEF-4252-9E6C-2ADD40857F86}" type="slidenum">
              <a:rPr lang="ru-RU" smtClean="0">
                <a:solidFill>
                  <a:schemeClr val="bg1"/>
                </a:solidFill>
              </a:rPr>
              <a:pPr/>
              <a:t>6</a:t>
            </a:fld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27" name="Рисунок 2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619665" y="468763"/>
            <a:ext cx="754720" cy="1019659"/>
          </a:xfrm>
          <a:prstGeom prst="rect">
            <a:avLst/>
          </a:prstGeom>
        </p:spPr>
      </p:pic>
      <p:cxnSp>
        <p:nvCxnSpPr>
          <p:cNvPr id="28" name="Прямая соединительная линия 27"/>
          <p:cNvCxnSpPr/>
          <p:nvPr/>
        </p:nvCxnSpPr>
        <p:spPr>
          <a:xfrm>
            <a:off x="657225" y="1104900"/>
            <a:ext cx="7620000" cy="2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Прямоугольник 23"/>
          <p:cNvSpPr/>
          <p:nvPr/>
        </p:nvSpPr>
        <p:spPr>
          <a:xfrm>
            <a:off x="646035" y="1104900"/>
            <a:ext cx="791666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latin typeface="Arial Narrow" panose="020B0606020202030204" pitchFamily="34" charset="0"/>
                <a:cs typeface="Arial" panose="020B0604020202020204" pitchFamily="34" charset="0"/>
              </a:rPr>
              <a:t>Стратегическая цель ТЦА – это экономия и рациональное использование бюджетных средств, не влекущих банкротство хозяйствующих субъектов РФ.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6" name="Рисунок 2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1303" y="2336785"/>
            <a:ext cx="316143" cy="465895"/>
          </a:xfrm>
          <a:prstGeom prst="rect">
            <a:avLst/>
          </a:prstGeom>
        </p:spPr>
      </p:pic>
      <p:sp>
        <p:nvSpPr>
          <p:cNvPr id="29" name="Прямоугольник 28"/>
          <p:cNvSpPr/>
          <p:nvPr/>
        </p:nvSpPr>
        <p:spPr>
          <a:xfrm>
            <a:off x="1082923" y="2277344"/>
            <a:ext cx="850598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/>
              <a:t>Внести изменение в действующее законодательство в части возможности изменения бюджета проекта, прошедшего государственную экспертизу</a:t>
            </a:r>
            <a:r>
              <a:rPr lang="en-US" sz="1600" dirty="0"/>
              <a:t> (</a:t>
            </a:r>
            <a:r>
              <a:rPr lang="ru-RU" sz="1600" dirty="0"/>
              <a:t>при неизменности </a:t>
            </a:r>
            <a:r>
              <a:rPr lang="ru-RU" sz="1600" dirty="0" err="1"/>
              <a:t>ТЭПов</a:t>
            </a:r>
            <a:r>
              <a:rPr lang="ru-RU" sz="1600" dirty="0"/>
              <a:t> проекта).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1082924" y="3184299"/>
            <a:ext cx="850598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/>
              <a:t>Ограничить такие изменения размером не более 10% от бюджета проекта.</a:t>
            </a:r>
          </a:p>
        </p:txBody>
      </p:sp>
      <p:pic>
        <p:nvPicPr>
          <p:cNvPr id="31" name="Рисунок 30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94081" y="3272680"/>
            <a:ext cx="306024" cy="450983"/>
          </a:xfrm>
          <a:prstGeom prst="rect">
            <a:avLst/>
          </a:prstGeom>
        </p:spPr>
      </p:pic>
      <p:pic>
        <p:nvPicPr>
          <p:cNvPr id="32" name="Рисунок 31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86362" y="4088017"/>
            <a:ext cx="306024" cy="452099"/>
          </a:xfrm>
          <a:prstGeom prst="rect">
            <a:avLst/>
          </a:prstGeom>
        </p:spPr>
      </p:pic>
      <p:sp>
        <p:nvSpPr>
          <p:cNvPr id="33" name="Прямоугольник 32"/>
          <p:cNvSpPr/>
          <p:nvPr/>
        </p:nvSpPr>
        <p:spPr>
          <a:xfrm>
            <a:off x="1082924" y="3981514"/>
            <a:ext cx="829146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/>
              <a:t>В качестве обоснования для проведения повторной государственной экспертизы сметной документации использовать как обязательное условие отчет входящей в НО ТЦА специализированной компании, содержащий доказательную базу по техническим, логистическим или стоимостным характеристикам.</a:t>
            </a:r>
          </a:p>
        </p:txBody>
      </p:sp>
    </p:spTree>
    <p:extLst>
      <p:ext uri="{BB962C8B-B14F-4D97-AF65-F5344CB8AC3E}">
        <p14:creationId xmlns:p14="http://schemas.microsoft.com/office/powerpoint/2010/main" xmlns="" val="42726951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>
            <a:extLst>
              <a:ext uri="{FF2B5EF4-FFF2-40B4-BE49-F238E27FC236}">
                <a16:creationId xmlns:a16="http://schemas.microsoft.com/office/drawing/2014/main" xmlns="" id="{29879695-035F-4BE8-A0DF-E29FE483588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3"/>
            <a:ext cx="9906000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0" y="6410880"/>
            <a:ext cx="9906000" cy="447120"/>
          </a:xfrm>
          <a:prstGeom prst="rect">
            <a:avLst/>
          </a:prstGeom>
          <a:solidFill>
            <a:srgbClr val="EE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1007274" y="1047750"/>
            <a:ext cx="724137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СПАСИБО ЗА ВНИМАНИЕ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65969" y="3821613"/>
            <a:ext cx="7516497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Задать интересующие вопросы вы можете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по электронной почте: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s.denisov@severindevelopment.ru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Моб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. тел.: +7 (926) 216-11-66</a:t>
            </a:r>
          </a:p>
          <a:p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952925" y="1688197"/>
            <a:ext cx="824865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Денисов Сергей,</a:t>
            </a:r>
          </a:p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Руководитель департамента развития</a:t>
            </a:r>
          </a:p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компании </a:t>
            </a:r>
            <a:r>
              <a:rPr lang="ru-RU" sz="2000" dirty="0"/>
              <a:t>SEVERIN DEVELOPMENT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01001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025254425"/>
      </p:ext>
    </p:extLst>
  </p:cSld>
  <p:clrMapOvr>
    <a:masterClrMapping/>
  </p:clrMapOvr>
</p:sld>
</file>

<file path=ppt/theme/theme1.xml><?xml version="1.0" encoding="utf-8"?>
<a:theme xmlns:a="http://schemas.openxmlformats.org/drawingml/2006/main" name="Специальное оформление">
  <a:themeElements>
    <a:clrScheme name="северин">
      <a:dk1>
        <a:sysClr val="windowText" lastClr="000000"/>
      </a:dk1>
      <a:lt1>
        <a:sysClr val="window" lastClr="FFFFFF"/>
      </a:lt1>
      <a:dk2>
        <a:srgbClr val="BFBFBF"/>
      </a:dk2>
      <a:lt2>
        <a:srgbClr val="F2F2F2"/>
      </a:lt2>
      <a:accent1>
        <a:srgbClr val="D8D8D8"/>
      </a:accent1>
      <a:accent2>
        <a:srgbClr val="BFBFBF"/>
      </a:accent2>
      <a:accent3>
        <a:srgbClr val="FF0000"/>
      </a:accent3>
      <a:accent4>
        <a:srgbClr val="A5A5A5"/>
      </a:accent4>
      <a:accent5>
        <a:srgbClr val="5F5F5F"/>
      </a:accent5>
      <a:accent6>
        <a:srgbClr val="424242"/>
      </a:accent6>
      <a:hlink>
        <a:srgbClr val="7F7F7F"/>
      </a:hlink>
      <a:folHlink>
        <a:srgbClr val="7F7F7F"/>
      </a:folHlink>
    </a:clrScheme>
    <a:fontScheme name="северин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17297</TotalTime>
  <Words>908</Words>
  <Application>Microsoft Office PowerPoint</Application>
  <PresentationFormat>Лист A4 (210x297 мм)</PresentationFormat>
  <Paragraphs>108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Специальное оформление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Polina Uchaikina</dc:creator>
  <cp:lastModifiedBy>g.sizova</cp:lastModifiedBy>
  <cp:revision>361</cp:revision>
  <dcterms:created xsi:type="dcterms:W3CDTF">2016-08-25T09:41:54Z</dcterms:created>
  <dcterms:modified xsi:type="dcterms:W3CDTF">2018-02-01T06:50:28Z</dcterms:modified>
</cp:coreProperties>
</file>