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510" y="3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F17D-2E0D-4E2C-80AB-20A2E734AF48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B647-B307-4781-94AA-87E7D14C4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211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F17D-2E0D-4E2C-80AB-20A2E734AF48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B647-B307-4781-94AA-87E7D14C4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905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F17D-2E0D-4E2C-80AB-20A2E734AF48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B647-B307-4781-94AA-87E7D14C4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025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F17D-2E0D-4E2C-80AB-20A2E734AF48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B647-B307-4781-94AA-87E7D14C4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600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F17D-2E0D-4E2C-80AB-20A2E734AF48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B647-B307-4781-94AA-87E7D14C4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818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F17D-2E0D-4E2C-80AB-20A2E734AF48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B647-B307-4781-94AA-87E7D14C4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2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F17D-2E0D-4E2C-80AB-20A2E734AF48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B647-B307-4781-94AA-87E7D14C4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710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F17D-2E0D-4E2C-80AB-20A2E734AF48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B647-B307-4781-94AA-87E7D14C4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621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F17D-2E0D-4E2C-80AB-20A2E734AF48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B647-B307-4781-94AA-87E7D14C4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419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F17D-2E0D-4E2C-80AB-20A2E734AF48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B647-B307-4781-94AA-87E7D14C4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563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F17D-2E0D-4E2C-80AB-20A2E734AF48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B647-B307-4781-94AA-87E7D14C4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32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4F17D-2E0D-4E2C-80AB-20A2E734AF48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FB647-B307-4781-94AA-87E7D14C4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55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3026" y="-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3026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9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"/>
          <p:cNvSpPr>
            <a:spLocks noChangeArrowheads="1"/>
          </p:cNvSpPr>
          <p:nvPr/>
        </p:nvSpPr>
        <p:spPr bwMode="auto">
          <a:xfrm>
            <a:off x="6516216" y="3435846"/>
            <a:ext cx="2400300" cy="129614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1F4E7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А.Н. Соколов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1F4E7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1F4E7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Начальник Отдела технологического и ценового аудита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0" y="-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27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6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67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3568" y="1704747"/>
            <a:ext cx="813690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При </a:t>
            </a:r>
            <a:r>
              <a:rPr lang="ru-RU" b="1" dirty="0"/>
              <a:t>любых глобальных преобразованиях в отрасли необходимо ужесточение процедур контроля на всех этапах – качества, надежности, безопасности, оптимальной стоимости реализации </a:t>
            </a:r>
            <a:r>
              <a:rPr lang="ru-RU" b="1" dirty="0" smtClean="0"/>
              <a:t>проектов</a:t>
            </a:r>
          </a:p>
          <a:p>
            <a:pPr algn="just"/>
            <a:endParaRPr lang="ru-RU" sz="1400" dirty="0"/>
          </a:p>
          <a:p>
            <a:pPr algn="just"/>
            <a:r>
              <a:rPr lang="ru-RU" dirty="0" smtClean="0"/>
              <a:t>Возрастает </a:t>
            </a:r>
            <a:r>
              <a:rPr lang="ru-RU" dirty="0"/>
              <a:t>роль таких </a:t>
            </a:r>
            <a:r>
              <a:rPr lang="ru-RU" dirty="0" smtClean="0"/>
              <a:t>процедур, </a:t>
            </a:r>
            <a:r>
              <a:rPr lang="ru-RU" dirty="0"/>
              <a:t>как экспертиза проектной документации и результатов инженерных изысканий и публичный технологический и ценовой </a:t>
            </a:r>
            <a:r>
              <a:rPr lang="ru-RU" dirty="0" smtClean="0"/>
              <a:t>аудит (ТЦА), </a:t>
            </a:r>
            <a:r>
              <a:rPr lang="ru-RU" dirty="0"/>
              <a:t>важность которого особенно подчеркивалась президентом РФ </a:t>
            </a:r>
            <a:r>
              <a:rPr lang="ru-RU" dirty="0" err="1"/>
              <a:t>В.В.Путиным</a:t>
            </a:r>
            <a:r>
              <a:rPr lang="ru-RU" dirty="0"/>
              <a:t> на заседании Госсовета в </a:t>
            </a:r>
            <a:r>
              <a:rPr lang="ru-RU" dirty="0" smtClean="0"/>
              <a:t>мае </a:t>
            </a:r>
          </a:p>
          <a:p>
            <a:pPr algn="just"/>
            <a:endParaRPr lang="ru-RU" sz="1400" dirty="0"/>
          </a:p>
          <a:p>
            <a:pPr algn="just"/>
            <a:r>
              <a:rPr lang="ru-RU" dirty="0" smtClean="0"/>
              <a:t>ТЦА </a:t>
            </a:r>
            <a:r>
              <a:rPr lang="ru-RU" dirty="0"/>
              <a:t>– принципиально новый этап согласования для </a:t>
            </a:r>
            <a:r>
              <a:rPr lang="ru-RU" dirty="0" smtClean="0"/>
              <a:t>строительной отрасли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4579263"/>
            <a:ext cx="9144000" cy="84638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ru-RU" sz="8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СКОРЕЙШАЯ ВЫРАБОТКА ЧЕТКОГО МЕХАНИЗМА ПРОВЕДЕНИЯ ТЦА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И НОРМАТИВНО-ПРАВОВОЙ БАЗЫ ЕГО РЕАЛИЗАЦИИ – НАША ПЕРВОСТЕПЕННАЯ ЗАДАЧА</a:t>
            </a:r>
          </a:p>
          <a:p>
            <a:endParaRPr lang="ru-RU" sz="800" b="1" dirty="0">
              <a:solidFill>
                <a:schemeClr val="bg1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27584" y="1647208"/>
            <a:ext cx="1296144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539552" y="1851670"/>
            <a:ext cx="72008" cy="7200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2931790"/>
            <a:ext cx="72008" cy="7200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4227934"/>
            <a:ext cx="72008" cy="7200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34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72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26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68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38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474399"/>
              </p:ext>
            </p:extLst>
          </p:nvPr>
        </p:nvGraphicFramePr>
        <p:xfrm>
          <a:off x="2987824" y="3075806"/>
          <a:ext cx="5832648" cy="1279904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3081307"/>
                <a:gridCol w="2751341"/>
              </a:tblGrid>
              <a:tr h="3319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С</a:t>
                      </a:r>
                      <a:r>
                        <a:rPr lang="ru-RU" sz="1600" baseline="-25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ип</a:t>
                      </a:r>
                      <a:endParaRPr lang="ru-RU" sz="11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Цена аудита</a:t>
                      </a:r>
                      <a:endParaRPr lang="ru-RU" sz="11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59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до 100 млрд. руб.</a:t>
                      </a:r>
                      <a:endParaRPr lang="ru-RU" sz="1100">
                        <a:solidFill>
                          <a:srgbClr val="C4591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0,06% от С</a:t>
                      </a:r>
                      <a:r>
                        <a:rPr lang="ru-RU" sz="1600" baseline="-25000">
                          <a:effectLst/>
                        </a:rPr>
                        <a:t>ип</a:t>
                      </a:r>
                      <a:endParaRPr lang="ru-RU" sz="1100">
                        <a:solidFill>
                          <a:srgbClr val="C4591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59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от 100 до 200 млрд. руб.</a:t>
                      </a:r>
                      <a:endParaRPr lang="ru-RU" sz="1100">
                        <a:solidFill>
                          <a:srgbClr val="C4591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0,05% от С</a:t>
                      </a:r>
                      <a:r>
                        <a:rPr lang="ru-RU" sz="1600" baseline="-25000" dirty="0">
                          <a:effectLst/>
                        </a:rPr>
                        <a:t>ип</a:t>
                      </a:r>
                      <a:endParaRPr lang="ru-RU" sz="1100" dirty="0">
                        <a:solidFill>
                          <a:srgbClr val="C4591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59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свыше 200 млрд. руб.</a:t>
                      </a:r>
                      <a:endParaRPr lang="ru-RU" sz="1100" dirty="0">
                        <a:solidFill>
                          <a:srgbClr val="C4591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0,04% от С</a:t>
                      </a:r>
                      <a:r>
                        <a:rPr lang="ru-RU" sz="1600" baseline="-25000" dirty="0">
                          <a:effectLst/>
                        </a:rPr>
                        <a:t>ип</a:t>
                      </a:r>
                      <a:endParaRPr lang="ru-RU" sz="1100" dirty="0">
                        <a:solidFill>
                          <a:srgbClr val="C4591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771800" y="2402473"/>
            <a:ext cx="557229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F4E7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Предложения по расчету стоимости проведения ТЦА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15816" y="4515966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</a:t>
            </a:r>
            <a:r>
              <a:rPr lang="ru-RU" sz="1200" baseline="-30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ип </a:t>
            </a:r>
            <a:r>
              <a:rPr lang="ru-RU" sz="1200" baseline="-30000" dirty="0"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11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стоимость строительства </a:t>
            </a:r>
            <a:r>
              <a:rPr lang="ru-RU" sz="11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инвестпроекта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07271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059832" y="3435846"/>
            <a:ext cx="72008" cy="7200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93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138</Words>
  <Application>Microsoft Office PowerPoint</Application>
  <PresentationFormat>Экран (16:9)</PresentationFormat>
  <Paragraphs>20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Макухина Лилия Владимировна</dc:creator>
  <cp:lastModifiedBy>Аносов Александр Вячеславович</cp:lastModifiedBy>
  <cp:revision>29</cp:revision>
  <dcterms:created xsi:type="dcterms:W3CDTF">2016-11-15T06:58:00Z</dcterms:created>
  <dcterms:modified xsi:type="dcterms:W3CDTF">2018-01-31T14:10:00Z</dcterms:modified>
</cp:coreProperties>
</file>