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3" r:id="rId2"/>
    <p:sldId id="257" r:id="rId3"/>
    <p:sldId id="272" r:id="rId4"/>
    <p:sldId id="277" r:id="rId5"/>
    <p:sldId id="275" r:id="rId6"/>
    <p:sldId id="279" r:id="rId7"/>
    <p:sldId id="280" r:id="rId8"/>
    <p:sldId id="278" r:id="rId9"/>
    <p:sldId id="281" r:id="rId10"/>
    <p:sldId id="282" r:id="rId11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F"/>
    <a:srgbClr val="00CC99"/>
    <a:srgbClr val="070090"/>
    <a:srgbClr val="00458E"/>
    <a:srgbClr val="C03200"/>
    <a:srgbClr val="FF9900"/>
    <a:srgbClr val="FFC1C1"/>
    <a:srgbClr val="FFB3B3"/>
    <a:srgbClr val="FFCDCD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94659"/>
  </p:normalViewPr>
  <p:slideViewPr>
    <p:cSldViewPr snapToGrid="0" snapToObjects="1">
      <p:cViewPr>
        <p:scale>
          <a:sx n="72" d="100"/>
          <a:sy n="72" d="100"/>
        </p:scale>
        <p:origin x="-63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33EB9-39C2-4D14-980D-A1E400D388B0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F5F6F-3308-4AF9-BFE3-06712F386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076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9D31D-50C0-4F4A-8590-7969ED682073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AD940-598A-4D40-95F5-3DB96B55EE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205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AD940-598A-4D40-95F5-3DB96B55EE0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82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AD940-598A-4D40-95F5-3DB96B55EE0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53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AD940-598A-4D40-95F5-3DB96B55EE0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76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AD940-598A-4D40-95F5-3DB96B55EE0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766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AD940-598A-4D40-95F5-3DB96B55EE0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53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AD940-598A-4D40-95F5-3DB96B55EE0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53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AD940-598A-4D40-95F5-3DB96B55EE0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766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AD940-598A-4D40-95F5-3DB96B55EE0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766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AD940-598A-4D40-95F5-3DB96B55EE0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76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4D1E-E37D-4742-9DFF-DEC8438D095B}" type="datetime1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60F-8972-3049-A038-049FF0937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66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6D95-FCD3-49F9-986A-334D72F7D409}" type="datetime1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60F-8972-3049-A038-049FF0937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580E-7F3B-46ED-9EC7-45F63B174088}" type="datetime1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60F-8972-3049-A038-049FF0937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7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2D50-DC35-4FA0-80F4-85D48B0D909B}" type="datetime1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60F-8972-3049-A038-049FF0937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1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BCD1-2FEC-44A2-8C5E-B99C4D35F775}" type="datetime1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60F-8972-3049-A038-049FF0937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18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F194-33A0-4319-AF51-80CFA8438F0E}" type="datetime1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60F-8972-3049-A038-049FF0937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1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C6C-329B-4BD7-9E5C-0B67DC420137}" type="datetime1">
              <a:rPr lang="ru-RU" smtClean="0"/>
              <a:pPr/>
              <a:t>30.01.2018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60F-8972-3049-A038-049FF0937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69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C6CB-E037-46A9-A324-C03681559910}" type="datetime1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60F-8972-3049-A038-049FF0937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9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532E-5481-4912-B72B-897F02DCCEE8}" type="datetime1">
              <a:rPr lang="ru-RU" smtClean="0"/>
              <a:pPr/>
              <a:t>30.01.2018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60F-8972-3049-A038-049FF0937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5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3B4E-EDDB-4385-B2B0-9E153B4F0352}" type="datetime1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60F-8972-3049-A038-049FF0937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80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2354-3729-493A-BB90-B6901D64A1A4}" type="datetime1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60F-8972-3049-A038-049FF0937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01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E6C5-6D7D-49F5-B306-13651FEF7E7E}" type="datetime1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9160F-8972-3049-A038-049FF0937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10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0594"/>
            <a:ext cx="12191999" cy="35274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37129" y="1396663"/>
            <a:ext cx="105454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438F"/>
                </a:solidFill>
                <a:cs typeface="Times New Roman" panose="02020603050405020304" pitchFamily="18" charset="0"/>
              </a:rPr>
              <a:t>РЕЙТИНГ</a:t>
            </a:r>
            <a:r>
              <a:rPr lang="ru-RU" sz="2800" dirty="0" smtClean="0">
                <a:solidFill>
                  <a:srgbClr val="00438F"/>
                </a:solidFill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2800" b="1" dirty="0" smtClean="0">
                <a:solidFill>
                  <a:srgbClr val="00438F"/>
                </a:solidFill>
                <a:cs typeface="Times New Roman" panose="02020603050405020304" pitchFamily="18" charset="0"/>
              </a:rPr>
              <a:t>ИННОВАЦИОННЫХ РЕГИОНОВ РОССИИ</a:t>
            </a:r>
            <a:r>
              <a:rPr lang="en-US" sz="2800" b="1" dirty="0" smtClean="0">
                <a:solidFill>
                  <a:srgbClr val="00438F"/>
                </a:solidFill>
                <a:cs typeface="Times New Roman" panose="02020603050405020304" pitchFamily="18" charset="0"/>
              </a:rPr>
              <a:t>: </a:t>
            </a:r>
            <a:endParaRPr lang="ru-RU" sz="2800" b="1" dirty="0" smtClean="0">
              <a:solidFill>
                <a:srgbClr val="00438F"/>
              </a:solidFill>
              <a:cs typeface="Times New Roman" panose="02020603050405020304" pitchFamily="18" charset="0"/>
            </a:endParaRPr>
          </a:p>
          <a:p>
            <a:pPr algn="r"/>
            <a:r>
              <a:rPr lang="ru-RU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ВЕРСИЯ </a:t>
            </a:r>
            <a:r>
              <a:rPr lang="en-US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2017</a:t>
            </a:r>
            <a:endParaRPr lang="ru-RU" sz="2800" b="1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air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7" y="483563"/>
            <a:ext cx="2130425" cy="854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24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1503" y="161485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</p:txBody>
      </p:sp>
      <p:sp>
        <p:nvSpPr>
          <p:cNvPr id="7" name="object 8"/>
          <p:cNvSpPr/>
          <p:nvPr/>
        </p:nvSpPr>
        <p:spPr>
          <a:xfrm>
            <a:off x="2998839" y="894733"/>
            <a:ext cx="8790038" cy="275303"/>
          </a:xfrm>
          <a:custGeom>
            <a:avLst/>
            <a:gdLst/>
            <a:ahLst/>
            <a:cxnLst/>
            <a:rect l="l" t="t" r="r" b="b"/>
            <a:pathLst>
              <a:path w="3708400">
                <a:moveTo>
                  <a:pt x="0" y="0"/>
                </a:moveTo>
                <a:lnTo>
                  <a:pt x="3708400" y="0"/>
                </a:lnTo>
              </a:path>
            </a:pathLst>
          </a:custGeom>
          <a:ln w="22225">
            <a:solidFill>
              <a:srgbClr val="004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 descr="air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7" y="481168"/>
            <a:ext cx="2130425" cy="85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1433708" y="2815179"/>
            <a:ext cx="105454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498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air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7" y="301446"/>
            <a:ext cx="2130425" cy="8540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146323" y="431487"/>
            <a:ext cx="87345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2600" dirty="0" smtClean="0">
                <a:solidFill>
                  <a:srgbClr val="FF0000"/>
                </a:solidFill>
                <a:ea typeface="Calibri" panose="020F0502020204030204" pitchFamily="34" charset="0"/>
              </a:rPr>
              <a:t>Структура рейтинга</a:t>
            </a:r>
            <a:endParaRPr lang="ru-RU" sz="2600" dirty="0">
              <a:solidFill>
                <a:srgbClr val="FF0000"/>
              </a:solidFill>
              <a:ea typeface="Calibri" panose="020F0502020204030204" pitchFamily="34" charset="0"/>
            </a:endParaRPr>
          </a:p>
        </p:txBody>
      </p:sp>
      <p:sp>
        <p:nvSpPr>
          <p:cNvPr id="9" name="object 8"/>
          <p:cNvSpPr/>
          <p:nvPr/>
        </p:nvSpPr>
        <p:spPr>
          <a:xfrm>
            <a:off x="3146322" y="884901"/>
            <a:ext cx="8734527" cy="196648"/>
          </a:xfrm>
          <a:custGeom>
            <a:avLst/>
            <a:gdLst/>
            <a:ahLst/>
            <a:cxnLst/>
            <a:rect l="l" t="t" r="r" b="b"/>
            <a:pathLst>
              <a:path w="3708400">
                <a:moveTo>
                  <a:pt x="0" y="0"/>
                </a:moveTo>
                <a:lnTo>
                  <a:pt x="3708400" y="0"/>
                </a:lnTo>
              </a:path>
            </a:pathLst>
          </a:custGeom>
          <a:ln w="22225">
            <a:solidFill>
              <a:srgbClr val="004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323040"/>
              </p:ext>
            </p:extLst>
          </p:nvPr>
        </p:nvGraphicFramePr>
        <p:xfrm>
          <a:off x="216877" y="1201004"/>
          <a:ext cx="3797339" cy="53794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4331"/>
                <a:gridCol w="3493008"/>
              </a:tblGrid>
              <a:tr h="294684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№ 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7310" marR="5969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I. НАУЧНЫЕ ИССЛЕДОВАНИЯ И РАЗРАБОТКИ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726397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I-</a:t>
                      </a:r>
                      <a:r>
                        <a:rPr lang="ru-RU" sz="1200" b="1" dirty="0"/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Численность студентов образовательных учреждений высшего профессионального образования по отношению к численности населения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63200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I-</a:t>
                      </a:r>
                      <a:r>
                        <a:rPr lang="ru-RU" sz="1200" b="1" dirty="0"/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Численность исследователей по отношению к численности населения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726397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I-</a:t>
                      </a:r>
                      <a:r>
                        <a:rPr lang="ru-RU" sz="1200" b="1" dirty="0"/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 smtClean="0"/>
                        <a:t>Удельный</a:t>
                      </a:r>
                      <a:r>
                        <a:rPr lang="ru-RU" sz="1100" b="1" u="none" strike="noStrike" baseline="0" dirty="0" smtClean="0"/>
                        <a:t> вес </a:t>
                      </a:r>
                      <a:r>
                        <a:rPr lang="ru-RU" sz="1100" b="1" u="none" strike="noStrike" dirty="0" smtClean="0"/>
                        <a:t>занятых </a:t>
                      </a:r>
                      <a:r>
                        <a:rPr lang="ru-RU" sz="1100" b="1" u="none" strike="noStrike" dirty="0"/>
                        <a:t>с высшим профессиональным образованием по отношению к численности  населения в трудоспособном </a:t>
                      </a:r>
                      <a:r>
                        <a:rPr lang="ru-RU" sz="1100" b="1" u="none" strike="noStrike" dirty="0" smtClean="0"/>
                        <a:t>возрасте, %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544798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I-</a:t>
                      </a:r>
                      <a:r>
                        <a:rPr lang="ru-RU" sz="1200" b="1" dirty="0"/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Количество поданных международных PCT-заявок по отношению к численности экономически активного населения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726397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I-</a:t>
                      </a:r>
                      <a:r>
                        <a:rPr lang="ru-RU" sz="1200" b="1" dirty="0"/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Число патентных заявок на изобретения, поданных в Роспатент национальными заявителями, по отношению к численности экономически активного населения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544798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I-</a:t>
                      </a:r>
                      <a:r>
                        <a:rPr lang="ru-RU" sz="1200" b="1" dirty="0"/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Число статей, опубликованных в журналах, индексируемых в Web of Science, по отношению к численности исследователей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544798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I-</a:t>
                      </a:r>
                      <a:r>
                        <a:rPr lang="ru-RU" sz="1200" b="1" dirty="0"/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Число статей, опубликованных в рецензируемых журналах, индексируемых в РИНЦ, по отношению к численности исследователей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63200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I-</a:t>
                      </a:r>
                      <a:r>
                        <a:rPr lang="ru-RU" sz="1200" b="1" dirty="0"/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Внутренние затраты на исследования и разработки в процентах от ВРП, </a:t>
                      </a:r>
                      <a:r>
                        <a:rPr lang="ru-RU" sz="1100" b="1" u="none" strike="noStrike" dirty="0" smtClean="0"/>
                        <a:t>%</a:t>
                      </a:r>
                      <a:r>
                        <a:rPr lang="en-US" sz="1100" b="1" u="none" strike="noStrike" dirty="0" smtClean="0"/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544798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I-</a:t>
                      </a:r>
                      <a:r>
                        <a:rPr lang="ru-RU" sz="1200" b="1" dirty="0"/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Удельный вес средств организаций предпринимательского сектора в общем объеме внутренних затрат на исследования и разработки, 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252917"/>
              </p:ext>
            </p:extLst>
          </p:nvPr>
        </p:nvGraphicFramePr>
        <p:xfrm>
          <a:off x="4148836" y="1201002"/>
          <a:ext cx="3678428" cy="53735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2012"/>
                <a:gridCol w="3406416"/>
              </a:tblGrid>
              <a:tr h="298445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№ 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7310" marR="5969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I</a:t>
                      </a:r>
                      <a:r>
                        <a:rPr lang="ru-RU" sz="1200" b="1" dirty="0" smtClean="0"/>
                        <a:t>I</a:t>
                      </a:r>
                      <a:r>
                        <a:rPr lang="ru-RU" sz="1200" b="1" dirty="0"/>
                        <a:t>. </a:t>
                      </a:r>
                      <a:r>
                        <a:rPr lang="ru-RU" sz="1200" b="1" dirty="0" smtClean="0"/>
                        <a:t>ИННОВАЦИОННАЯ</a:t>
                      </a:r>
                      <a:r>
                        <a:rPr lang="ru-RU" sz="1200" b="1" baseline="0" dirty="0" smtClean="0"/>
                        <a:t>  ДЕЯТЕЛЬНОСТЬ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588190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II-</a:t>
                      </a:r>
                      <a:r>
                        <a:rPr lang="ru-RU" sz="1200" b="1" dirty="0"/>
                        <a:t>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Удельный вес организаций, осуществлявших технологические инновации, в общем числе организаций, 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588190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II-</a:t>
                      </a:r>
                      <a:r>
                        <a:rPr lang="ru-RU" sz="1200" b="1" dirty="0"/>
                        <a:t>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Удельный вес организаций, осуществлявших нетехнологические инновации, в общем числе организаций, 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588190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II-</a:t>
                      </a:r>
                      <a:r>
                        <a:rPr lang="ru-RU" sz="1200" b="1" dirty="0"/>
                        <a:t>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Удельный вес малых предприятий, осуществлявших технологические инновации, в общем числе малых предприятий, </a:t>
                      </a:r>
                      <a:r>
                        <a:rPr lang="ru-RU" sz="1100" b="1" u="none" strike="noStrike" dirty="0" smtClean="0"/>
                        <a:t>% </a:t>
                      </a:r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</a:rPr>
                        <a:t>**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588190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II-</a:t>
                      </a:r>
                      <a:r>
                        <a:rPr lang="ru-RU" sz="1200" b="1" dirty="0"/>
                        <a:t>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Удельный вес инновационных товаров, работ, услуг в общем объеме отгруженных товаров, выполненных работ, услуг, 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980316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II-</a:t>
                      </a:r>
                      <a:r>
                        <a:rPr lang="ru-RU" sz="1200" b="1" dirty="0"/>
                        <a:t>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Удельный вес вновь внедренных или подвергавшихся значительным технологическим изменениям инновационных товаров, работ, услуг новых для рынка, в общем объеме отгруженных товаров, выполненных работ, услуг, %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92125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II-</a:t>
                      </a:r>
                      <a:r>
                        <a:rPr lang="ru-RU" sz="1200" b="1" dirty="0"/>
                        <a:t>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Число используемых изобретений по отношению к численности населения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92125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II-</a:t>
                      </a:r>
                      <a:r>
                        <a:rPr lang="ru-RU" sz="1200" b="1" dirty="0"/>
                        <a:t>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Объем поступлений от экспорта технологий по отношению к </a:t>
                      </a:r>
                      <a:r>
                        <a:rPr lang="ru-RU" sz="1100" b="1" u="none" strike="noStrike" dirty="0" smtClean="0"/>
                        <a:t>ВРП</a:t>
                      </a:r>
                      <a:r>
                        <a:rPr lang="en-US" sz="1100" b="1" u="none" strike="noStrike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569862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II-</a:t>
                      </a:r>
                      <a:r>
                        <a:rPr lang="ru-RU" sz="1200" b="1" dirty="0"/>
                        <a:t>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Число созданных передовых производственных технологий по отношению к численности экономически активного населения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87903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II-</a:t>
                      </a:r>
                      <a:r>
                        <a:rPr lang="ru-RU" sz="1200" b="1" dirty="0"/>
                        <a:t>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100" b="1" u="none" strike="noStrike" dirty="0"/>
                        <a:t>Интенсивность затрат на технологические инновации, 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732543"/>
              </p:ext>
            </p:extLst>
          </p:nvPr>
        </p:nvGraphicFramePr>
        <p:xfrm>
          <a:off x="7991856" y="923930"/>
          <a:ext cx="3901018" cy="26822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5750"/>
                <a:gridCol w="3615268"/>
              </a:tblGrid>
              <a:tr h="4157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  <a:r>
                        <a:rPr lang="ru-RU" sz="1200" b="1" dirty="0" smtClean="0"/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5969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III. СОЦИАЛЬНО-ЭКОНОМИЧЕСКИЕ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  ИННОВАЦИОННОЙ ДЕЯТЕЛЬНОСТИ</a:t>
                      </a: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2621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III-</a:t>
                      </a:r>
                      <a:r>
                        <a:rPr lang="ru-RU" sz="1200" b="1" dirty="0"/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indent="0"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Коэффициент обновления основных фондов, %</a:t>
                      </a: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8108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III-</a:t>
                      </a:r>
                      <a:r>
                        <a:rPr lang="ru-RU" sz="1200" b="1" dirty="0"/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indent="0"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ВРП в расчете на одного занятого в экономике региона (без учета добывающих производств</a:t>
                      </a:r>
                      <a:r>
                        <a:rPr lang="ru-RU" sz="11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100" b="1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1100" b="1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968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III-</a:t>
                      </a:r>
                      <a:r>
                        <a:rPr lang="ru-RU" sz="1200" b="1" dirty="0"/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indent="0"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Удельный вес занятых в высокотехнологичных и среднетехнологичных (высокого уровня) </a:t>
                      </a:r>
                      <a:r>
                        <a:rPr lang="ru-RU" sz="11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видах </a:t>
                      </a: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 в общей численности занятых в экономике региона, %</a:t>
                      </a: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8108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III-</a:t>
                      </a:r>
                      <a:r>
                        <a:rPr lang="ru-RU" sz="1200" b="1" dirty="0"/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indent="0"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продукции высокотехнологичных и наукоемких отраслей в ВРП, </a:t>
                      </a:r>
                      <a:r>
                        <a:rPr lang="ru-RU" sz="11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100" b="1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1100" b="1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57162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III-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2000" indent="0"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Удельный вес организаций, использовавших  </a:t>
                      </a:r>
                      <a:r>
                        <a:rPr lang="ru-RU" sz="11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</a:t>
                      </a:r>
                      <a:r>
                        <a:rPr lang="en-US" sz="11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</a:t>
                      </a:r>
                      <a:r>
                        <a:rPr lang="ru-RU" sz="11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скоростью не менее 2 Мбит</a:t>
                      </a:r>
                      <a:r>
                        <a:rPr lang="en-US" sz="11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1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сек</a:t>
                      </a:r>
                      <a:r>
                        <a:rPr lang="ru-RU" sz="11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общем числе обследованных организаций, % </a:t>
                      </a: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75215"/>
              </p:ext>
            </p:extLst>
          </p:nvPr>
        </p:nvGraphicFramePr>
        <p:xfrm>
          <a:off x="7991856" y="3606197"/>
          <a:ext cx="3908955" cy="302750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3687"/>
                <a:gridCol w="3615268"/>
              </a:tblGrid>
              <a:tr h="286445">
                <a:tc>
                  <a:txBody>
                    <a:bodyPr/>
                    <a:lstStyle/>
                    <a:p>
                      <a:pPr indent="31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70090"/>
                          </a:solidFill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070090"/>
                          </a:solidFill>
                        </a:rPr>
                        <a:t>№</a:t>
                      </a:r>
                      <a:endParaRPr lang="ru-RU" sz="1200" b="1" dirty="0">
                        <a:solidFill>
                          <a:srgbClr val="07009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7310" marR="5969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lang="ru-RU" sz="1200" b="1" kern="1200" baseline="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. ИННОВАЦИОННАЯ АКТИВНОСТЬ РЕГИОНА</a:t>
                      </a: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4954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70090"/>
                          </a:solidFill>
                        </a:rPr>
                        <a:t>IV-</a:t>
                      </a:r>
                      <a:r>
                        <a:rPr lang="ru-RU" sz="1200" b="1" dirty="0">
                          <a:solidFill>
                            <a:srgbClr val="070090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rgbClr val="07009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Объем привлеченных инвестиций из федерального </a:t>
                      </a:r>
                      <a:r>
                        <a:rPr lang="ru-RU" sz="1100" b="1" u="none" strike="noStrike" kern="120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 и бюджетов федеральных институтов развития </a:t>
                      </a:r>
                      <a:r>
                        <a:rPr lang="ru-RU" sz="1100" b="1" u="none" strike="noStrike" kern="1200" dirty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в инновационную сферу экономики региона по отношению к </a:t>
                      </a:r>
                      <a:r>
                        <a:rPr lang="ru-RU" sz="1100" b="1" u="none" strike="noStrike" kern="120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ВРП</a:t>
                      </a:r>
                      <a:r>
                        <a:rPr lang="en-US" sz="1100" b="1" u="none" strike="noStrike" kern="120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endParaRPr lang="ru-RU" sz="1100" b="1" u="none" strike="noStrike" kern="1200" dirty="0">
                        <a:solidFill>
                          <a:srgbClr val="07009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8715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70090"/>
                          </a:solidFill>
                        </a:rPr>
                        <a:t>IV-</a:t>
                      </a:r>
                      <a:r>
                        <a:rPr lang="ru-RU" sz="1200" b="1" dirty="0">
                          <a:solidFill>
                            <a:srgbClr val="070090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rgbClr val="07009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  <a:r>
                        <a:rPr lang="ru-RU" sz="1100" b="1" u="none" strike="noStrike" kern="1200" baseline="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 инновационных проектов, поддержанных федеральными институтами развития, по отношению к численности населения</a:t>
                      </a:r>
                      <a:endParaRPr lang="ru-RU" sz="1100" b="1" u="none" strike="noStrike" kern="1200" dirty="0">
                        <a:solidFill>
                          <a:srgbClr val="07009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940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70090"/>
                          </a:solidFill>
                        </a:rPr>
                        <a:t>IV-</a:t>
                      </a:r>
                      <a:r>
                        <a:rPr lang="ru-RU" sz="1200" b="1" dirty="0">
                          <a:solidFill>
                            <a:srgbClr val="07009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07009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Инновационная активность региональных властей</a:t>
                      </a:r>
                      <a:r>
                        <a:rPr lang="ru-RU" sz="1100" b="1" u="none" strike="noStrike" kern="1200" baseline="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u="none" strike="noStrike" kern="120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(балльный индикатор)</a:t>
                      </a:r>
                      <a:endParaRPr lang="ru-RU" sz="1100" b="1" u="none" strike="noStrike" kern="1200" dirty="0">
                        <a:solidFill>
                          <a:srgbClr val="07009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8715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70090"/>
                          </a:solidFill>
                        </a:rPr>
                        <a:t>IV-</a:t>
                      </a:r>
                      <a:r>
                        <a:rPr lang="ru-RU" sz="1200" b="1" dirty="0">
                          <a:solidFill>
                            <a:srgbClr val="07009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07009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Победа в конкурсах, проводимых ФОИВ и федеральными институтами развития </a:t>
                      </a:r>
                      <a:r>
                        <a:rPr lang="ru-RU" sz="1100" b="1" u="none" strike="noStrike" kern="120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(балльный</a:t>
                      </a:r>
                      <a:r>
                        <a:rPr lang="ru-RU" sz="1100" b="1" u="none" strike="noStrike" kern="1200" baseline="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 индикатор</a:t>
                      </a:r>
                      <a:r>
                        <a:rPr lang="ru-RU" sz="1100" b="1" u="none" strike="noStrike" kern="120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b="1" u="none" strike="noStrike" kern="1200" dirty="0">
                        <a:solidFill>
                          <a:srgbClr val="07009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3197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70090"/>
                          </a:solidFill>
                        </a:rPr>
                        <a:t>IV-</a:t>
                      </a:r>
                      <a:r>
                        <a:rPr lang="ru-RU" sz="1200" b="1" dirty="0">
                          <a:solidFill>
                            <a:srgbClr val="070090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rgbClr val="07009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Число участников кластеров и резидентов технопарков по отношению</a:t>
                      </a:r>
                      <a:r>
                        <a:rPr lang="ru-RU" sz="1100" b="1" u="none" strike="noStrike" kern="1200" baseline="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 к численности занятых</a:t>
                      </a:r>
                      <a:endParaRPr lang="ru-RU" sz="1100" b="1" u="none" strike="noStrike" kern="1200" dirty="0">
                        <a:solidFill>
                          <a:srgbClr val="07009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319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70090"/>
                          </a:solidFill>
                        </a:rPr>
                        <a:t>IV-6</a:t>
                      </a:r>
                      <a:endParaRPr lang="ru-RU" sz="1200" b="1" dirty="0" smtClean="0">
                        <a:solidFill>
                          <a:srgbClr val="07009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публичных инновационных мероприятий </a:t>
                      </a:r>
                      <a:r>
                        <a:rPr lang="ru-RU" sz="1100" b="1" u="none" strike="noStrike" kern="1200" dirty="0" smtClean="0">
                          <a:solidFill>
                            <a:srgbClr val="070090"/>
                          </a:solidFill>
                          <a:latin typeface="+mn-lt"/>
                          <a:ea typeface="+mn-ea"/>
                          <a:cs typeface="+mn-cs"/>
                        </a:rPr>
                        <a:t>(балльный индикатор) </a:t>
                      </a:r>
                      <a:endParaRPr lang="ru-RU" sz="1100" b="1" u="none" strike="noStrike" kern="1200" dirty="0">
                        <a:solidFill>
                          <a:srgbClr val="07009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1C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914411"/>
              </p:ext>
            </p:extLst>
          </p:nvPr>
        </p:nvGraphicFramePr>
        <p:xfrm>
          <a:off x="4148836" y="194124"/>
          <a:ext cx="3221228" cy="473202"/>
        </p:xfrm>
        <a:graphic>
          <a:graphicData uri="http://schemas.openxmlformats.org/drawingml/2006/table">
            <a:tbl>
              <a:tblPr/>
              <a:tblGrid>
                <a:gridCol w="1279471"/>
                <a:gridCol w="1941757"/>
              </a:tblGrid>
              <a:tr h="302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solidFill>
                            <a:srgbClr val="00458E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РЕЙТИНГ ИННОВАЦИОННЫХ </a:t>
                      </a:r>
                      <a:r>
                        <a:rPr lang="ru-RU" sz="900" b="1" dirty="0" smtClean="0">
                          <a:solidFill>
                            <a:srgbClr val="00458E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РЕГИОНОВ РОССИИ</a:t>
                      </a:r>
                      <a:endParaRPr lang="ru-RU" sz="900" dirty="0">
                        <a:solidFill>
                          <a:srgbClr val="00458E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ВЕРСИЯ 2017 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25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1503" y="161485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</p:txBody>
      </p:sp>
      <p:pic>
        <p:nvPicPr>
          <p:cNvPr id="7" name="Рисунок 6" descr="air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7" y="481168"/>
            <a:ext cx="2130425" cy="8540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8"/>
          <p:cNvSpPr/>
          <p:nvPr/>
        </p:nvSpPr>
        <p:spPr>
          <a:xfrm>
            <a:off x="3146323" y="894733"/>
            <a:ext cx="8642554" cy="275303"/>
          </a:xfrm>
          <a:custGeom>
            <a:avLst/>
            <a:gdLst/>
            <a:ahLst/>
            <a:cxnLst/>
            <a:rect l="l" t="t" r="r" b="b"/>
            <a:pathLst>
              <a:path w="3708400">
                <a:moveTo>
                  <a:pt x="0" y="0"/>
                </a:moveTo>
                <a:lnTo>
                  <a:pt x="3708400" y="0"/>
                </a:lnTo>
              </a:path>
            </a:pathLst>
          </a:custGeom>
          <a:ln w="22225">
            <a:solidFill>
              <a:srgbClr val="004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3146323" y="431487"/>
            <a:ext cx="873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Результаты рейтинга</a:t>
            </a:r>
            <a:endParaRPr lang="ru-RU" sz="1600" dirty="0">
              <a:solidFill>
                <a:srgbClr val="FF0000"/>
              </a:solidFill>
              <a:ea typeface="Calibri" panose="020F050202020403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6114" y="5650993"/>
            <a:ext cx="1801389" cy="50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556936"/>
              </p:ext>
            </p:extLst>
          </p:nvPr>
        </p:nvGraphicFramePr>
        <p:xfrm>
          <a:off x="7620001" y="3688137"/>
          <a:ext cx="4571999" cy="3159865"/>
        </p:xfrm>
        <a:graphic>
          <a:graphicData uri="http://schemas.openxmlformats.org/drawingml/2006/table">
            <a:tbl>
              <a:tblPr/>
              <a:tblGrid>
                <a:gridCol w="2075688"/>
                <a:gridCol w="2496311"/>
              </a:tblGrid>
              <a:tr h="3159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СИЛЬНЫЕ ИННОВАТОРЫ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ru-RU" sz="12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РЕСПУБЛИКА ТАТАРСТАН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(3 МЕСТО, ПОЗИЦИЯ НЕ ИЗМЕНИЛАСЬ)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ТОМСКАЯ ОБЛАСТЬ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 МЕСТО, </a:t>
                      </a: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ПОЗИЦИЯ НЕ ИЗМЕНИЛАСЬ)</a:t>
                      </a:r>
                      <a:endParaRPr lang="ru-RU" sz="900" b="1" kern="12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НОВОСИБИРСКАЯ ОБЛАСТЬ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(5 МЕСТО, </a:t>
                      </a: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ПОЗИЦИЯ НЕ ИЗМЕНИЛАСЬ)</a:t>
                      </a:r>
                      <a:endParaRPr lang="ru-RU" sz="900" b="1" kern="12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КАЛУЖСКАЯ ОБЛАСТЬ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(6 МЕСТО, </a:t>
                      </a: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ПОЗИЦИЯ НЕ ИЗМЕНИЛАСЬ)</a:t>
                      </a:r>
                      <a:endParaRPr lang="ru-RU" sz="900" b="1" kern="12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00" b="1" kern="12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УЛЬЯНОВСКАЯ ОБЛАСТЬ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(8 МЕСТО, +8 ПОЗИЦИЙ)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САМАРСКАЯ ОБЛАСТЬ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(9 МЕСТО, +1 ПОЗИЦИЯ)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800" baseline="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endParaRPr lang="ru-RU" sz="8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СРЕДНЕ-СИЛЬНЫЕ ИННОВАТОРЫ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РЕСПУБЛИКА БАШКОРТОСТАН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(12 МЕСТО, -5 ПОЗИЦИЙ)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" b="1" kern="12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РЕСПУБЛИКА МОРДОВИЯ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(13 МЕСТО, +1 ПОЗИЦИЯ)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" b="1" kern="12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ТЮМЕНСКАЯ ОБЛАСТЬ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(14 МЕСТО, +12 ПОЗИЦИЙ)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КРАСНОЯРСКИЙ КРАЙ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(16 МЕСТО, -5 ПОЗИЦИЙ)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ПЕРМСКИЙ КРАЙ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(18 МЕСТО, -3 ПОЗИЦИИ)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ЛИПЕЦКАЯ ОБЛАСТЬ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(21 МЕСТО, -3 ПОЗИЦИИ)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СРЕДНИЕ ИННОВАТОРЫ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ИРКУТСКАЯ ОБЛАСТЬ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(31 МЕСТО, -3 ПОЗИЦИИ)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b="1" kern="12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АЛТАЙСКИЙ КРАЙ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(34 МЕСТО, -7 ПОЗИЦИЙ)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601711"/>
              </p:ext>
            </p:extLst>
          </p:nvPr>
        </p:nvGraphicFramePr>
        <p:xfrm>
          <a:off x="4148836" y="194124"/>
          <a:ext cx="3221228" cy="473202"/>
        </p:xfrm>
        <a:graphic>
          <a:graphicData uri="http://schemas.openxmlformats.org/drawingml/2006/table">
            <a:tbl>
              <a:tblPr/>
              <a:tblGrid>
                <a:gridCol w="1279471"/>
                <a:gridCol w="1941757"/>
              </a:tblGrid>
              <a:tr h="302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solidFill>
                            <a:srgbClr val="00458E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РЕЙТИНГ ИННОВАЦИОННЫХ </a:t>
                      </a:r>
                      <a:r>
                        <a:rPr lang="ru-RU" sz="900" b="1" dirty="0" smtClean="0">
                          <a:solidFill>
                            <a:srgbClr val="00458E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РЕГИОНОВ РОССИИ</a:t>
                      </a:r>
                      <a:endParaRPr lang="ru-RU" sz="900" dirty="0">
                        <a:solidFill>
                          <a:srgbClr val="00458E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32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ВЕРСИЯ 2017 </a:t>
                      </a:r>
                      <a:r>
                        <a:rPr lang="ru-RU" sz="1100" b="1" baseline="0" dirty="0" smtClean="0">
                          <a:solidFill>
                            <a:srgbClr val="C032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rgbClr val="C032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633282"/>
            <a:ext cx="7657686" cy="46863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8107" y="934749"/>
            <a:ext cx="3008229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1503" y="161485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</p:txBody>
      </p:sp>
      <p:sp>
        <p:nvSpPr>
          <p:cNvPr id="7" name="object 8"/>
          <p:cNvSpPr/>
          <p:nvPr/>
        </p:nvSpPr>
        <p:spPr>
          <a:xfrm>
            <a:off x="2998839" y="894733"/>
            <a:ext cx="8790038" cy="275303"/>
          </a:xfrm>
          <a:custGeom>
            <a:avLst/>
            <a:gdLst/>
            <a:ahLst/>
            <a:cxnLst/>
            <a:rect l="l" t="t" r="r" b="b"/>
            <a:pathLst>
              <a:path w="3708400">
                <a:moveTo>
                  <a:pt x="0" y="0"/>
                </a:moveTo>
                <a:lnTo>
                  <a:pt x="3708400" y="0"/>
                </a:lnTo>
              </a:path>
            </a:pathLst>
          </a:custGeom>
          <a:ln w="22225">
            <a:solidFill>
              <a:srgbClr val="004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 descr="air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7" y="481168"/>
            <a:ext cx="2130425" cy="85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310743" y="394863"/>
            <a:ext cx="7258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800" dirty="0" smtClean="0">
              <a:solidFill>
                <a:srgbClr val="00438F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38761"/>
              </p:ext>
            </p:extLst>
          </p:nvPr>
        </p:nvGraphicFramePr>
        <p:xfrm>
          <a:off x="3046275" y="244567"/>
          <a:ext cx="3221228" cy="473202"/>
        </p:xfrm>
        <a:graphic>
          <a:graphicData uri="http://schemas.openxmlformats.org/drawingml/2006/table">
            <a:tbl>
              <a:tblPr/>
              <a:tblGrid>
                <a:gridCol w="1279471"/>
                <a:gridCol w="1941757"/>
              </a:tblGrid>
              <a:tr h="302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solidFill>
                            <a:srgbClr val="00438F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РЕЙТИНГ </a:t>
                      </a:r>
                      <a:r>
                        <a:rPr lang="ru-RU" sz="900" b="1" dirty="0" smtClean="0">
                          <a:solidFill>
                            <a:srgbClr val="00438F"/>
                          </a:solidFill>
                          <a:latin typeface="+mn-lt"/>
                          <a:ea typeface="Calibri"/>
                          <a:cs typeface="Times New Roman"/>
                        </a:rPr>
                        <a:t>ИННОВАЦИОННЫХ РЕГИОНОВ РОССИИ</a:t>
                      </a:r>
                      <a:endParaRPr lang="ru-RU" sz="900" dirty="0">
                        <a:solidFill>
                          <a:srgbClr val="00438F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ВЕРСИЯ 2017 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267503" y="304146"/>
            <a:ext cx="5604764" cy="622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</a:pPr>
            <a:r>
              <a:rPr lang="ru-RU" sz="2400" dirty="0" smtClean="0">
                <a:solidFill>
                  <a:srgbClr val="00438F"/>
                </a:solidFill>
                <a:ea typeface="Calibri" panose="020F0502020204030204" pitchFamily="34" charset="0"/>
              </a:rPr>
              <a:t>Региональная инновационная система </a:t>
            </a:r>
            <a:r>
              <a:rPr lang="ru-RU" sz="2400" b="1" dirty="0" smtClean="0">
                <a:solidFill>
                  <a:srgbClr val="FF0000"/>
                </a:solidFill>
                <a:ea typeface="Calibri" panose="020F0502020204030204" pitchFamily="34" charset="0"/>
              </a:rPr>
              <a:t>Ульяновской области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907482"/>
              </p:ext>
            </p:extLst>
          </p:nvPr>
        </p:nvGraphicFramePr>
        <p:xfrm>
          <a:off x="7477252" y="926560"/>
          <a:ext cx="4311625" cy="576376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09726"/>
                <a:gridCol w="2101899"/>
              </a:tblGrid>
              <a:tr h="3512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</a:rPr>
                        <a:t>СИЛЬНЫЕ СТОРОНЫ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</a:rPr>
                        <a:t>СЛАБЫЕ СТОРОНЫ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14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I-8  Внутренние затраты на исследования и разработки в процентах от ВРП, % 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I-6  Число статей, опубликованных в журналах, индексируемых в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в расчете на 100 исследователей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9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I-9  Удельный вес средств организаций предпринимательского сектора в общем объеме внутренних затрат на исследования и разработки, %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I-7  Число статей, опубликованных в рецензируемых журналах, индексируемых в РИНЦ, в расчете на 100 исследователей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9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II-7  Объем поступлений от экспорта технологий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расчете на 1 тыс. руб. ВРП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II-1  Удельный вес организаций, осуществлявших технологические инновации, в общем числе организаций, %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9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III-3  Удельный вес занятых в высокотехнологичных и </a:t>
                      </a: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среднетехнологичных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(высокого уровня) видов деятельности в общей численности занятых в экономике региона, %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II-2  Удельный вес организаций, осуществлявших нетехнологические инновации, в общем числе организаций, %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9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III-4  Доля продукции высокотехнологичных и наукоемких отраслей в ВРП, %</a:t>
                      </a:r>
                      <a:endParaRPr lang="ru-RU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III-2  ВРП в расчете на одного занятого в экономике региона (без учета добывающих производств), тыс. руб.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IV-3  Инновационная активность региональных властей (балльный индикатор)</a:t>
                      </a:r>
                      <a:endParaRPr lang="ru-RU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20041" y="2225098"/>
            <a:ext cx="170078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00" dirty="0" smtClean="0"/>
          </a:p>
          <a:p>
            <a:r>
              <a:rPr lang="ru-RU" sz="1200" b="1" i="1" dirty="0" smtClean="0">
                <a:solidFill>
                  <a:srgbClr val="FFC000"/>
                </a:solidFill>
              </a:rPr>
              <a:t>Желтым контуром </a:t>
            </a:r>
            <a:r>
              <a:rPr lang="ru-RU" sz="1200" dirty="0" smtClean="0"/>
              <a:t>обведены показатели, по которым произошли наиболее заметные положительные изменения</a:t>
            </a:r>
          </a:p>
          <a:p>
            <a:endParaRPr lang="ru-RU" sz="1200" dirty="0" smtClean="0">
              <a:solidFill>
                <a:srgbClr val="00B050"/>
              </a:solidFill>
            </a:endParaRPr>
          </a:p>
          <a:p>
            <a:r>
              <a:rPr lang="ru-RU" sz="1200" b="1" i="1" dirty="0" smtClean="0">
                <a:solidFill>
                  <a:srgbClr val="00B050"/>
                </a:solidFill>
              </a:rPr>
              <a:t>Зеленым контуром </a:t>
            </a:r>
            <a:r>
              <a:rPr lang="ru-RU" sz="1200" dirty="0" smtClean="0"/>
              <a:t>обведены показатели, по которым относительное положение региона ухудшилось 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90278" y="6296192"/>
            <a:ext cx="6886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</a:rPr>
              <a:t>Рисунок – Сравнение относительных значений показателей Ульяновской области в рейтингах 2017 г. и 2016 г.</a:t>
            </a:r>
            <a:endParaRPr lang="ru-RU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3763" y="1335242"/>
            <a:ext cx="4565102" cy="479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1503" y="161485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</p:txBody>
      </p:sp>
      <p:sp>
        <p:nvSpPr>
          <p:cNvPr id="7" name="object 8"/>
          <p:cNvSpPr/>
          <p:nvPr/>
        </p:nvSpPr>
        <p:spPr>
          <a:xfrm>
            <a:off x="2998839" y="894733"/>
            <a:ext cx="8790038" cy="275303"/>
          </a:xfrm>
          <a:custGeom>
            <a:avLst/>
            <a:gdLst/>
            <a:ahLst/>
            <a:cxnLst/>
            <a:rect l="l" t="t" r="r" b="b"/>
            <a:pathLst>
              <a:path w="3708400">
                <a:moveTo>
                  <a:pt x="0" y="0"/>
                </a:moveTo>
                <a:lnTo>
                  <a:pt x="3708400" y="0"/>
                </a:lnTo>
              </a:path>
            </a:pathLst>
          </a:custGeom>
          <a:ln w="22225">
            <a:solidFill>
              <a:srgbClr val="004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 descr="air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7" y="481168"/>
            <a:ext cx="2130425" cy="85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1433708" y="2815179"/>
            <a:ext cx="105454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ПРИЛОЖЕНИЕ</a:t>
            </a:r>
          </a:p>
        </p:txBody>
      </p:sp>
    </p:spTree>
    <p:extLst>
      <p:ext uri="{BB962C8B-B14F-4D97-AF65-F5344CB8AC3E}">
        <p14:creationId xmlns:p14="http://schemas.microsoft.com/office/powerpoint/2010/main" val="27498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10743" y="394863"/>
            <a:ext cx="7258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438F"/>
              </a:solidFill>
            </a:endParaRPr>
          </a:p>
        </p:txBody>
      </p:sp>
      <p:pic>
        <p:nvPicPr>
          <p:cNvPr id="9" name="Рисунок 8" descr="air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7" y="471336"/>
            <a:ext cx="2130425" cy="8540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ject 8"/>
          <p:cNvSpPr/>
          <p:nvPr/>
        </p:nvSpPr>
        <p:spPr>
          <a:xfrm>
            <a:off x="2998839" y="894733"/>
            <a:ext cx="8790038" cy="275303"/>
          </a:xfrm>
          <a:custGeom>
            <a:avLst/>
            <a:gdLst/>
            <a:ahLst/>
            <a:cxnLst/>
            <a:rect l="l" t="t" r="r" b="b"/>
            <a:pathLst>
              <a:path w="3708400">
                <a:moveTo>
                  <a:pt x="0" y="0"/>
                </a:moveTo>
                <a:lnTo>
                  <a:pt x="3708400" y="0"/>
                </a:lnTo>
              </a:path>
            </a:pathLst>
          </a:custGeom>
          <a:ln w="22225">
            <a:solidFill>
              <a:srgbClr val="004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/>
          <p:cNvSpPr/>
          <p:nvPr/>
        </p:nvSpPr>
        <p:spPr>
          <a:xfrm>
            <a:off x="6267503" y="304146"/>
            <a:ext cx="5604764" cy="622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</a:pPr>
            <a:r>
              <a:rPr lang="ru-RU" sz="2400" dirty="0" smtClean="0">
                <a:solidFill>
                  <a:srgbClr val="00438F"/>
                </a:solidFill>
                <a:ea typeface="Calibri" panose="020F0502020204030204" pitchFamily="34" charset="0"/>
              </a:rPr>
              <a:t>Позиции регионов в рейтинге </a:t>
            </a:r>
          </a:p>
          <a:p>
            <a:pPr algn="r">
              <a:lnSpc>
                <a:spcPts val="2000"/>
              </a:lnSpc>
            </a:pPr>
            <a:r>
              <a:rPr lang="ru-RU" sz="2400" dirty="0" smtClean="0">
                <a:solidFill>
                  <a:srgbClr val="FF0000"/>
                </a:solidFill>
                <a:ea typeface="Calibri" panose="020F0502020204030204" pitchFamily="34" charset="0"/>
              </a:rPr>
              <a:t>(сильные и средне-сильные инноваторы)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69128"/>
              </p:ext>
            </p:extLst>
          </p:nvPr>
        </p:nvGraphicFramePr>
        <p:xfrm>
          <a:off x="2998839" y="234735"/>
          <a:ext cx="3221228" cy="473202"/>
        </p:xfrm>
        <a:graphic>
          <a:graphicData uri="http://schemas.openxmlformats.org/drawingml/2006/table">
            <a:tbl>
              <a:tblPr/>
              <a:tblGrid>
                <a:gridCol w="1279471"/>
                <a:gridCol w="1941757"/>
              </a:tblGrid>
              <a:tr h="302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solidFill>
                            <a:srgbClr val="00458E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РЕЙТИНГ ИННОВАЦИОННЫХ </a:t>
                      </a:r>
                      <a:r>
                        <a:rPr lang="ru-RU" sz="900" b="1" dirty="0" smtClean="0">
                          <a:solidFill>
                            <a:srgbClr val="00458E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РЕГИОНОВ РОССИИ</a:t>
                      </a:r>
                      <a:endParaRPr lang="ru-RU" sz="900" dirty="0">
                        <a:solidFill>
                          <a:srgbClr val="00458E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ВЕРСИЯ 2017 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789137"/>
              </p:ext>
            </p:extLst>
          </p:nvPr>
        </p:nvGraphicFramePr>
        <p:xfrm>
          <a:off x="3082229" y="1254125"/>
          <a:ext cx="8487471" cy="468179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969996"/>
                <a:gridCol w="3314157"/>
                <a:gridCol w="969996"/>
                <a:gridCol w="969996"/>
                <a:gridCol w="969996"/>
                <a:gridCol w="1293330"/>
              </a:tblGrid>
              <a:tr h="5378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Ранг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Регион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860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070090"/>
                          </a:solidFill>
                          <a:effectLst/>
                        </a:rPr>
                        <a:t>I=</a:t>
                      </a:r>
                      <a:r>
                        <a:rPr lang="el-GR" sz="1000" b="1" u="none" strike="noStrike" dirty="0">
                          <a:solidFill>
                            <a:srgbClr val="070090"/>
                          </a:solidFill>
                          <a:effectLst/>
                        </a:rPr>
                        <a:t>Σ</a:t>
                      </a:r>
                      <a:r>
                        <a:rPr lang="en-US" sz="1000" b="1" u="none" strike="noStrike" dirty="0" err="1" smtClean="0">
                          <a:solidFill>
                            <a:srgbClr val="070090"/>
                          </a:solidFill>
                          <a:effectLst/>
                        </a:rPr>
                        <a:t>i</a:t>
                      </a:r>
                      <a:r>
                        <a:rPr lang="en-US" sz="1000" b="1" u="none" strike="noStrike" dirty="0" smtClean="0">
                          <a:solidFill>
                            <a:srgbClr val="070090"/>
                          </a:solidFill>
                          <a:effectLst/>
                        </a:rPr>
                        <a:t>/2</a:t>
                      </a:r>
                      <a:r>
                        <a:rPr lang="ru-RU" sz="1000" b="1" u="none" strike="noStrike" dirty="0" smtClean="0">
                          <a:solidFill>
                            <a:srgbClr val="070090"/>
                          </a:solidFill>
                          <a:effectLst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7009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% от среднего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Группа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Изменение позиции в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рейтинге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г.Санкт</a:t>
                      </a:r>
                      <a:r>
                        <a:rPr lang="ru-RU" sz="1000" u="none" strike="noStrike" dirty="0">
                          <a:effectLst/>
                        </a:rPr>
                        <a:t>-Петербург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0,71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183,8%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сильные </a:t>
                      </a:r>
                      <a:r>
                        <a:rPr lang="ru-RU" sz="1100" b="1" u="none" strike="noStrike" dirty="0" err="1">
                          <a:effectLst/>
                        </a:rPr>
                        <a:t>инноваторы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г.Москва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0,69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179,3%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Татарстан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0,66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173,3%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>
                    <a:solidFill>
                      <a:srgbClr val="92D050"/>
                    </a:solidFill>
                  </a:tcPr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Томская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0,63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163,9%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>
                    <a:solidFill>
                      <a:srgbClr val="92D050"/>
                    </a:solidFill>
                  </a:tcPr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Новосибирская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0,57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148,5%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>
                    <a:solidFill>
                      <a:srgbClr val="92D050"/>
                    </a:solidFill>
                  </a:tcPr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Калужская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0,55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143,8%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>
                    <a:solidFill>
                      <a:srgbClr val="92D050"/>
                    </a:solidFill>
                  </a:tcPr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Московская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0,55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142,8%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Ульяновская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0,55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142,5%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Самарская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0,54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142,0%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Тульская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0,52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135,9%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средне-сильные </a:t>
                      </a:r>
                      <a:r>
                        <a:rPr lang="ru-RU" sz="1000" b="1" u="none" strike="noStrike" dirty="0">
                          <a:effectLst/>
                        </a:rPr>
                        <a:t/>
                      </a:r>
                      <a:br>
                        <a:rPr lang="ru-RU" sz="1000" b="1" u="none" strike="noStrike" dirty="0">
                          <a:effectLst/>
                        </a:rPr>
                      </a:br>
                      <a:r>
                        <a:rPr lang="ru-RU" sz="1100" b="1" u="none" strike="noStrike" dirty="0" err="1">
                          <a:effectLst/>
                        </a:rPr>
                        <a:t>инноваторы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Нижегородская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0,52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135,1%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Башкортостан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0,52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134,5%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>
                    <a:solidFill>
                      <a:srgbClr val="00B0F0"/>
                    </a:solidFill>
                  </a:tcPr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Мордовия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0,52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134,4%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Тюменская область (без АО)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0,50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131,4%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Ярославская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0,50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131,2%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Красноярский край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0,50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130,6%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>
                    <a:solidFill>
                      <a:srgbClr val="00B0F0"/>
                    </a:solidFill>
                  </a:tcPr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Свердловская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0,50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129,0%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Пермский край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0,49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126,7%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>
                    <a:solidFill>
                      <a:srgbClr val="00B0F0"/>
                    </a:solidFill>
                  </a:tcPr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Воронежская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0,48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123,9%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Чувашская Республика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0,47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121,9%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Липецкая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0,46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120,5%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>
                    <a:solidFill>
                      <a:srgbClr val="00B0F0"/>
                    </a:solidFill>
                  </a:tcPr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Челябинская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0,45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117,4%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Новгородская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0,43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112,7%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Рязанская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0,43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112,4%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Пензенская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0,43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111,4%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  <a:tr h="146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Владимирская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0" marR="6984" marT="69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0,43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111,3%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4" marR="6984" marT="698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6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10743" y="394863"/>
            <a:ext cx="7258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438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1503" y="161485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</p:txBody>
      </p:sp>
      <p:pic>
        <p:nvPicPr>
          <p:cNvPr id="9" name="Рисунок 8" descr="air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7" y="471336"/>
            <a:ext cx="2130425" cy="8540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ject 8"/>
          <p:cNvSpPr/>
          <p:nvPr/>
        </p:nvSpPr>
        <p:spPr>
          <a:xfrm>
            <a:off x="2998839" y="894733"/>
            <a:ext cx="8790038" cy="275303"/>
          </a:xfrm>
          <a:custGeom>
            <a:avLst/>
            <a:gdLst/>
            <a:ahLst/>
            <a:cxnLst/>
            <a:rect l="l" t="t" r="r" b="b"/>
            <a:pathLst>
              <a:path w="3708400">
                <a:moveTo>
                  <a:pt x="0" y="0"/>
                </a:moveTo>
                <a:lnTo>
                  <a:pt x="3708400" y="0"/>
                </a:lnTo>
              </a:path>
            </a:pathLst>
          </a:custGeom>
          <a:ln w="22225">
            <a:solidFill>
              <a:srgbClr val="004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Прямоугольник 13"/>
          <p:cNvSpPr/>
          <p:nvPr/>
        </p:nvSpPr>
        <p:spPr>
          <a:xfrm>
            <a:off x="6267503" y="304146"/>
            <a:ext cx="5604764" cy="622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</a:pPr>
            <a:r>
              <a:rPr lang="ru-RU" sz="2400" dirty="0" smtClean="0">
                <a:solidFill>
                  <a:srgbClr val="00438F"/>
                </a:solidFill>
                <a:ea typeface="Calibri" panose="020F0502020204030204" pitchFamily="34" charset="0"/>
              </a:rPr>
              <a:t>Позиции регионов в рейтинге </a:t>
            </a:r>
          </a:p>
          <a:p>
            <a:pPr algn="r">
              <a:lnSpc>
                <a:spcPts val="2000"/>
              </a:lnSpc>
            </a:pPr>
            <a:r>
              <a:rPr lang="ru-RU" sz="2400" dirty="0" smtClean="0">
                <a:solidFill>
                  <a:srgbClr val="FF0000"/>
                </a:solidFill>
                <a:ea typeface="Calibri" panose="020F0502020204030204" pitchFamily="34" charset="0"/>
              </a:rPr>
              <a:t>(средние инноваторы)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503458"/>
              </p:ext>
            </p:extLst>
          </p:nvPr>
        </p:nvGraphicFramePr>
        <p:xfrm>
          <a:off x="2998839" y="234735"/>
          <a:ext cx="3221228" cy="473202"/>
        </p:xfrm>
        <a:graphic>
          <a:graphicData uri="http://schemas.openxmlformats.org/drawingml/2006/table">
            <a:tbl>
              <a:tblPr/>
              <a:tblGrid>
                <a:gridCol w="1279471"/>
                <a:gridCol w="1941757"/>
              </a:tblGrid>
              <a:tr h="302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solidFill>
                            <a:srgbClr val="00438F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РЕЙТИНГ ИННОВАЦИОННЫХ </a:t>
                      </a:r>
                      <a:r>
                        <a:rPr lang="ru-RU" sz="900" b="1" dirty="0" smtClean="0">
                          <a:solidFill>
                            <a:srgbClr val="00438F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РЕГИОНОВ РОССИИ</a:t>
                      </a:r>
                      <a:endParaRPr lang="ru-RU" sz="900" dirty="0">
                        <a:solidFill>
                          <a:srgbClr val="00438F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ВЕРСИЯ 2017 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755028"/>
              </p:ext>
            </p:extLst>
          </p:nvPr>
        </p:nvGraphicFramePr>
        <p:xfrm>
          <a:off x="3200401" y="1254125"/>
          <a:ext cx="8369300" cy="509196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956492"/>
                <a:gridCol w="3268011"/>
                <a:gridCol w="956492"/>
                <a:gridCol w="956492"/>
                <a:gridCol w="956492"/>
                <a:gridCol w="1275321"/>
              </a:tblGrid>
              <a:tr h="4884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Ранг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Регион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8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kern="1200" dirty="0">
                          <a:solidFill>
                            <a:srgbClr val="07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I=</a:t>
                      </a:r>
                      <a:r>
                        <a:rPr lang="el-GR" sz="1000" b="1" u="none" strike="noStrike" kern="1200" dirty="0">
                          <a:solidFill>
                            <a:srgbClr val="07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lang="en-US" sz="1000" b="1" u="none" strike="noStrike" kern="1200" dirty="0" err="1" smtClean="0">
                          <a:solidFill>
                            <a:srgbClr val="07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000" b="1" u="none" strike="noStrike" kern="1200" dirty="0" smtClean="0">
                          <a:solidFill>
                            <a:srgbClr val="07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/2</a:t>
                      </a:r>
                      <a:r>
                        <a:rPr lang="ru-RU" sz="1000" b="1" u="none" strike="noStrike" kern="1200" dirty="0" smtClean="0">
                          <a:solidFill>
                            <a:srgbClr val="07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000" b="1" u="none" strike="noStrike" kern="1200" dirty="0">
                        <a:solidFill>
                          <a:srgbClr val="07009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% от среднего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Группа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Изменение позиции в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рейтинге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Тверская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0,42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109,8%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rowSpan="29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средние </a:t>
                      </a:r>
                      <a:r>
                        <a:rPr lang="ru-RU" sz="1200" b="1" u="none" strike="noStrike" dirty="0" err="1">
                          <a:effectLst/>
                        </a:rPr>
                        <a:t>инноваторы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Ростовская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0,42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108,6%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Удмуртская Республика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0,41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106,3%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Хабаровский край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0,41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105,8%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Иркутская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0,40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104,5%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solidFill>
                      <a:srgbClr val="00B0F0"/>
                    </a:solidFill>
                  </a:tcPr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Астраханская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0,40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104,4%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Белгородская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0,40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104,3%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solidFill>
                      <a:srgbClr val="00B0F0"/>
                    </a:solidFill>
                  </a:tcPr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Алтайский край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0,40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104,2%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Омская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0,40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103,9%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Ивановская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0,40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103,7%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Тамбовская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0,38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99,4%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Марий Эл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0,38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99,1%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г.Севастополь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0,38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98,4%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Калининградская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0,38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97,8%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Брянская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0,37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97,2%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Саха (Якутия)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0,37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96,9%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Саратовская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0,37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95,9%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Приморский край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0,37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95,9%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Смоленская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0,37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95,9%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Кировская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0,36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95,0%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Ставропольский край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0,36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94,5%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Архангельская область (без АО)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0,36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93,9%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Краснодарский край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0,36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93,7%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Ленинградская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0,36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93,3%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Вологодская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0,36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93,0%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Курская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0,36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92,6%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Волгоградская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0,35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91,8%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Коми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0,35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91,5%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  <a:tr h="133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Орловская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88" marR="6343" marT="6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0,35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90,3%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43" marR="6343" marT="634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6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1503" y="161485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</p:txBody>
      </p:sp>
      <p:sp>
        <p:nvSpPr>
          <p:cNvPr id="7" name="object 8"/>
          <p:cNvSpPr/>
          <p:nvPr/>
        </p:nvSpPr>
        <p:spPr>
          <a:xfrm>
            <a:off x="2998839" y="894733"/>
            <a:ext cx="8790038" cy="275303"/>
          </a:xfrm>
          <a:custGeom>
            <a:avLst/>
            <a:gdLst/>
            <a:ahLst/>
            <a:cxnLst/>
            <a:rect l="l" t="t" r="r" b="b"/>
            <a:pathLst>
              <a:path w="3708400">
                <a:moveTo>
                  <a:pt x="0" y="0"/>
                </a:moveTo>
                <a:lnTo>
                  <a:pt x="3708400" y="0"/>
                </a:lnTo>
              </a:path>
            </a:pathLst>
          </a:custGeom>
          <a:ln w="22225">
            <a:solidFill>
              <a:srgbClr val="004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 descr="air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7" y="481168"/>
            <a:ext cx="2130425" cy="85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310743" y="394863"/>
            <a:ext cx="7258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800" dirty="0" smtClean="0">
              <a:solidFill>
                <a:srgbClr val="00438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67503" y="304146"/>
            <a:ext cx="5604764" cy="622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</a:pPr>
            <a:r>
              <a:rPr lang="ru-RU" sz="2400" dirty="0" smtClean="0">
                <a:solidFill>
                  <a:srgbClr val="00438F"/>
                </a:solidFill>
                <a:ea typeface="Calibri" panose="020F0502020204030204" pitchFamily="34" charset="0"/>
              </a:rPr>
              <a:t>Позиции регионов в рейтинге </a:t>
            </a:r>
          </a:p>
          <a:p>
            <a:pPr algn="r">
              <a:lnSpc>
                <a:spcPts val="2000"/>
              </a:lnSpc>
            </a:pPr>
            <a:r>
              <a:rPr lang="ru-RU" sz="2400" dirty="0" smtClean="0">
                <a:solidFill>
                  <a:srgbClr val="FF0000"/>
                </a:solidFill>
                <a:ea typeface="Calibri" panose="020F0502020204030204" pitchFamily="34" charset="0"/>
              </a:rPr>
              <a:t>(средне-слабые и слабые инноваторы) 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027658"/>
              </p:ext>
            </p:extLst>
          </p:nvPr>
        </p:nvGraphicFramePr>
        <p:xfrm>
          <a:off x="2998839" y="234735"/>
          <a:ext cx="3221228" cy="473202"/>
        </p:xfrm>
        <a:graphic>
          <a:graphicData uri="http://schemas.openxmlformats.org/drawingml/2006/table">
            <a:tbl>
              <a:tblPr/>
              <a:tblGrid>
                <a:gridCol w="1279471"/>
                <a:gridCol w="1941757"/>
              </a:tblGrid>
              <a:tr h="302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solidFill>
                            <a:srgbClr val="00458E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РЕЙТИНГ ИННОВАЦИОННЫХ </a:t>
                      </a:r>
                      <a:r>
                        <a:rPr lang="ru-RU" sz="900" b="1" dirty="0" smtClean="0">
                          <a:solidFill>
                            <a:srgbClr val="00458E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РЕГИОНОВ РОССИИ</a:t>
                      </a:r>
                      <a:endParaRPr lang="ru-RU" sz="900" dirty="0">
                        <a:solidFill>
                          <a:srgbClr val="00458E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ВЕРСИЯ 2017 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88378"/>
              </p:ext>
            </p:extLst>
          </p:nvPr>
        </p:nvGraphicFramePr>
        <p:xfrm>
          <a:off x="3082230" y="1170036"/>
          <a:ext cx="8487470" cy="5391583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969997"/>
                <a:gridCol w="3314153"/>
                <a:gridCol w="969900"/>
                <a:gridCol w="970094"/>
                <a:gridCol w="969997"/>
                <a:gridCol w="1293329"/>
              </a:tblGrid>
              <a:tr h="4279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Ранг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Регион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015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kern="1200" dirty="0">
                          <a:solidFill>
                            <a:srgbClr val="00008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I=</a:t>
                      </a:r>
                      <a:r>
                        <a:rPr lang="el-GR" sz="1000" b="1" kern="1200" dirty="0">
                          <a:solidFill>
                            <a:srgbClr val="00008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Σ</a:t>
                      </a:r>
                      <a:r>
                        <a:rPr lang="en-US" sz="1000" b="1" kern="1200" dirty="0" err="1">
                          <a:solidFill>
                            <a:srgbClr val="00008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000" b="1" kern="1200" dirty="0">
                          <a:solidFill>
                            <a:srgbClr val="00008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/29</a:t>
                      </a: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% от среднего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Группа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Изменение позиции в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рейтинге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Бурятия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0,34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89,7%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rowSpan="2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средне-слабые                                                                                                                                                                                  </a:t>
                      </a:r>
                      <a:r>
                        <a:rPr lang="ru-RU" sz="1100" b="1" u="none" strike="noStrike" dirty="0" err="1">
                          <a:effectLst/>
                        </a:rPr>
                        <a:t>инноваторы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Мурманская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0,34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88,6%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Костромская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0,33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84,9%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Камчатский край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0,32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83,8%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Псковская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0,32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83,7%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Кемеровская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0,32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83,2%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Оренбургская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0,31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81,3%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Карелия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0,31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80,2%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Курганская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0,30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77,1%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Крым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0,30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77,1%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201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Ханты-Мансийский автономный округ - Югра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0,29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76,3%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201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Северная Осетия - Алания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0,29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75,1%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Магаданская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0,29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75,0%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Калмыкия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0,29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74,9%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Адыгея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0,28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74,2%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Забайкальский край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0,28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73,9%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Алтай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0,28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73,7%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Сахалинская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0,27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70,5%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Хакасия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0,26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69,0%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201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Ямало-Ненецкий автономный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0,25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65,6%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201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Кабардино-Балкарская Республика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0,23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60,7%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201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Карачаево-Черкесская Республика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0,23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60,5%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668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Амурская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0,23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60,4%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Еврейская автономная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0,22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58,1%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слабые</a:t>
                      </a:r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 err="1">
                          <a:effectLst/>
                        </a:rPr>
                        <a:t>инноваторы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Дагестан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0,21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54,8%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Тыва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0,20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52,4%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Ненецкий автономный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0,20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51,5%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Чеченская Республика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0,20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51,3%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Республика Ингушетия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0,17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45,3%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  <a:tr h="116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Чукотский автономный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15" marR="5557" marT="55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7030A0"/>
                          </a:solidFill>
                          <a:effectLst/>
                        </a:rPr>
                        <a:t>0,17</a:t>
                      </a:r>
                      <a:endParaRPr lang="ru-RU" sz="10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45,1%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57" marR="5557" marT="555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-11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8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1503" y="161485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  <a:p>
            <a:pPr marL="285750" indent="-285750">
              <a:buFont typeface="Arial" charset="0"/>
              <a:buChar char="•"/>
            </a:pPr>
            <a:endParaRPr lang="ru-RU" dirty="0"/>
          </a:p>
          <a:p>
            <a:pPr marL="285750" indent="-285750">
              <a:buFont typeface="Arial" charset="0"/>
              <a:buChar char="•"/>
            </a:pPr>
            <a:endParaRPr lang="ru-RU" dirty="0" smtClean="0"/>
          </a:p>
        </p:txBody>
      </p:sp>
      <p:sp>
        <p:nvSpPr>
          <p:cNvPr id="7" name="object 8"/>
          <p:cNvSpPr/>
          <p:nvPr/>
        </p:nvSpPr>
        <p:spPr>
          <a:xfrm>
            <a:off x="2998839" y="894733"/>
            <a:ext cx="8790038" cy="275303"/>
          </a:xfrm>
          <a:custGeom>
            <a:avLst/>
            <a:gdLst/>
            <a:ahLst/>
            <a:cxnLst/>
            <a:rect l="l" t="t" r="r" b="b"/>
            <a:pathLst>
              <a:path w="3708400">
                <a:moveTo>
                  <a:pt x="0" y="0"/>
                </a:moveTo>
                <a:lnTo>
                  <a:pt x="3708400" y="0"/>
                </a:lnTo>
              </a:path>
            </a:pathLst>
          </a:custGeom>
          <a:ln w="22225">
            <a:solidFill>
              <a:srgbClr val="0043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 descr="air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7" y="481168"/>
            <a:ext cx="2130425" cy="85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529920" y="410716"/>
            <a:ext cx="7258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800" dirty="0" smtClean="0">
              <a:solidFill>
                <a:srgbClr val="00438F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673362" y="1648930"/>
            <a:ext cx="9896338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438F"/>
                </a:solidFill>
                <a:effectLst/>
                <a:ea typeface="Calibri" pitchFamily="34" charset="0"/>
                <a:cs typeface="Times New Roman" pitchFamily="18" charset="0"/>
              </a:rPr>
              <a:t>Сбор первичных данных и расчет всех показателей, используемых для построения рейтинга.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438F"/>
              </a:solidFill>
              <a:effectLst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438F"/>
                </a:solidFill>
                <a:effectLst/>
                <a:ea typeface="Calibri" pitchFamily="34" charset="0"/>
                <a:cs typeface="Times New Roman" pitchFamily="18" charset="0"/>
              </a:rPr>
              <a:t>Нормализация показателей:</a:t>
            </a:r>
          </a:p>
          <a:p>
            <a:pPr marL="684000" marR="0" lvl="0" indent="-18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438F"/>
                </a:solidFill>
                <a:effectLst/>
                <a:ea typeface="Calibri" pitchFamily="34" charset="0"/>
                <a:cs typeface="Times New Roman" pitchFamily="18" charset="0"/>
              </a:rPr>
              <a:t>Оценка степени симметричности распределения данных по каждому показателю. Если коэффициент асимметрии превышает значение 0.5, то к этому показателю применяется процедура сглаживания (трансформации) значений индикаторов на основе извлечения корня степени N. Степень N подбирается таким образом, чтобы полученное значение коэффициента асимметрии было меньше 0.5.</a:t>
            </a:r>
            <a:endParaRPr lang="ru-RU" sz="1400" dirty="0" smtClean="0">
              <a:solidFill>
                <a:srgbClr val="00438F"/>
              </a:solidFill>
              <a:cs typeface="Arial" pitchFamily="34" charset="0"/>
            </a:endParaRPr>
          </a:p>
          <a:p>
            <a:pPr marL="684000" marR="0" lvl="0" indent="-18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438F"/>
                </a:solidFill>
                <a:effectLst/>
                <a:ea typeface="Calibri" pitchFamily="34" charset="0"/>
                <a:cs typeface="Times New Roman" pitchFamily="18" charset="0"/>
              </a:rPr>
              <a:t>Нормирование сглаженных или исходных значений индикаторов методом линейного масштабирования (стандартная процедура мин-макс) для приведения их значений к диапазону от нуля до единицы.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438F"/>
              </a:solidFill>
              <a:effectLst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438F"/>
                </a:solidFill>
                <a:effectLst/>
                <a:ea typeface="Calibri" pitchFamily="34" charset="0"/>
                <a:cs typeface="Times New Roman" pitchFamily="18" charset="0"/>
              </a:rPr>
              <a:t>Расчет индекса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438F"/>
                </a:solidFill>
                <a:effectLst/>
                <a:ea typeface="Calibri" pitchFamily="34" charset="0"/>
                <a:cs typeface="Times New Roman" pitchFamily="18" charset="0"/>
              </a:rPr>
              <a:t>путем усреднения нормализованных значений всех индикаторов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438F"/>
                </a:solidFill>
                <a:effectLst/>
                <a:ea typeface="Calibri" pitchFamily="34" charset="0"/>
                <a:cs typeface="Times New Roman" pitchFamily="18" charset="0"/>
              </a:rPr>
              <a:t>методом простого среднего</a:t>
            </a:r>
            <a:r>
              <a:rPr kumimoji="0" lang="ru-RU" sz="1400" b="0" i="1" strike="noStrike" cap="none" normalizeH="0" baseline="0" dirty="0" smtClean="0">
                <a:ln>
                  <a:noFill/>
                </a:ln>
                <a:solidFill>
                  <a:srgbClr val="00438F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438F"/>
                </a:solidFill>
                <a:effectLst/>
                <a:ea typeface="Calibri" pitchFamily="34" charset="0"/>
                <a:cs typeface="Times New Roman" pitchFamily="18" charset="0"/>
              </a:rPr>
              <a:t>(нет весов).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438F"/>
              </a:solidFill>
              <a:effectLst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438F"/>
                </a:solidFill>
                <a:effectLst/>
                <a:ea typeface="Calibri" pitchFamily="34" charset="0"/>
                <a:cs typeface="Times New Roman" pitchFamily="18" charset="0"/>
              </a:rPr>
              <a:t>Ранжирование регионов по значению индекса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438F"/>
                </a:solidFill>
                <a:effectLst/>
                <a:ea typeface="Calibri" pitchFamily="34" charset="0"/>
                <a:cs typeface="Times New Roman" pitchFamily="18" charset="0"/>
              </a:rPr>
              <a:t>с учетом позитивного характера учитываемых в рейтинге показателей.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438F"/>
              </a:solidFill>
              <a:effectLst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438F"/>
                </a:solidFill>
                <a:effectLst/>
                <a:ea typeface="Calibri" pitchFamily="34" charset="0"/>
                <a:cs typeface="Times New Roman" pitchFamily="18" charset="0"/>
              </a:rPr>
              <a:t>Выделение 5 групп регионов по уровню инновационного развития: </a:t>
            </a:r>
          </a:p>
          <a:p>
            <a:pPr marL="684000" marR="0" lvl="0" indent="-18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438F"/>
                </a:solidFill>
                <a:ea typeface="Calibri" pitchFamily="34" charset="0"/>
                <a:cs typeface="Times New Roman" pitchFamily="18" charset="0"/>
              </a:rPr>
              <a:t>«сильные инноваторы» (значение индекса инновационного развития превышает 140% от среднего по стране уровня);</a:t>
            </a:r>
          </a:p>
          <a:p>
            <a:pPr marL="684000" marR="0" lvl="0" indent="-18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438F"/>
                </a:solidFill>
                <a:ea typeface="Calibri" pitchFamily="34" charset="0"/>
                <a:cs typeface="Times New Roman" pitchFamily="18" charset="0"/>
              </a:rPr>
              <a:t>«средне-сильные инноваторы» (значение индекса находится в пределах от 110% до 140% включительно); </a:t>
            </a:r>
          </a:p>
          <a:p>
            <a:pPr marL="684000" marR="0" lvl="0" indent="-18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438F"/>
                </a:solidFill>
                <a:ea typeface="Calibri" pitchFamily="34" charset="0"/>
                <a:cs typeface="Times New Roman" pitchFamily="18" charset="0"/>
              </a:rPr>
              <a:t>«средние инноваторы» (значение индекса находится в пределах от 90% до 110% включительно); </a:t>
            </a:r>
          </a:p>
          <a:p>
            <a:pPr marL="684000" marR="0" lvl="0" indent="-18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438F"/>
                </a:solidFill>
                <a:ea typeface="Calibri" pitchFamily="34" charset="0"/>
                <a:cs typeface="Times New Roman" pitchFamily="18" charset="0"/>
              </a:rPr>
              <a:t>«средне-слабые инноваторы» (значение индекса находится в пределах от 60% до 90% включительно); </a:t>
            </a:r>
          </a:p>
          <a:p>
            <a:pPr marL="684000" marR="0" lvl="0" indent="-18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438F"/>
                </a:solidFill>
                <a:ea typeface="Calibri" pitchFamily="34" charset="0"/>
                <a:cs typeface="Times New Roman" pitchFamily="18" charset="0"/>
              </a:rPr>
              <a:t>«слабые инноваторы» (значение индекса инновационного развития ниже 60% от среднего по стране уровня).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46323" y="431487"/>
            <a:ext cx="873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Алгоритм формирования рейтинга</a:t>
            </a:r>
            <a:endParaRPr lang="ru-RU" sz="1600" dirty="0">
              <a:solidFill>
                <a:srgbClr val="FF0000"/>
              </a:solidFill>
              <a:ea typeface="Calibri" panose="020F050202020403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050091"/>
              </p:ext>
            </p:extLst>
          </p:nvPr>
        </p:nvGraphicFramePr>
        <p:xfrm>
          <a:off x="2998839" y="234735"/>
          <a:ext cx="3221228" cy="463931"/>
        </p:xfrm>
        <a:graphic>
          <a:graphicData uri="http://schemas.openxmlformats.org/drawingml/2006/table">
            <a:tbl>
              <a:tblPr/>
              <a:tblGrid>
                <a:gridCol w="1279471"/>
                <a:gridCol w="1941757"/>
              </a:tblGrid>
              <a:tr h="302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solidFill>
                            <a:srgbClr val="00438F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РЕЙТИНГ ИННОВАЦИОННЫХ </a:t>
                      </a:r>
                      <a:r>
                        <a:rPr lang="ru-RU" sz="900" b="1" dirty="0" smtClean="0">
                          <a:solidFill>
                            <a:srgbClr val="00438F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РЕГИОНОВ РОССИИ</a:t>
                      </a:r>
                      <a:endParaRPr lang="ru-RU" sz="900" dirty="0">
                        <a:solidFill>
                          <a:srgbClr val="00438F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ВЕРСИЯ 2017 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8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8161</TotalTime>
  <Words>1894</Words>
  <Application>Microsoft Office PowerPoint</Application>
  <PresentationFormat>Произвольный</PresentationFormat>
  <Paragraphs>650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Кондратенко</dc:creator>
  <cp:lastModifiedBy>Admin</cp:lastModifiedBy>
  <cp:revision>247</cp:revision>
  <cp:lastPrinted>2016-10-13T07:15:53Z</cp:lastPrinted>
  <dcterms:created xsi:type="dcterms:W3CDTF">2016-03-11T11:30:08Z</dcterms:created>
  <dcterms:modified xsi:type="dcterms:W3CDTF">2018-01-30T11:26:53Z</dcterms:modified>
</cp:coreProperties>
</file>