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 bookmarkIdSeed="2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73" r:id="rId2"/>
    <p:sldId id="257" r:id="rId3"/>
    <p:sldId id="272" r:id="rId4"/>
    <p:sldId id="277" r:id="rId5"/>
    <p:sldId id="275" r:id="rId6"/>
    <p:sldId id="279" r:id="rId7"/>
    <p:sldId id="280" r:id="rId8"/>
    <p:sldId id="278" r:id="rId9"/>
    <p:sldId id="281" r:id="rId10"/>
    <p:sldId id="282" r:id="rId11"/>
  </p:sldIdLst>
  <p:sldSz cx="12192000" cy="6858000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8F"/>
    <a:srgbClr val="00CC99"/>
    <a:srgbClr val="070090"/>
    <a:srgbClr val="00458E"/>
    <a:srgbClr val="C03200"/>
    <a:srgbClr val="FF9900"/>
    <a:srgbClr val="FFC1C1"/>
    <a:srgbClr val="FFB3B3"/>
    <a:srgbClr val="FFCDCD"/>
    <a:srgbClr val="00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2DE63D5-997A-4646-A377-4702673A728D}" styleName="Светлый стиль 2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9"/>
    <p:restoredTop sz="94659"/>
  </p:normalViewPr>
  <p:slideViewPr>
    <p:cSldViewPr snapToGrid="0" snapToObjects="1">
      <p:cViewPr>
        <p:scale>
          <a:sx n="72" d="100"/>
          <a:sy n="72" d="100"/>
        </p:scale>
        <p:origin x="-630" y="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133EB9-39C2-4D14-980D-A1E400D388B0}" type="datetimeFigureOut">
              <a:rPr lang="ru-RU" smtClean="0"/>
              <a:pPr/>
              <a:t>30.01.2018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AF5F6F-3308-4AF9-BFE3-06712F3862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50763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99D31D-50C0-4F4A-8590-7969ED682073}" type="datetimeFigureOut">
              <a:rPr lang="ru-RU" smtClean="0"/>
              <a:pPr/>
              <a:t>30.01.2018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3488"/>
            <a:ext cx="5924550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51983"/>
            <a:ext cx="5438140" cy="388798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AD940-598A-4D40-95F5-3DB96B55EE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220583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AD940-598A-4D40-95F5-3DB96B55EE03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58297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AD940-598A-4D40-95F5-3DB96B55EE03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0537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AD940-598A-4D40-95F5-3DB96B55EE03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87668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AD940-598A-4D40-95F5-3DB96B55EE03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87668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AD940-598A-4D40-95F5-3DB96B55EE03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0537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AD940-598A-4D40-95F5-3DB96B55EE03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0537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AD940-598A-4D40-95F5-3DB96B55EE03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87668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AD940-598A-4D40-95F5-3DB96B55EE03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87668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AD940-598A-4D40-95F5-3DB96B55EE03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8766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64D1E-E37D-4742-9DFF-DEC8438D095B}" type="datetime1">
              <a:rPr lang="ru-RU" smtClean="0"/>
              <a:pPr/>
              <a:t>30.01.2018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9160F-8972-3049-A038-049FF09371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8660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76D95-FCD3-49F9-986A-334D72F7D409}" type="datetime1">
              <a:rPr lang="ru-RU" smtClean="0"/>
              <a:pPr/>
              <a:t>30.01.2018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9160F-8972-3049-A038-049FF09371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912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1580E-7F3B-46ED-9EC7-45F63B174088}" type="datetime1">
              <a:rPr lang="ru-RU" smtClean="0"/>
              <a:pPr/>
              <a:t>30.01.2018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9160F-8972-3049-A038-049FF09371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7870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2D50-DC35-4FA0-80F4-85D48B0D909B}" type="datetime1">
              <a:rPr lang="ru-RU" smtClean="0"/>
              <a:pPr/>
              <a:t>30.01.2018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9160F-8972-3049-A038-049FF09371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5195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7BCD1-2FEC-44A2-8C5E-B99C4D35F775}" type="datetime1">
              <a:rPr lang="ru-RU" smtClean="0"/>
              <a:pPr/>
              <a:t>30.01.2018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9160F-8972-3049-A038-049FF09371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3181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7F194-33A0-4319-AF51-80CFA8438F0E}" type="datetime1">
              <a:rPr lang="ru-RU" smtClean="0"/>
              <a:pPr/>
              <a:t>30.01.2018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9160F-8972-3049-A038-049FF09371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311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8FC6C-329B-4BD7-9E5C-0B67DC420137}" type="datetime1">
              <a:rPr lang="ru-RU" smtClean="0"/>
              <a:pPr/>
              <a:t>30.01.2018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9160F-8972-3049-A038-049FF09371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0698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4C6CB-E037-46A9-A324-C03681559910}" type="datetime1">
              <a:rPr lang="ru-RU" smtClean="0"/>
              <a:pPr/>
              <a:t>30.01.2018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9160F-8972-3049-A038-049FF09371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3598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3532E-5481-4912-B72B-897F02DCCEE8}" type="datetime1">
              <a:rPr lang="ru-RU" smtClean="0"/>
              <a:pPr/>
              <a:t>30.01.2018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9160F-8972-3049-A038-049FF09371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6658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E3B4E-EDDB-4385-B2B0-9E153B4F0352}" type="datetime1">
              <a:rPr lang="ru-RU" smtClean="0"/>
              <a:pPr/>
              <a:t>30.01.2018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9160F-8972-3049-A038-049FF09371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5801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C2354-3729-493A-BB90-B6901D64A1A4}" type="datetime1">
              <a:rPr lang="ru-RU" smtClean="0"/>
              <a:pPr/>
              <a:t>30.01.2018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9160F-8972-3049-A038-049FF09371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3010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6E6C5-6D7D-49F5-B306-13651FEF7E7E}" type="datetime1">
              <a:rPr lang="ru-RU" smtClean="0"/>
              <a:pPr/>
              <a:t>30.01.2018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19160F-8972-3049-A038-049FF09371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7102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30594"/>
            <a:ext cx="12191999" cy="352740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237129" y="1396663"/>
            <a:ext cx="1054541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800" b="1" dirty="0" smtClean="0">
                <a:solidFill>
                  <a:srgbClr val="00438F"/>
                </a:solidFill>
                <a:cs typeface="Times New Roman" panose="02020603050405020304" pitchFamily="18" charset="0"/>
              </a:rPr>
              <a:t>РЕЙТИНГ</a:t>
            </a:r>
            <a:r>
              <a:rPr lang="ru-RU" sz="2800" dirty="0" smtClean="0">
                <a:solidFill>
                  <a:srgbClr val="00438F"/>
                </a:solidFill>
                <a:cs typeface="Times New Roman" panose="02020603050405020304" pitchFamily="18" charset="0"/>
              </a:rPr>
              <a:t> </a:t>
            </a:r>
          </a:p>
          <a:p>
            <a:pPr algn="r"/>
            <a:r>
              <a:rPr lang="ru-RU" sz="2800" b="1" dirty="0" smtClean="0">
                <a:solidFill>
                  <a:srgbClr val="00438F"/>
                </a:solidFill>
                <a:cs typeface="Times New Roman" panose="02020603050405020304" pitchFamily="18" charset="0"/>
              </a:rPr>
              <a:t>ИННОВАЦИОННЫХ РЕГИОНОВ РОССИИ</a:t>
            </a:r>
            <a:r>
              <a:rPr lang="en-US" sz="2800" b="1" dirty="0" smtClean="0">
                <a:solidFill>
                  <a:srgbClr val="00438F"/>
                </a:solidFill>
                <a:cs typeface="Times New Roman" panose="02020603050405020304" pitchFamily="18" charset="0"/>
              </a:rPr>
              <a:t>: </a:t>
            </a:r>
            <a:endParaRPr lang="ru-RU" sz="2800" b="1" dirty="0" smtClean="0">
              <a:solidFill>
                <a:srgbClr val="00438F"/>
              </a:solidFill>
              <a:cs typeface="Times New Roman" panose="02020603050405020304" pitchFamily="18" charset="0"/>
            </a:endParaRPr>
          </a:p>
          <a:p>
            <a:pPr algn="r"/>
            <a:r>
              <a:rPr lang="ru-RU" sz="2800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ВЕРСИЯ </a:t>
            </a:r>
            <a:r>
              <a:rPr lang="en-US" sz="2800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2017</a:t>
            </a:r>
            <a:endParaRPr lang="ru-RU" sz="2800" b="1" dirty="0" smtClean="0">
              <a:solidFill>
                <a:srgbClr val="C00000"/>
              </a:solidFill>
              <a:cs typeface="Times New Roman" panose="02020603050405020304" pitchFamily="18" charset="0"/>
            </a:endParaRPr>
          </a:p>
        </p:txBody>
      </p:sp>
      <p:pic>
        <p:nvPicPr>
          <p:cNvPr id="9" name="Рисунок 8" descr="airr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787" y="483563"/>
            <a:ext cx="2130425" cy="8540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9245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171503" y="1614850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charset="0"/>
              <a:buChar char="•"/>
            </a:pPr>
            <a:endParaRPr lang="ru-RU" dirty="0" smtClean="0"/>
          </a:p>
          <a:p>
            <a:pPr marL="285750" indent="-285750">
              <a:buFont typeface="Arial" charset="0"/>
              <a:buChar char="•"/>
            </a:pPr>
            <a:endParaRPr lang="ru-RU" dirty="0" smtClean="0"/>
          </a:p>
          <a:p>
            <a:pPr marL="285750" indent="-285750">
              <a:buFont typeface="Arial" charset="0"/>
              <a:buChar char="•"/>
            </a:pPr>
            <a:endParaRPr lang="ru-RU" dirty="0"/>
          </a:p>
          <a:p>
            <a:pPr marL="285750" indent="-285750">
              <a:buFont typeface="Arial" charset="0"/>
              <a:buChar char="•"/>
            </a:pPr>
            <a:endParaRPr lang="ru-RU" dirty="0" smtClean="0"/>
          </a:p>
        </p:txBody>
      </p:sp>
      <p:sp>
        <p:nvSpPr>
          <p:cNvPr id="7" name="object 8"/>
          <p:cNvSpPr/>
          <p:nvPr/>
        </p:nvSpPr>
        <p:spPr>
          <a:xfrm>
            <a:off x="2998839" y="894733"/>
            <a:ext cx="8790038" cy="275303"/>
          </a:xfrm>
          <a:custGeom>
            <a:avLst/>
            <a:gdLst/>
            <a:ahLst/>
            <a:cxnLst/>
            <a:rect l="l" t="t" r="r" b="b"/>
            <a:pathLst>
              <a:path w="3708400">
                <a:moveTo>
                  <a:pt x="0" y="0"/>
                </a:moveTo>
                <a:lnTo>
                  <a:pt x="3708400" y="0"/>
                </a:lnTo>
              </a:path>
            </a:pathLst>
          </a:custGeom>
          <a:ln w="22225">
            <a:solidFill>
              <a:srgbClr val="0043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 descr="airr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477" y="481168"/>
            <a:ext cx="2130425" cy="854075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extBox 10"/>
          <p:cNvSpPr txBox="1"/>
          <p:nvPr/>
        </p:nvSpPr>
        <p:spPr>
          <a:xfrm>
            <a:off x="1433708" y="2815179"/>
            <a:ext cx="1054541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FF9900"/>
                </a:solidFill>
                <a:cs typeface="Times New Roman" panose="02020603050405020304" pitchFamily="18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749875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airr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477" y="301446"/>
            <a:ext cx="2130425" cy="8540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Прямоугольник 7"/>
          <p:cNvSpPr/>
          <p:nvPr/>
        </p:nvSpPr>
        <p:spPr>
          <a:xfrm>
            <a:off x="3146323" y="431487"/>
            <a:ext cx="873452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600"/>
              </a:spcAft>
            </a:pPr>
            <a:r>
              <a:rPr lang="ru-RU" sz="2600" dirty="0" smtClean="0">
                <a:solidFill>
                  <a:srgbClr val="FF0000"/>
                </a:solidFill>
                <a:ea typeface="Calibri" panose="020F0502020204030204" pitchFamily="34" charset="0"/>
              </a:rPr>
              <a:t>Структура рейтинга</a:t>
            </a:r>
            <a:endParaRPr lang="ru-RU" sz="2600" dirty="0">
              <a:solidFill>
                <a:srgbClr val="FF0000"/>
              </a:solidFill>
              <a:ea typeface="Calibri" panose="020F0502020204030204" pitchFamily="34" charset="0"/>
            </a:endParaRPr>
          </a:p>
        </p:txBody>
      </p:sp>
      <p:sp>
        <p:nvSpPr>
          <p:cNvPr id="9" name="object 8"/>
          <p:cNvSpPr/>
          <p:nvPr/>
        </p:nvSpPr>
        <p:spPr>
          <a:xfrm>
            <a:off x="3146322" y="884901"/>
            <a:ext cx="8734527" cy="196648"/>
          </a:xfrm>
          <a:custGeom>
            <a:avLst/>
            <a:gdLst/>
            <a:ahLst/>
            <a:cxnLst/>
            <a:rect l="l" t="t" r="r" b="b"/>
            <a:pathLst>
              <a:path w="3708400">
                <a:moveTo>
                  <a:pt x="0" y="0"/>
                </a:moveTo>
                <a:lnTo>
                  <a:pt x="3708400" y="0"/>
                </a:lnTo>
              </a:path>
            </a:pathLst>
          </a:custGeom>
          <a:ln w="22225">
            <a:solidFill>
              <a:srgbClr val="0043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1323040"/>
              </p:ext>
            </p:extLst>
          </p:nvPr>
        </p:nvGraphicFramePr>
        <p:xfrm>
          <a:off x="216877" y="1201004"/>
          <a:ext cx="3797339" cy="5379467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304331"/>
                <a:gridCol w="3493008"/>
              </a:tblGrid>
              <a:tr h="294684">
                <a:tc>
                  <a:txBody>
                    <a:bodyPr/>
                    <a:lstStyle/>
                    <a:p>
                      <a:pPr indent="317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/>
                        <a:t>№ 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gradFill flip="none" rotWithShape="1">
                      <a:gsLst>
                        <a:gs pos="0">
                          <a:schemeClr val="bg2">
                            <a:lumMod val="9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67310" marR="5969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/>
                        <a:t>I. НАУЧНЫЕ ИССЛЕДОВАНИЯ И РАЗРАБОТКИ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gradFill flip="none" rotWithShape="1">
                      <a:gsLst>
                        <a:gs pos="0">
                          <a:schemeClr val="bg2">
                            <a:lumMod val="9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</a:tr>
              <a:tr h="726397">
                <a:tc>
                  <a:txBody>
                    <a:bodyPr/>
                    <a:lstStyle/>
                    <a:p>
                      <a:pPr indent="317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/>
                        <a:t>I-</a:t>
                      </a:r>
                      <a:r>
                        <a:rPr lang="ru-RU" sz="1200" b="1" dirty="0"/>
                        <a:t>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gradFill flip="none" rotWithShape="1">
                      <a:gsLst>
                        <a:gs pos="0">
                          <a:schemeClr val="bg2">
                            <a:lumMod val="9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100" b="1" u="none" strike="noStrike" dirty="0"/>
                        <a:t>Численность студентов образовательных учреждений высшего профессионального образования по отношению к численности населения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gradFill flip="none" rotWithShape="1">
                      <a:gsLst>
                        <a:gs pos="0">
                          <a:schemeClr val="bg2">
                            <a:lumMod val="9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</a:tr>
              <a:tr h="363200">
                <a:tc>
                  <a:txBody>
                    <a:bodyPr/>
                    <a:lstStyle/>
                    <a:p>
                      <a:pPr indent="317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/>
                        <a:t>I-</a:t>
                      </a:r>
                      <a:r>
                        <a:rPr lang="ru-RU" sz="1200" b="1" dirty="0"/>
                        <a:t>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gradFill flip="none" rotWithShape="1">
                      <a:gsLst>
                        <a:gs pos="0">
                          <a:schemeClr val="bg2">
                            <a:lumMod val="9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100" b="1" u="none" strike="noStrike" dirty="0"/>
                        <a:t>Численность исследователей по отношению к численности населения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gradFill flip="none" rotWithShape="1">
                      <a:gsLst>
                        <a:gs pos="0">
                          <a:schemeClr val="bg2">
                            <a:lumMod val="9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</a:tr>
              <a:tr h="726397">
                <a:tc>
                  <a:txBody>
                    <a:bodyPr/>
                    <a:lstStyle/>
                    <a:p>
                      <a:pPr indent="317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/>
                        <a:t>I-</a:t>
                      </a:r>
                      <a:r>
                        <a:rPr lang="ru-RU" sz="1200" b="1" dirty="0"/>
                        <a:t>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gradFill flip="none" rotWithShape="1">
                      <a:gsLst>
                        <a:gs pos="0">
                          <a:schemeClr val="bg2">
                            <a:lumMod val="9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100" b="1" u="none" strike="noStrike" dirty="0" smtClean="0"/>
                        <a:t>Удельный</a:t>
                      </a:r>
                      <a:r>
                        <a:rPr lang="ru-RU" sz="1100" b="1" u="none" strike="noStrike" baseline="0" dirty="0" smtClean="0"/>
                        <a:t> вес </a:t>
                      </a:r>
                      <a:r>
                        <a:rPr lang="ru-RU" sz="1100" b="1" u="none" strike="noStrike" dirty="0" smtClean="0"/>
                        <a:t>занятых </a:t>
                      </a:r>
                      <a:r>
                        <a:rPr lang="ru-RU" sz="1100" b="1" u="none" strike="noStrike" dirty="0"/>
                        <a:t>с высшим профессиональным образованием по отношению к численности  населения в трудоспособном </a:t>
                      </a:r>
                      <a:r>
                        <a:rPr lang="ru-RU" sz="1100" b="1" u="none" strike="noStrike" dirty="0" smtClean="0"/>
                        <a:t>возрасте, %</a:t>
                      </a:r>
                      <a:endParaRPr lang="ru-RU" sz="1100" b="1" i="1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gradFill flip="none" rotWithShape="1">
                      <a:gsLst>
                        <a:gs pos="0">
                          <a:schemeClr val="bg2">
                            <a:lumMod val="9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</a:tr>
              <a:tr h="544798">
                <a:tc>
                  <a:txBody>
                    <a:bodyPr/>
                    <a:lstStyle/>
                    <a:p>
                      <a:pPr indent="317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/>
                        <a:t>I-</a:t>
                      </a:r>
                      <a:r>
                        <a:rPr lang="ru-RU" sz="1200" b="1" dirty="0"/>
                        <a:t>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gradFill flip="none" rotWithShape="1">
                      <a:gsLst>
                        <a:gs pos="0">
                          <a:schemeClr val="bg2">
                            <a:lumMod val="9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100" b="1" u="none" strike="noStrike" dirty="0"/>
                        <a:t>Количество поданных международных PCT-заявок по отношению к численности экономически активного населения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gradFill flip="none" rotWithShape="1">
                      <a:gsLst>
                        <a:gs pos="0">
                          <a:schemeClr val="bg2">
                            <a:lumMod val="9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</a:tr>
              <a:tr h="726397">
                <a:tc>
                  <a:txBody>
                    <a:bodyPr/>
                    <a:lstStyle/>
                    <a:p>
                      <a:pPr indent="317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/>
                        <a:t>I-</a:t>
                      </a:r>
                      <a:r>
                        <a:rPr lang="ru-RU" sz="1200" b="1" dirty="0"/>
                        <a:t>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gradFill flip="none" rotWithShape="1">
                      <a:gsLst>
                        <a:gs pos="0">
                          <a:schemeClr val="bg2">
                            <a:lumMod val="9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100" b="1" u="none" strike="noStrike" dirty="0"/>
                        <a:t>Число патентных заявок на изобретения, поданных в Роспатент национальными заявителями, по отношению к численности экономически активного населения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gradFill flip="none" rotWithShape="1">
                      <a:gsLst>
                        <a:gs pos="0">
                          <a:schemeClr val="bg2">
                            <a:lumMod val="9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</a:tr>
              <a:tr h="544798">
                <a:tc>
                  <a:txBody>
                    <a:bodyPr/>
                    <a:lstStyle/>
                    <a:p>
                      <a:pPr indent="317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/>
                        <a:t>I-</a:t>
                      </a:r>
                      <a:r>
                        <a:rPr lang="ru-RU" sz="1200" b="1" dirty="0"/>
                        <a:t>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gradFill flip="none" rotWithShape="1">
                      <a:gsLst>
                        <a:gs pos="0">
                          <a:schemeClr val="bg2">
                            <a:lumMod val="9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100" b="1" u="none" strike="noStrike" dirty="0"/>
                        <a:t>Число статей, опубликованных в журналах, индексируемых в Web of Science, по отношению к численности исследователей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gradFill flip="none" rotWithShape="1">
                      <a:gsLst>
                        <a:gs pos="0">
                          <a:schemeClr val="bg2">
                            <a:lumMod val="9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</a:tr>
              <a:tr h="544798">
                <a:tc>
                  <a:txBody>
                    <a:bodyPr/>
                    <a:lstStyle/>
                    <a:p>
                      <a:pPr indent="317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/>
                        <a:t>I-</a:t>
                      </a:r>
                      <a:r>
                        <a:rPr lang="ru-RU" sz="1200" b="1" dirty="0"/>
                        <a:t>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gradFill flip="none" rotWithShape="1">
                      <a:gsLst>
                        <a:gs pos="0">
                          <a:schemeClr val="bg2">
                            <a:lumMod val="9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100" b="1" u="none" strike="noStrike" dirty="0"/>
                        <a:t>Число статей, опубликованных в рецензируемых журналах, индексируемых в РИНЦ, по отношению к численности исследователей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gradFill flip="none" rotWithShape="1">
                      <a:gsLst>
                        <a:gs pos="0">
                          <a:schemeClr val="bg2">
                            <a:lumMod val="9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</a:tr>
              <a:tr h="363200">
                <a:tc>
                  <a:txBody>
                    <a:bodyPr/>
                    <a:lstStyle/>
                    <a:p>
                      <a:pPr indent="317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/>
                        <a:t>I-</a:t>
                      </a:r>
                      <a:r>
                        <a:rPr lang="ru-RU" sz="1200" b="1" dirty="0"/>
                        <a:t>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gradFill flip="none" rotWithShape="1">
                      <a:gsLst>
                        <a:gs pos="0">
                          <a:schemeClr val="bg2">
                            <a:lumMod val="9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100" b="1" u="none" strike="noStrike" dirty="0"/>
                        <a:t>Внутренние затраты на исследования и разработки в процентах от ВРП, </a:t>
                      </a:r>
                      <a:r>
                        <a:rPr lang="ru-RU" sz="1100" b="1" u="none" strike="noStrike" dirty="0" smtClean="0"/>
                        <a:t>%</a:t>
                      </a:r>
                      <a:r>
                        <a:rPr lang="en-US" sz="1100" b="1" u="none" strike="noStrike" dirty="0" smtClean="0"/>
                        <a:t> </a:t>
                      </a:r>
                      <a:r>
                        <a:rPr lang="ru-RU" sz="1100" b="1" u="none" strike="noStrike" dirty="0" smtClean="0">
                          <a:solidFill>
                            <a:srgbClr val="C00000"/>
                          </a:solidFill>
                        </a:rPr>
                        <a:t>*</a:t>
                      </a:r>
                      <a:endParaRPr lang="ru-RU" sz="1100" b="1" i="0" u="none" strike="noStrike" dirty="0">
                        <a:solidFill>
                          <a:srgbClr val="C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gradFill flip="none" rotWithShape="1">
                      <a:gsLst>
                        <a:gs pos="0">
                          <a:schemeClr val="bg2">
                            <a:lumMod val="9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</a:tr>
              <a:tr h="544798">
                <a:tc>
                  <a:txBody>
                    <a:bodyPr/>
                    <a:lstStyle/>
                    <a:p>
                      <a:pPr indent="317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/>
                        <a:t>I-</a:t>
                      </a:r>
                      <a:r>
                        <a:rPr lang="ru-RU" sz="1200" b="1" dirty="0"/>
                        <a:t>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gradFill flip="none" rotWithShape="1">
                      <a:gsLst>
                        <a:gs pos="0">
                          <a:schemeClr val="bg2">
                            <a:lumMod val="9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100" b="1" u="none" strike="noStrike" dirty="0"/>
                        <a:t>Удельный вес средств организаций предпринимательского сектора в общем объеме внутренних затрат на исследования и разработки, %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gradFill flip="none" rotWithShape="1">
                      <a:gsLst>
                        <a:gs pos="0">
                          <a:schemeClr val="bg2">
                            <a:lumMod val="9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5252917"/>
              </p:ext>
            </p:extLst>
          </p:nvPr>
        </p:nvGraphicFramePr>
        <p:xfrm>
          <a:off x="4148836" y="1201002"/>
          <a:ext cx="3678428" cy="537353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72012"/>
                <a:gridCol w="3406416"/>
              </a:tblGrid>
              <a:tr h="298445">
                <a:tc>
                  <a:txBody>
                    <a:bodyPr/>
                    <a:lstStyle/>
                    <a:p>
                      <a:pPr indent="317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/>
                        <a:t>№ 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gradFill flip="none" rotWithShape="1">
                      <a:gsLst>
                        <a:gs pos="0">
                          <a:schemeClr val="bg2">
                            <a:lumMod val="9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67310" marR="5969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/>
                        <a:t>I</a:t>
                      </a:r>
                      <a:r>
                        <a:rPr lang="ru-RU" sz="1200" b="1" dirty="0" smtClean="0"/>
                        <a:t>I</a:t>
                      </a:r>
                      <a:r>
                        <a:rPr lang="ru-RU" sz="1200" b="1" dirty="0"/>
                        <a:t>. </a:t>
                      </a:r>
                      <a:r>
                        <a:rPr lang="ru-RU" sz="1200" b="1" dirty="0" smtClean="0"/>
                        <a:t>ИННОВАЦИОННАЯ</a:t>
                      </a:r>
                      <a:r>
                        <a:rPr lang="ru-RU" sz="1200" b="1" baseline="0" dirty="0" smtClean="0"/>
                        <a:t>  ДЕЯТЕЛЬНОСТЬ</a:t>
                      </a:r>
                      <a:endParaRPr lang="ru-RU" sz="1200" b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gradFill flip="none" rotWithShape="1">
                      <a:gsLst>
                        <a:gs pos="0">
                          <a:schemeClr val="bg2">
                            <a:lumMod val="9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</a:tr>
              <a:tr h="588190">
                <a:tc>
                  <a:txBody>
                    <a:bodyPr/>
                    <a:lstStyle/>
                    <a:p>
                      <a:pPr indent="317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/>
                        <a:t>II-</a:t>
                      </a:r>
                      <a:r>
                        <a:rPr lang="ru-RU" sz="1200" b="1" dirty="0"/>
                        <a:t>1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gradFill flip="none" rotWithShape="1">
                      <a:gsLst>
                        <a:gs pos="0">
                          <a:schemeClr val="bg2">
                            <a:lumMod val="9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100" b="1" u="none" strike="noStrike" dirty="0"/>
                        <a:t>Удельный вес организаций, осуществлявших технологические инновации, в общем числе организаций, %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gradFill flip="none" rotWithShape="1">
                      <a:gsLst>
                        <a:gs pos="0">
                          <a:schemeClr val="bg2">
                            <a:lumMod val="9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</a:tr>
              <a:tr h="588190">
                <a:tc>
                  <a:txBody>
                    <a:bodyPr/>
                    <a:lstStyle/>
                    <a:p>
                      <a:pPr indent="317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/>
                        <a:t>II-</a:t>
                      </a:r>
                      <a:r>
                        <a:rPr lang="ru-RU" sz="1200" b="1" dirty="0"/>
                        <a:t>2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gradFill flip="none" rotWithShape="1">
                      <a:gsLst>
                        <a:gs pos="0">
                          <a:schemeClr val="bg2">
                            <a:lumMod val="9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100" b="1" u="none" strike="noStrike" dirty="0"/>
                        <a:t>Удельный вес организаций, осуществлявших нетехнологические инновации, в общем числе организаций, %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gradFill flip="none" rotWithShape="1">
                      <a:gsLst>
                        <a:gs pos="0">
                          <a:schemeClr val="bg2">
                            <a:lumMod val="9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</a:tr>
              <a:tr h="588190">
                <a:tc>
                  <a:txBody>
                    <a:bodyPr/>
                    <a:lstStyle/>
                    <a:p>
                      <a:pPr indent="317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/>
                        <a:t>II-</a:t>
                      </a:r>
                      <a:r>
                        <a:rPr lang="ru-RU" sz="1200" b="1" dirty="0"/>
                        <a:t>3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gradFill flip="none" rotWithShape="1">
                      <a:gsLst>
                        <a:gs pos="0">
                          <a:schemeClr val="bg2">
                            <a:lumMod val="9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100" b="1" u="none" strike="noStrike" dirty="0"/>
                        <a:t>Удельный вес малых предприятий, осуществлявших технологические инновации, в общем числе малых предприятий, </a:t>
                      </a:r>
                      <a:r>
                        <a:rPr lang="ru-RU" sz="1100" b="1" u="none" strike="noStrike" dirty="0" smtClean="0"/>
                        <a:t>% </a:t>
                      </a:r>
                      <a:r>
                        <a:rPr lang="ru-RU" sz="1100" b="1" u="none" strike="noStrike" dirty="0" smtClean="0">
                          <a:solidFill>
                            <a:srgbClr val="C00000"/>
                          </a:solidFill>
                        </a:rPr>
                        <a:t>**</a:t>
                      </a:r>
                      <a:endParaRPr lang="ru-RU" sz="1100" b="1" i="0" u="none" strike="noStrike" dirty="0">
                        <a:solidFill>
                          <a:srgbClr val="C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gradFill flip="none" rotWithShape="1">
                      <a:gsLst>
                        <a:gs pos="0">
                          <a:schemeClr val="bg2">
                            <a:lumMod val="9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</a:tr>
              <a:tr h="588190">
                <a:tc>
                  <a:txBody>
                    <a:bodyPr/>
                    <a:lstStyle/>
                    <a:p>
                      <a:pPr indent="317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/>
                        <a:t>II-</a:t>
                      </a:r>
                      <a:r>
                        <a:rPr lang="ru-RU" sz="1200" b="1" dirty="0"/>
                        <a:t>4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gradFill flip="none" rotWithShape="1">
                      <a:gsLst>
                        <a:gs pos="0">
                          <a:schemeClr val="bg2">
                            <a:lumMod val="9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100" b="1" u="none" strike="noStrike" dirty="0"/>
                        <a:t>Удельный вес инновационных товаров, работ, услуг в общем объеме отгруженных товаров, выполненных работ, услуг, %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gradFill flip="none" rotWithShape="1">
                      <a:gsLst>
                        <a:gs pos="0">
                          <a:schemeClr val="bg2">
                            <a:lumMod val="9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</a:tr>
              <a:tr h="980316">
                <a:tc>
                  <a:txBody>
                    <a:bodyPr/>
                    <a:lstStyle/>
                    <a:p>
                      <a:pPr indent="317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/>
                        <a:t>II-</a:t>
                      </a:r>
                      <a:r>
                        <a:rPr lang="ru-RU" sz="1200" b="1" dirty="0"/>
                        <a:t>5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gradFill flip="none" rotWithShape="1">
                      <a:gsLst>
                        <a:gs pos="0">
                          <a:schemeClr val="bg2">
                            <a:lumMod val="9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100" b="1" u="none" strike="noStrike" dirty="0"/>
                        <a:t>Удельный вес вновь внедренных или подвергавшихся значительным технологическим изменениям инновационных товаров, работ, услуг новых для рынка, в общем объеме отгруженных товаров, выполненных работ, услуг, % 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gradFill flip="none" rotWithShape="1">
                      <a:gsLst>
                        <a:gs pos="0">
                          <a:schemeClr val="bg2">
                            <a:lumMod val="9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</a:tr>
              <a:tr h="392125">
                <a:tc>
                  <a:txBody>
                    <a:bodyPr/>
                    <a:lstStyle/>
                    <a:p>
                      <a:pPr indent="317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/>
                        <a:t>II-</a:t>
                      </a:r>
                      <a:r>
                        <a:rPr lang="ru-RU" sz="1200" b="1" dirty="0"/>
                        <a:t>6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gradFill flip="none" rotWithShape="1">
                      <a:gsLst>
                        <a:gs pos="0">
                          <a:schemeClr val="bg2">
                            <a:lumMod val="9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100" b="1" u="none" strike="noStrike" dirty="0"/>
                        <a:t>Число используемых изобретений по отношению к численности населения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gradFill flip="none" rotWithShape="1">
                      <a:gsLst>
                        <a:gs pos="0">
                          <a:schemeClr val="bg2">
                            <a:lumMod val="9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</a:tr>
              <a:tr h="392125">
                <a:tc>
                  <a:txBody>
                    <a:bodyPr/>
                    <a:lstStyle/>
                    <a:p>
                      <a:pPr indent="317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/>
                        <a:t>II-</a:t>
                      </a:r>
                      <a:r>
                        <a:rPr lang="ru-RU" sz="1200" b="1" dirty="0"/>
                        <a:t>7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gradFill flip="none" rotWithShape="1">
                      <a:gsLst>
                        <a:gs pos="0">
                          <a:schemeClr val="bg2">
                            <a:lumMod val="9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100" b="1" u="none" strike="noStrike" dirty="0"/>
                        <a:t>Объем поступлений от экспорта технологий по отношению к </a:t>
                      </a:r>
                      <a:r>
                        <a:rPr lang="ru-RU" sz="1100" b="1" u="none" strike="noStrike" dirty="0" smtClean="0"/>
                        <a:t>ВРП</a:t>
                      </a:r>
                      <a:r>
                        <a:rPr lang="en-US" sz="1100" b="1" u="none" strike="noStrike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ru-RU" sz="1100" b="1" u="none" strike="noStrike" dirty="0" smtClean="0">
                          <a:solidFill>
                            <a:srgbClr val="C00000"/>
                          </a:solidFill>
                        </a:rPr>
                        <a:t>*</a:t>
                      </a:r>
                      <a:endParaRPr lang="ru-RU" sz="1100" b="1" i="0" u="none" strike="noStrike" dirty="0">
                        <a:solidFill>
                          <a:srgbClr val="C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gradFill flip="none" rotWithShape="1">
                      <a:gsLst>
                        <a:gs pos="0">
                          <a:schemeClr val="bg2">
                            <a:lumMod val="9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</a:tr>
              <a:tr h="569862">
                <a:tc>
                  <a:txBody>
                    <a:bodyPr/>
                    <a:lstStyle/>
                    <a:p>
                      <a:pPr indent="317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/>
                        <a:t>II-</a:t>
                      </a:r>
                      <a:r>
                        <a:rPr lang="ru-RU" sz="1200" b="1" dirty="0"/>
                        <a:t>8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gradFill flip="none" rotWithShape="1">
                      <a:gsLst>
                        <a:gs pos="0">
                          <a:schemeClr val="bg2">
                            <a:lumMod val="9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100" b="1" u="none" strike="noStrike" dirty="0"/>
                        <a:t>Число созданных передовых производственных технологий по отношению к численности экономически активного населения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gradFill flip="none" rotWithShape="1">
                      <a:gsLst>
                        <a:gs pos="0">
                          <a:schemeClr val="bg2">
                            <a:lumMod val="9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</a:tr>
              <a:tr h="387903">
                <a:tc>
                  <a:txBody>
                    <a:bodyPr/>
                    <a:lstStyle/>
                    <a:p>
                      <a:pPr indent="317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/>
                        <a:t>II-</a:t>
                      </a:r>
                      <a:r>
                        <a:rPr lang="ru-RU" sz="1200" b="1" dirty="0"/>
                        <a:t>9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gradFill flip="none" rotWithShape="1">
                      <a:gsLst>
                        <a:gs pos="0">
                          <a:schemeClr val="bg2">
                            <a:lumMod val="9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100" b="1" u="none" strike="noStrike" dirty="0"/>
                        <a:t>Интенсивность затрат на технологические инновации, %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gradFill flip="none" rotWithShape="1">
                      <a:gsLst>
                        <a:gs pos="0">
                          <a:schemeClr val="bg2">
                            <a:lumMod val="9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8732543"/>
              </p:ext>
            </p:extLst>
          </p:nvPr>
        </p:nvGraphicFramePr>
        <p:xfrm>
          <a:off x="7991856" y="923930"/>
          <a:ext cx="3901018" cy="2682267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85750"/>
                <a:gridCol w="3615268"/>
              </a:tblGrid>
              <a:tr h="415725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/>
                        <a:t> </a:t>
                      </a:r>
                      <a:r>
                        <a:rPr lang="ru-RU" sz="1200" b="1" dirty="0" smtClean="0"/>
                        <a:t>№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gradFill flip="none" rotWithShape="1">
                      <a:gsLst>
                        <a:gs pos="0">
                          <a:schemeClr val="bg2">
                            <a:lumMod val="9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5969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III. СОЦИАЛЬНО-ЭКОНОМИЧЕСКИЕ </a:t>
                      </a:r>
                      <a:r>
                        <a:rPr lang="ru-RU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УСЛОВИЯ  ИННОВАЦИОННОЙ ДЕЯТЕЛЬНОСТИ</a:t>
                      </a:r>
                    </a:p>
                  </a:txBody>
                  <a:tcPr marL="0" marR="0" marT="0" marB="0" anchor="ctr">
                    <a:gradFill flip="none" rotWithShape="1">
                      <a:gsLst>
                        <a:gs pos="0">
                          <a:schemeClr val="bg2">
                            <a:lumMod val="9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</a:tr>
              <a:tr h="262198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/>
                        <a:t>III-</a:t>
                      </a:r>
                      <a:r>
                        <a:rPr lang="ru-RU" sz="1200" b="1" dirty="0"/>
                        <a:t>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gradFill flip="none" rotWithShape="1">
                      <a:gsLst>
                        <a:gs pos="0">
                          <a:schemeClr val="bg2">
                            <a:lumMod val="9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72000" indent="0" algn="l" font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ru-RU" sz="1100" b="1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Коэффициент обновления основных фондов, %</a:t>
                      </a:r>
                    </a:p>
                  </a:txBody>
                  <a:tcPr marL="0" marR="0" marT="0" marB="0" anchor="ctr">
                    <a:gradFill flip="none" rotWithShape="1">
                      <a:gsLst>
                        <a:gs pos="0">
                          <a:schemeClr val="bg2">
                            <a:lumMod val="9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</a:tr>
              <a:tr h="381081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/>
                        <a:t>III-</a:t>
                      </a:r>
                      <a:r>
                        <a:rPr lang="ru-RU" sz="1200" b="1" dirty="0"/>
                        <a:t>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gradFill flip="none" rotWithShape="1">
                      <a:gsLst>
                        <a:gs pos="0">
                          <a:schemeClr val="bg2">
                            <a:lumMod val="9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72000" indent="0" algn="l" font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ru-RU" sz="1100" b="1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ВРП в расчете на одного занятого в экономике региона (без учета добывающих производств</a:t>
                      </a:r>
                      <a:r>
                        <a:rPr lang="ru-RU" sz="1100" b="1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ru-RU" sz="1100" b="1" u="none" strike="noStrike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endParaRPr lang="ru-RU" sz="1100" b="1" u="none" strike="noStrike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gradFill flip="none" rotWithShape="1">
                      <a:gsLst>
                        <a:gs pos="0">
                          <a:schemeClr val="bg2">
                            <a:lumMod val="9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</a:tr>
              <a:tr h="496840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/>
                        <a:t>III-</a:t>
                      </a:r>
                      <a:r>
                        <a:rPr lang="ru-RU" sz="1200" b="1" dirty="0"/>
                        <a:t>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gradFill flip="none" rotWithShape="1">
                      <a:gsLst>
                        <a:gs pos="0">
                          <a:schemeClr val="bg2">
                            <a:lumMod val="9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72000" indent="0" algn="l" font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ru-RU" sz="1100" b="1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Удельный вес занятых в высокотехнологичных и среднетехнологичных (высокого уровня) </a:t>
                      </a:r>
                      <a:r>
                        <a:rPr lang="ru-RU" sz="1100" b="1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видах </a:t>
                      </a:r>
                      <a:r>
                        <a:rPr lang="ru-RU" sz="1100" b="1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деятельности в общей численности занятых в экономике региона, %</a:t>
                      </a:r>
                    </a:p>
                  </a:txBody>
                  <a:tcPr marL="0" marR="0" marT="0" marB="0" anchor="ctr">
                    <a:gradFill flip="none" rotWithShape="1">
                      <a:gsLst>
                        <a:gs pos="0">
                          <a:schemeClr val="bg2">
                            <a:lumMod val="9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</a:tr>
              <a:tr h="381081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/>
                        <a:t>III-</a:t>
                      </a:r>
                      <a:r>
                        <a:rPr lang="ru-RU" sz="1200" b="1" dirty="0"/>
                        <a:t>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gradFill flip="none" rotWithShape="1">
                      <a:gsLst>
                        <a:gs pos="0">
                          <a:schemeClr val="bg2">
                            <a:lumMod val="9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72000" indent="0" algn="l" font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ru-RU" sz="1100" b="1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Доля продукции высокотехнологичных и наукоемких отраслей в ВРП, </a:t>
                      </a:r>
                      <a:r>
                        <a:rPr lang="ru-RU" sz="1100" b="1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r>
                        <a:rPr lang="en-US" sz="1100" b="1" u="none" strike="noStrike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100" b="1" u="none" strike="noStrike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endParaRPr lang="ru-RU" sz="1100" b="1" u="none" strike="noStrike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gradFill flip="none" rotWithShape="1">
                      <a:gsLst>
                        <a:gs pos="0">
                          <a:schemeClr val="bg2">
                            <a:lumMod val="9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</a:tr>
              <a:tr h="571622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III-</a:t>
                      </a:r>
                      <a:r>
                        <a:rPr lang="ru-RU" sz="1200" b="1" dirty="0">
                          <a:solidFill>
                            <a:srgbClr val="C00000"/>
                          </a:solidFill>
                        </a:rPr>
                        <a:t>5</a:t>
                      </a:r>
                      <a:endParaRPr lang="ru-RU" sz="1200" b="1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gradFill flip="none" rotWithShape="1">
                      <a:gsLst>
                        <a:gs pos="0">
                          <a:schemeClr val="bg2">
                            <a:lumMod val="9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72000" indent="0" algn="l" font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ru-RU" sz="1100" b="1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Удельный вес организаций, использовавших  </a:t>
                      </a:r>
                      <a:r>
                        <a:rPr lang="ru-RU" sz="1100" b="1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Интернет</a:t>
                      </a:r>
                      <a:r>
                        <a:rPr lang="en-US" sz="1100" b="1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100" b="1" i="1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</a:t>
                      </a:r>
                      <a:r>
                        <a:rPr lang="ru-RU" sz="1100" b="1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скоростью не менее 2 Мбит</a:t>
                      </a:r>
                      <a:r>
                        <a:rPr lang="en-US" sz="1100" b="1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ru-RU" sz="1100" b="1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сек</a:t>
                      </a:r>
                      <a:r>
                        <a:rPr lang="ru-RU" sz="1100" b="1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100" b="1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 общем числе обследованных организаций, % </a:t>
                      </a:r>
                    </a:p>
                  </a:txBody>
                  <a:tcPr marL="0" marR="0" marT="0" marB="0" anchor="ctr">
                    <a:gradFill flip="none" rotWithShape="1">
                      <a:gsLst>
                        <a:gs pos="0">
                          <a:schemeClr val="bg2">
                            <a:lumMod val="9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</a:tr>
            </a:tbl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6275215"/>
              </p:ext>
            </p:extLst>
          </p:nvPr>
        </p:nvGraphicFramePr>
        <p:xfrm>
          <a:off x="7991856" y="3606197"/>
          <a:ext cx="3908955" cy="3027503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93687"/>
                <a:gridCol w="3615268"/>
              </a:tblGrid>
              <a:tr h="286445">
                <a:tc>
                  <a:txBody>
                    <a:bodyPr/>
                    <a:lstStyle/>
                    <a:p>
                      <a:pPr indent="317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70090"/>
                          </a:solidFill>
                        </a:rPr>
                        <a:t> </a:t>
                      </a:r>
                      <a:r>
                        <a:rPr lang="ru-RU" sz="1200" b="1" dirty="0" smtClean="0">
                          <a:solidFill>
                            <a:srgbClr val="070090"/>
                          </a:solidFill>
                        </a:rPr>
                        <a:t>№</a:t>
                      </a:r>
                      <a:endParaRPr lang="ru-RU" sz="1200" b="1" dirty="0">
                        <a:solidFill>
                          <a:srgbClr val="07009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gradFill flip="none" rotWithShape="1">
                      <a:gsLst>
                        <a:gs pos="0">
                          <a:srgbClr val="FFC1C1"/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67310" marR="5969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200" baseline="0" dirty="0" smtClean="0">
                          <a:solidFill>
                            <a:srgbClr val="070090"/>
                          </a:solidFill>
                          <a:latin typeface="+mn-lt"/>
                          <a:ea typeface="+mn-ea"/>
                          <a:cs typeface="+mn-cs"/>
                        </a:rPr>
                        <a:t>IV</a:t>
                      </a:r>
                      <a:r>
                        <a:rPr lang="ru-RU" sz="1200" b="1" kern="1200" baseline="0" dirty="0" smtClean="0">
                          <a:solidFill>
                            <a:srgbClr val="070090"/>
                          </a:solidFill>
                          <a:latin typeface="+mn-lt"/>
                          <a:ea typeface="+mn-ea"/>
                          <a:cs typeface="+mn-cs"/>
                        </a:rPr>
                        <a:t>. ИННОВАЦИОННАЯ АКТИВНОСТЬ РЕГИОНА</a:t>
                      </a:r>
                    </a:p>
                  </a:txBody>
                  <a:tcPr marL="0" marR="0" marT="0" marB="0" anchor="ctr">
                    <a:gradFill flip="none" rotWithShape="1">
                      <a:gsLst>
                        <a:gs pos="0">
                          <a:srgbClr val="FFC1C1"/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649541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70090"/>
                          </a:solidFill>
                        </a:rPr>
                        <a:t>IV-</a:t>
                      </a:r>
                      <a:r>
                        <a:rPr lang="ru-RU" sz="1200" b="1" dirty="0">
                          <a:solidFill>
                            <a:srgbClr val="070090"/>
                          </a:solidFill>
                        </a:rPr>
                        <a:t>1</a:t>
                      </a:r>
                      <a:endParaRPr lang="ru-RU" sz="1200" b="1" dirty="0">
                        <a:solidFill>
                          <a:srgbClr val="07009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gradFill flip="none" rotWithShape="1">
                      <a:gsLst>
                        <a:gs pos="0">
                          <a:srgbClr val="FFC1C1"/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u="none" strike="noStrike" kern="1200" dirty="0">
                          <a:solidFill>
                            <a:srgbClr val="070090"/>
                          </a:solidFill>
                          <a:latin typeface="+mn-lt"/>
                          <a:ea typeface="+mn-ea"/>
                          <a:cs typeface="+mn-cs"/>
                        </a:rPr>
                        <a:t>Объем привлеченных инвестиций из федерального </a:t>
                      </a:r>
                      <a:r>
                        <a:rPr lang="ru-RU" sz="1100" b="1" u="none" strike="noStrike" kern="1200" dirty="0" smtClean="0">
                          <a:solidFill>
                            <a:srgbClr val="070090"/>
                          </a:solidFill>
                          <a:latin typeface="+mn-lt"/>
                          <a:ea typeface="+mn-ea"/>
                          <a:cs typeface="+mn-cs"/>
                        </a:rPr>
                        <a:t>бюджета и бюджетов федеральных институтов развития </a:t>
                      </a:r>
                      <a:r>
                        <a:rPr lang="ru-RU" sz="1100" b="1" u="none" strike="noStrike" kern="1200" dirty="0">
                          <a:solidFill>
                            <a:srgbClr val="070090"/>
                          </a:solidFill>
                          <a:latin typeface="+mn-lt"/>
                          <a:ea typeface="+mn-ea"/>
                          <a:cs typeface="+mn-cs"/>
                        </a:rPr>
                        <a:t>в инновационную сферу экономики региона по отношению к </a:t>
                      </a:r>
                      <a:r>
                        <a:rPr lang="ru-RU" sz="1100" b="1" u="none" strike="noStrike" kern="1200" dirty="0" smtClean="0">
                          <a:solidFill>
                            <a:srgbClr val="070090"/>
                          </a:solidFill>
                          <a:latin typeface="+mn-lt"/>
                          <a:ea typeface="+mn-ea"/>
                          <a:cs typeface="+mn-cs"/>
                        </a:rPr>
                        <a:t>ВРП</a:t>
                      </a:r>
                      <a:r>
                        <a:rPr lang="en-US" sz="1100" b="1" u="none" strike="noStrike" kern="1200" dirty="0" smtClean="0">
                          <a:solidFill>
                            <a:srgbClr val="070090"/>
                          </a:solidFill>
                          <a:latin typeface="+mn-lt"/>
                          <a:ea typeface="+mn-ea"/>
                          <a:cs typeface="+mn-cs"/>
                        </a:rPr>
                        <a:t> *</a:t>
                      </a:r>
                      <a:endParaRPr lang="ru-RU" sz="1100" b="1" u="none" strike="noStrike" kern="1200" dirty="0">
                        <a:solidFill>
                          <a:srgbClr val="07009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rgbClr val="FFC1C1"/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487156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70090"/>
                          </a:solidFill>
                        </a:rPr>
                        <a:t>IV-</a:t>
                      </a:r>
                      <a:r>
                        <a:rPr lang="ru-RU" sz="1200" b="1" dirty="0">
                          <a:solidFill>
                            <a:srgbClr val="070090"/>
                          </a:solidFill>
                        </a:rPr>
                        <a:t>2</a:t>
                      </a:r>
                      <a:endParaRPr lang="ru-RU" sz="1200" b="1" dirty="0">
                        <a:solidFill>
                          <a:srgbClr val="07009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gradFill flip="none" rotWithShape="1">
                      <a:gsLst>
                        <a:gs pos="0">
                          <a:srgbClr val="FFC1C1"/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u="none" strike="noStrike" kern="1200" dirty="0" smtClean="0">
                          <a:solidFill>
                            <a:srgbClr val="070090"/>
                          </a:solidFill>
                          <a:latin typeface="+mn-lt"/>
                          <a:ea typeface="+mn-ea"/>
                          <a:cs typeface="+mn-cs"/>
                        </a:rPr>
                        <a:t>Число</a:t>
                      </a:r>
                      <a:r>
                        <a:rPr lang="ru-RU" sz="1100" b="1" u="none" strike="noStrike" kern="1200" baseline="0" dirty="0" smtClean="0">
                          <a:solidFill>
                            <a:srgbClr val="070090"/>
                          </a:solidFill>
                          <a:latin typeface="+mn-lt"/>
                          <a:ea typeface="+mn-ea"/>
                          <a:cs typeface="+mn-cs"/>
                        </a:rPr>
                        <a:t> инновационных проектов, поддержанных федеральными институтами развития, по отношению к численности населения</a:t>
                      </a:r>
                      <a:endParaRPr lang="ru-RU" sz="1100" b="1" u="none" strike="noStrike" kern="1200" dirty="0">
                        <a:solidFill>
                          <a:srgbClr val="07009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rgbClr val="FFC1C1"/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394098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70090"/>
                          </a:solidFill>
                        </a:rPr>
                        <a:t>IV-</a:t>
                      </a:r>
                      <a:r>
                        <a:rPr lang="ru-RU" sz="1200" b="1" dirty="0">
                          <a:solidFill>
                            <a:srgbClr val="070090"/>
                          </a:solidFill>
                        </a:rPr>
                        <a:t>3</a:t>
                      </a:r>
                      <a:endParaRPr lang="ru-RU" sz="1200" b="1" dirty="0">
                        <a:solidFill>
                          <a:srgbClr val="07009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gradFill flip="none" rotWithShape="1">
                      <a:gsLst>
                        <a:gs pos="0">
                          <a:srgbClr val="FFC1C1"/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u="none" strike="noStrike" kern="1200" dirty="0" smtClean="0">
                          <a:solidFill>
                            <a:srgbClr val="070090"/>
                          </a:solidFill>
                          <a:latin typeface="+mn-lt"/>
                          <a:ea typeface="+mn-ea"/>
                          <a:cs typeface="+mn-cs"/>
                        </a:rPr>
                        <a:t>Инновационная активность региональных властей</a:t>
                      </a:r>
                      <a:r>
                        <a:rPr lang="ru-RU" sz="1100" b="1" u="none" strike="noStrike" kern="1200" baseline="0" dirty="0" smtClean="0">
                          <a:solidFill>
                            <a:srgbClr val="07009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100" b="1" u="none" strike="noStrike" kern="1200" dirty="0" smtClean="0">
                          <a:solidFill>
                            <a:srgbClr val="070090"/>
                          </a:solidFill>
                          <a:latin typeface="+mn-lt"/>
                          <a:ea typeface="+mn-ea"/>
                          <a:cs typeface="+mn-cs"/>
                        </a:rPr>
                        <a:t>(балльный индикатор)</a:t>
                      </a:r>
                      <a:endParaRPr lang="ru-RU" sz="1100" b="1" u="none" strike="noStrike" kern="1200" dirty="0">
                        <a:solidFill>
                          <a:srgbClr val="07009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rgbClr val="FFC1C1"/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487156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70090"/>
                          </a:solidFill>
                        </a:rPr>
                        <a:t>IV-</a:t>
                      </a:r>
                      <a:r>
                        <a:rPr lang="ru-RU" sz="1200" b="1" dirty="0">
                          <a:solidFill>
                            <a:srgbClr val="070090"/>
                          </a:solidFill>
                        </a:rPr>
                        <a:t>4</a:t>
                      </a:r>
                      <a:endParaRPr lang="ru-RU" sz="1200" b="1" dirty="0">
                        <a:solidFill>
                          <a:srgbClr val="07009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gradFill flip="none" rotWithShape="1">
                      <a:gsLst>
                        <a:gs pos="0">
                          <a:srgbClr val="FFC1C1"/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u="none" strike="noStrike" kern="1200" dirty="0">
                          <a:solidFill>
                            <a:srgbClr val="070090"/>
                          </a:solidFill>
                          <a:latin typeface="+mn-lt"/>
                          <a:ea typeface="+mn-ea"/>
                          <a:cs typeface="+mn-cs"/>
                        </a:rPr>
                        <a:t>Победа в конкурсах, проводимых ФОИВ и федеральными институтами развития </a:t>
                      </a:r>
                      <a:r>
                        <a:rPr lang="ru-RU" sz="1100" b="1" u="none" strike="noStrike" kern="1200" dirty="0" smtClean="0">
                          <a:solidFill>
                            <a:srgbClr val="070090"/>
                          </a:solidFill>
                          <a:latin typeface="+mn-lt"/>
                          <a:ea typeface="+mn-ea"/>
                          <a:cs typeface="+mn-cs"/>
                        </a:rPr>
                        <a:t>(балльный</a:t>
                      </a:r>
                      <a:r>
                        <a:rPr lang="ru-RU" sz="1100" b="1" u="none" strike="noStrike" kern="1200" baseline="0" dirty="0" smtClean="0">
                          <a:solidFill>
                            <a:srgbClr val="070090"/>
                          </a:solidFill>
                          <a:latin typeface="+mn-lt"/>
                          <a:ea typeface="+mn-ea"/>
                          <a:cs typeface="+mn-cs"/>
                        </a:rPr>
                        <a:t> индикатор</a:t>
                      </a:r>
                      <a:r>
                        <a:rPr lang="ru-RU" sz="1100" b="1" u="none" strike="noStrike" kern="1200" dirty="0" smtClean="0">
                          <a:solidFill>
                            <a:srgbClr val="070090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ru-RU" sz="1100" b="1" u="none" strike="noStrike" kern="1200" dirty="0">
                        <a:solidFill>
                          <a:srgbClr val="07009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rgbClr val="FFC1C1"/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331973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70090"/>
                          </a:solidFill>
                        </a:rPr>
                        <a:t>IV-</a:t>
                      </a:r>
                      <a:r>
                        <a:rPr lang="ru-RU" sz="1200" b="1" dirty="0">
                          <a:solidFill>
                            <a:srgbClr val="070090"/>
                          </a:solidFill>
                        </a:rPr>
                        <a:t>5</a:t>
                      </a:r>
                      <a:endParaRPr lang="ru-RU" sz="1200" b="1" dirty="0">
                        <a:solidFill>
                          <a:srgbClr val="07009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gradFill flip="none" rotWithShape="1">
                      <a:gsLst>
                        <a:gs pos="0">
                          <a:srgbClr val="FFC1C1"/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u="none" strike="noStrike" kern="1200" dirty="0" smtClean="0">
                          <a:solidFill>
                            <a:srgbClr val="070090"/>
                          </a:solidFill>
                          <a:latin typeface="+mn-lt"/>
                          <a:ea typeface="+mn-ea"/>
                          <a:cs typeface="+mn-cs"/>
                        </a:rPr>
                        <a:t>Число участников кластеров и резидентов технопарков по отношению</a:t>
                      </a:r>
                      <a:r>
                        <a:rPr lang="ru-RU" sz="1100" b="1" u="none" strike="noStrike" kern="1200" baseline="0" dirty="0" smtClean="0">
                          <a:solidFill>
                            <a:srgbClr val="070090"/>
                          </a:solidFill>
                          <a:latin typeface="+mn-lt"/>
                          <a:ea typeface="+mn-ea"/>
                          <a:cs typeface="+mn-cs"/>
                        </a:rPr>
                        <a:t> к численности занятых</a:t>
                      </a:r>
                      <a:endParaRPr lang="ru-RU" sz="1100" b="1" u="none" strike="noStrike" kern="1200" dirty="0">
                        <a:solidFill>
                          <a:srgbClr val="07009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rgbClr val="FFC1C1"/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33197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070090"/>
                          </a:solidFill>
                        </a:rPr>
                        <a:t>IV-6</a:t>
                      </a:r>
                      <a:endParaRPr lang="ru-RU" sz="1200" b="1" dirty="0" smtClean="0">
                        <a:solidFill>
                          <a:srgbClr val="07009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gradFill flip="none" rotWithShape="1">
                      <a:gsLst>
                        <a:gs pos="0">
                          <a:srgbClr val="FFC1C1"/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u="none" strike="noStrike" kern="1200" dirty="0">
                          <a:solidFill>
                            <a:srgbClr val="070090"/>
                          </a:solidFill>
                          <a:latin typeface="+mn-lt"/>
                          <a:ea typeface="+mn-ea"/>
                          <a:cs typeface="+mn-cs"/>
                        </a:rPr>
                        <a:t>Проведение публичных инновационных мероприятий </a:t>
                      </a:r>
                      <a:r>
                        <a:rPr lang="ru-RU" sz="1100" b="1" u="none" strike="noStrike" kern="1200" dirty="0" smtClean="0">
                          <a:solidFill>
                            <a:srgbClr val="070090"/>
                          </a:solidFill>
                          <a:latin typeface="+mn-lt"/>
                          <a:ea typeface="+mn-ea"/>
                          <a:cs typeface="+mn-cs"/>
                        </a:rPr>
                        <a:t>(балльный индикатор) </a:t>
                      </a:r>
                      <a:endParaRPr lang="ru-RU" sz="1100" b="1" u="none" strike="noStrike" kern="1200" dirty="0">
                        <a:solidFill>
                          <a:srgbClr val="07009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rgbClr val="FFC1C1"/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5914411"/>
              </p:ext>
            </p:extLst>
          </p:nvPr>
        </p:nvGraphicFramePr>
        <p:xfrm>
          <a:off x="4148836" y="194124"/>
          <a:ext cx="3221228" cy="473202"/>
        </p:xfrm>
        <a:graphic>
          <a:graphicData uri="http://schemas.openxmlformats.org/drawingml/2006/table">
            <a:tbl>
              <a:tblPr/>
              <a:tblGrid>
                <a:gridCol w="1279471"/>
                <a:gridCol w="1941757"/>
              </a:tblGrid>
              <a:tr h="3027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ru-RU" sz="900" b="1" dirty="0">
                          <a:solidFill>
                            <a:srgbClr val="00458E"/>
                          </a:solidFill>
                          <a:latin typeface="+mn-lt"/>
                          <a:ea typeface="Calibri"/>
                          <a:cs typeface="Times New Roman"/>
                        </a:rPr>
                        <a:t>РЕЙТИНГ ИННОВАЦИОННЫХ </a:t>
                      </a:r>
                      <a:r>
                        <a:rPr lang="ru-RU" sz="900" b="1" dirty="0" smtClean="0">
                          <a:solidFill>
                            <a:srgbClr val="00458E"/>
                          </a:solidFill>
                          <a:latin typeface="+mn-lt"/>
                          <a:ea typeface="Calibri"/>
                          <a:cs typeface="Times New Roman"/>
                        </a:rPr>
                        <a:t>РЕГИОНОВ РОССИИ</a:t>
                      </a:r>
                      <a:endParaRPr lang="ru-RU" sz="900" dirty="0">
                        <a:solidFill>
                          <a:srgbClr val="00458E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ВЕРСИЯ 2017 </a:t>
                      </a:r>
                      <a:r>
                        <a:rPr lang="ru-RU" sz="1100" b="1" baseline="0" dirty="0" smtClean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endParaRPr lang="ru-RU" sz="1100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6252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171503" y="1614850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charset="0"/>
              <a:buChar char="•"/>
            </a:pPr>
            <a:endParaRPr lang="ru-RU" dirty="0" smtClean="0"/>
          </a:p>
          <a:p>
            <a:pPr marL="285750" indent="-285750">
              <a:buFont typeface="Arial" charset="0"/>
              <a:buChar char="•"/>
            </a:pPr>
            <a:endParaRPr lang="ru-RU" dirty="0" smtClean="0"/>
          </a:p>
          <a:p>
            <a:pPr marL="285750" indent="-285750">
              <a:buFont typeface="Arial" charset="0"/>
              <a:buChar char="•"/>
            </a:pPr>
            <a:endParaRPr lang="ru-RU" dirty="0"/>
          </a:p>
          <a:p>
            <a:pPr marL="285750" indent="-285750">
              <a:buFont typeface="Arial" charset="0"/>
              <a:buChar char="•"/>
            </a:pPr>
            <a:endParaRPr lang="ru-RU" dirty="0" smtClean="0"/>
          </a:p>
        </p:txBody>
      </p:sp>
      <p:pic>
        <p:nvPicPr>
          <p:cNvPr id="7" name="Рисунок 6" descr="airr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477" y="481168"/>
            <a:ext cx="2130425" cy="8540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object 8"/>
          <p:cNvSpPr/>
          <p:nvPr/>
        </p:nvSpPr>
        <p:spPr>
          <a:xfrm>
            <a:off x="3146323" y="894733"/>
            <a:ext cx="8642554" cy="275303"/>
          </a:xfrm>
          <a:custGeom>
            <a:avLst/>
            <a:gdLst/>
            <a:ahLst/>
            <a:cxnLst/>
            <a:rect l="l" t="t" r="r" b="b"/>
            <a:pathLst>
              <a:path w="3708400">
                <a:moveTo>
                  <a:pt x="0" y="0"/>
                </a:moveTo>
                <a:lnTo>
                  <a:pt x="3708400" y="0"/>
                </a:lnTo>
              </a:path>
            </a:pathLst>
          </a:custGeom>
          <a:ln w="22225">
            <a:solidFill>
              <a:srgbClr val="0043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Прямоугольник 9"/>
          <p:cNvSpPr/>
          <p:nvPr/>
        </p:nvSpPr>
        <p:spPr>
          <a:xfrm>
            <a:off x="3146323" y="431487"/>
            <a:ext cx="87345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600"/>
              </a:spcAft>
            </a:pPr>
            <a:r>
              <a:rPr lang="ru-RU" sz="2800" dirty="0" smtClean="0">
                <a:solidFill>
                  <a:srgbClr val="FF0000"/>
                </a:solidFill>
                <a:ea typeface="Calibri" panose="020F0502020204030204" pitchFamily="34" charset="0"/>
              </a:rPr>
              <a:t>Результаты рейтинга</a:t>
            </a:r>
            <a:endParaRPr lang="ru-RU" sz="1600" dirty="0">
              <a:solidFill>
                <a:srgbClr val="FF0000"/>
              </a:solidFill>
              <a:ea typeface="Calibri" panose="020F0502020204030204" pitchFamily="34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66114" y="5650993"/>
            <a:ext cx="1801389" cy="50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0556936"/>
              </p:ext>
            </p:extLst>
          </p:nvPr>
        </p:nvGraphicFramePr>
        <p:xfrm>
          <a:off x="7620001" y="3688137"/>
          <a:ext cx="4571999" cy="3159865"/>
        </p:xfrm>
        <a:graphic>
          <a:graphicData uri="http://schemas.openxmlformats.org/drawingml/2006/table">
            <a:tbl>
              <a:tblPr/>
              <a:tblGrid>
                <a:gridCol w="2075688"/>
                <a:gridCol w="2496311"/>
              </a:tblGrid>
              <a:tr h="31598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+mn-lt"/>
                          <a:ea typeface="Calibri"/>
                          <a:cs typeface="Times New Roman"/>
                        </a:rPr>
                        <a:t>СИЛЬНЫЕ ИННОВАТОРЫ</a:t>
                      </a:r>
                      <a:r>
                        <a:rPr lang="en-US" sz="1200" b="1" dirty="0" smtClean="0">
                          <a:latin typeface="+mn-lt"/>
                          <a:ea typeface="Calibri"/>
                          <a:cs typeface="Times New Roman"/>
                        </a:rPr>
                        <a:t>:</a:t>
                      </a:r>
                      <a:endParaRPr lang="ru-RU" sz="1200" b="1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5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5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5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5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kern="1200" baseline="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РЕСПУБЛИКА ТАТАРСТАН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kern="1200" baseline="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(3 МЕСТО, ПОЗИЦИЯ НЕ ИЗМЕНИЛАСЬ)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300" b="1" baseline="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kern="1200" baseline="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ТОМСКАЯ ОБЛАСТЬ 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kern="1200" baseline="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(4 МЕСТО, </a:t>
                      </a:r>
                      <a:r>
                        <a:rPr lang="ru-RU" sz="9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ПОЗИЦИЯ НЕ ИЗМЕНИЛАСЬ)</a:t>
                      </a:r>
                      <a:endParaRPr lang="ru-RU" sz="900" b="1" kern="1200" baseline="0" dirty="0" smtClean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300" b="1" baseline="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kern="1200" baseline="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НОВОСИБИРСКАЯ ОБЛАСТЬ 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kern="1200" baseline="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(5 МЕСТО, </a:t>
                      </a:r>
                      <a:r>
                        <a:rPr lang="ru-RU" sz="9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ПОЗИЦИЯ НЕ ИЗМЕНИЛАСЬ)</a:t>
                      </a:r>
                      <a:endParaRPr lang="ru-RU" sz="900" b="1" kern="1200" baseline="0" dirty="0" smtClean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300" b="1" baseline="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kern="1200" baseline="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КАЛУЖСКАЯ ОБЛАСТЬ 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kern="1200" baseline="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(6 МЕСТО, </a:t>
                      </a:r>
                      <a:r>
                        <a:rPr lang="ru-RU" sz="9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ПОЗИЦИЯ НЕ ИЗМЕНИЛАСЬ)</a:t>
                      </a:r>
                      <a:endParaRPr lang="ru-RU" sz="900" b="1" kern="1200" baseline="0" dirty="0" smtClean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300" b="1" kern="1200" baseline="0" dirty="0" smtClean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kern="1200" baseline="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УЛЬЯНОВСКАЯ ОБЛАСТЬ 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kern="1200" baseline="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(8 МЕСТО, +8 ПОЗИЦИЙ)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300" b="1" baseline="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kern="1200" baseline="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САМАРСКАЯ ОБЛАСТЬ 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kern="1200" baseline="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(9 МЕСТО, +1 ПОЗИЦИЯ)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300" b="1" baseline="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800" baseline="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baseline="0" dirty="0" smtClean="0"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800" baseline="0" dirty="0" smtClean="0">
                          <a:latin typeface="Calibri"/>
                          <a:ea typeface="Calibri"/>
                          <a:cs typeface="Times New Roman"/>
                        </a:rPr>
                      </a:br>
                      <a:endParaRPr lang="ru-RU" sz="800" baseline="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СРЕДНЕ-СИЛЬНЫЕ ИННОВАТОРЫ</a:t>
                      </a: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:</a:t>
                      </a:r>
                      <a:endParaRPr lang="ru-RU" sz="1200" b="1" kern="1200" dirty="0" smtClean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300" b="1" kern="1200" dirty="0" smtClean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kern="1200" baseline="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РЕСПУБЛИКА БАШКОРТОСТАН 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kern="1200" baseline="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(12 МЕСТО, -5 ПОЗИЦИЙ)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00" b="1" kern="1200" baseline="0" dirty="0" smtClean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kern="1200" baseline="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РЕСПУБЛИКА МОРДОВИЯ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kern="1200" baseline="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(13 МЕСТО, +1 ПОЗИЦИЯ)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00" b="1" kern="1200" baseline="0" dirty="0" smtClean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ТЮМЕНСКАЯ ОБЛАСТЬ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(14 МЕСТО, +12 ПОЗИЦИЙ)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00" b="1" kern="1200" baseline="0" dirty="0" smtClean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kern="1200" baseline="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КРАСНОЯРСКИЙ КРАЙ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kern="1200" baseline="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(16 МЕСТО, -5 ПОЗИЦИЙ)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00" b="1" baseline="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kern="1200" baseline="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ПЕРМСКИЙ КРАЙ 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kern="1200" baseline="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(18 МЕСТО, -3 ПОЗИЦИИ)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00" b="1" baseline="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kern="1200" baseline="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ЛИПЕЦКАЯ ОБЛАСТЬ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kern="1200" baseline="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(21 МЕСТО, -3 ПОЗИЦИИ)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300" b="1" kern="1200" dirty="0" smtClean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СРЕДНИЕ ИННОВАТОРЫ</a:t>
                      </a: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:</a:t>
                      </a:r>
                      <a:endParaRPr lang="ru-RU" sz="1200" b="1" kern="1200" dirty="0" smtClean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300" b="1" baseline="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kern="1200" baseline="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ИРКУТСКАЯ ОБЛАСТЬ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kern="1200" baseline="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(31 МЕСТО, -3 ПОЗИЦИИ)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" b="1" kern="1200" baseline="0" dirty="0" smtClean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АЛТАЙСКИЙ КРАЙ 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(34 МЕСТО, -7 ПОЗИЦИЙ)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5601711"/>
              </p:ext>
            </p:extLst>
          </p:nvPr>
        </p:nvGraphicFramePr>
        <p:xfrm>
          <a:off x="4148836" y="194124"/>
          <a:ext cx="3221228" cy="473202"/>
        </p:xfrm>
        <a:graphic>
          <a:graphicData uri="http://schemas.openxmlformats.org/drawingml/2006/table">
            <a:tbl>
              <a:tblPr/>
              <a:tblGrid>
                <a:gridCol w="1279471"/>
                <a:gridCol w="1941757"/>
              </a:tblGrid>
              <a:tr h="3027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ru-RU" sz="900" b="1" dirty="0">
                          <a:solidFill>
                            <a:srgbClr val="00458E"/>
                          </a:solidFill>
                          <a:latin typeface="+mn-lt"/>
                          <a:ea typeface="Calibri"/>
                          <a:cs typeface="Times New Roman"/>
                        </a:rPr>
                        <a:t>РЕЙТИНГ ИННОВАЦИОННЫХ </a:t>
                      </a:r>
                      <a:r>
                        <a:rPr lang="ru-RU" sz="900" b="1" dirty="0" smtClean="0">
                          <a:solidFill>
                            <a:srgbClr val="00458E"/>
                          </a:solidFill>
                          <a:latin typeface="+mn-lt"/>
                          <a:ea typeface="Calibri"/>
                          <a:cs typeface="Times New Roman"/>
                        </a:rPr>
                        <a:t>РЕГИОНОВ РОССИИ</a:t>
                      </a:r>
                      <a:endParaRPr lang="ru-RU" sz="900" dirty="0">
                        <a:solidFill>
                          <a:srgbClr val="00458E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C03200"/>
                          </a:solidFill>
                          <a:latin typeface="+mn-lt"/>
                          <a:ea typeface="Calibri"/>
                          <a:cs typeface="Times New Roman"/>
                        </a:rPr>
                        <a:t>ВЕРСИЯ 2017 </a:t>
                      </a:r>
                      <a:r>
                        <a:rPr lang="ru-RU" sz="1100" b="1" baseline="0" dirty="0" smtClean="0">
                          <a:solidFill>
                            <a:srgbClr val="C03200"/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endParaRPr lang="ru-RU" sz="1100" dirty="0">
                        <a:solidFill>
                          <a:srgbClr val="C032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1633282"/>
            <a:ext cx="7657686" cy="468630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28107" y="934749"/>
            <a:ext cx="3008229" cy="2771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515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171503" y="1614850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charset="0"/>
              <a:buChar char="•"/>
            </a:pPr>
            <a:endParaRPr lang="ru-RU" dirty="0" smtClean="0"/>
          </a:p>
          <a:p>
            <a:pPr marL="285750" indent="-285750">
              <a:buFont typeface="Arial" charset="0"/>
              <a:buChar char="•"/>
            </a:pPr>
            <a:endParaRPr lang="ru-RU" dirty="0" smtClean="0"/>
          </a:p>
          <a:p>
            <a:pPr marL="285750" indent="-285750">
              <a:buFont typeface="Arial" charset="0"/>
              <a:buChar char="•"/>
            </a:pPr>
            <a:endParaRPr lang="ru-RU" dirty="0"/>
          </a:p>
          <a:p>
            <a:pPr marL="285750" indent="-285750">
              <a:buFont typeface="Arial" charset="0"/>
              <a:buChar char="•"/>
            </a:pPr>
            <a:endParaRPr lang="ru-RU" dirty="0" smtClean="0"/>
          </a:p>
        </p:txBody>
      </p:sp>
      <p:sp>
        <p:nvSpPr>
          <p:cNvPr id="7" name="object 8"/>
          <p:cNvSpPr/>
          <p:nvPr/>
        </p:nvSpPr>
        <p:spPr>
          <a:xfrm>
            <a:off x="2998839" y="894733"/>
            <a:ext cx="8790038" cy="275303"/>
          </a:xfrm>
          <a:custGeom>
            <a:avLst/>
            <a:gdLst/>
            <a:ahLst/>
            <a:cxnLst/>
            <a:rect l="l" t="t" r="r" b="b"/>
            <a:pathLst>
              <a:path w="3708400">
                <a:moveTo>
                  <a:pt x="0" y="0"/>
                </a:moveTo>
                <a:lnTo>
                  <a:pt x="3708400" y="0"/>
                </a:lnTo>
              </a:path>
            </a:pathLst>
          </a:custGeom>
          <a:ln w="22225">
            <a:solidFill>
              <a:srgbClr val="0043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 descr="airr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477" y="481168"/>
            <a:ext cx="2130425" cy="854075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Box 9"/>
          <p:cNvSpPr txBox="1"/>
          <p:nvPr/>
        </p:nvSpPr>
        <p:spPr>
          <a:xfrm>
            <a:off x="4310743" y="394863"/>
            <a:ext cx="72589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ru-RU" sz="2800" dirty="0" smtClean="0">
              <a:solidFill>
                <a:srgbClr val="00438F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4838761"/>
              </p:ext>
            </p:extLst>
          </p:nvPr>
        </p:nvGraphicFramePr>
        <p:xfrm>
          <a:off x="3046275" y="244567"/>
          <a:ext cx="3221228" cy="473202"/>
        </p:xfrm>
        <a:graphic>
          <a:graphicData uri="http://schemas.openxmlformats.org/drawingml/2006/table">
            <a:tbl>
              <a:tblPr/>
              <a:tblGrid>
                <a:gridCol w="1279471"/>
                <a:gridCol w="1941757"/>
              </a:tblGrid>
              <a:tr h="3027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ru-RU" sz="900" b="1" dirty="0">
                          <a:solidFill>
                            <a:srgbClr val="00438F"/>
                          </a:solidFill>
                          <a:latin typeface="+mn-lt"/>
                          <a:ea typeface="Calibri"/>
                          <a:cs typeface="Times New Roman"/>
                        </a:rPr>
                        <a:t>РЕЙТИНГ </a:t>
                      </a:r>
                      <a:r>
                        <a:rPr lang="ru-RU" sz="900" b="1" dirty="0" smtClean="0">
                          <a:solidFill>
                            <a:srgbClr val="00438F"/>
                          </a:solidFill>
                          <a:latin typeface="+mn-lt"/>
                          <a:ea typeface="Calibri"/>
                          <a:cs typeface="Times New Roman"/>
                        </a:rPr>
                        <a:t>ИННОВАЦИОННЫХ РЕГИОНОВ РОССИИ</a:t>
                      </a:r>
                      <a:endParaRPr lang="ru-RU" sz="900" dirty="0">
                        <a:solidFill>
                          <a:srgbClr val="00438F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ВЕРСИЯ 2017 </a:t>
                      </a:r>
                      <a:r>
                        <a:rPr lang="ru-RU" sz="1100" b="1" baseline="0" dirty="0" smtClean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endParaRPr lang="ru-RU" sz="1100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6267503" y="304146"/>
            <a:ext cx="5604764" cy="622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ts val="2000"/>
              </a:lnSpc>
            </a:pPr>
            <a:r>
              <a:rPr lang="ru-RU" sz="2400" dirty="0" smtClean="0">
                <a:solidFill>
                  <a:srgbClr val="00438F"/>
                </a:solidFill>
                <a:ea typeface="Calibri" panose="020F0502020204030204" pitchFamily="34" charset="0"/>
              </a:rPr>
              <a:t>Региональная инновационная система </a:t>
            </a:r>
            <a:r>
              <a:rPr lang="ru-RU" sz="2400" b="1" dirty="0" smtClean="0">
                <a:solidFill>
                  <a:srgbClr val="FF0000"/>
                </a:solidFill>
                <a:ea typeface="Calibri" panose="020F0502020204030204" pitchFamily="34" charset="0"/>
              </a:rPr>
              <a:t>Ульяновской области</a:t>
            </a:r>
          </a:p>
        </p:txBody>
      </p:sp>
      <p:graphicFrame>
        <p:nvGraphicFramePr>
          <p:cNvPr id="30" name="Таблица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4907482"/>
              </p:ext>
            </p:extLst>
          </p:nvPr>
        </p:nvGraphicFramePr>
        <p:xfrm>
          <a:off x="7477252" y="926560"/>
          <a:ext cx="4311625" cy="5763768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209726"/>
                <a:gridCol w="2101899"/>
              </a:tblGrid>
              <a:tr h="351252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n>
                            <a:noFill/>
                          </a:ln>
                        </a:rPr>
                        <a:t>СИЛЬНЫЕ СТОРОНЫ</a:t>
                      </a:r>
                      <a:endParaRPr lang="ru-RU" sz="18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n>
                            <a:noFill/>
                          </a:ln>
                        </a:rPr>
                        <a:t>СЛАБЫЕ СТОРОНЫ</a:t>
                      </a:r>
                      <a:endParaRPr lang="ru-RU" sz="18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9148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I-8  Внутренние затраты на исследования и разработки в процентах от ВРП, % </a:t>
                      </a:r>
                      <a:endParaRPr lang="ru-RU" sz="11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I-6  Число статей, опубликованных в журналах, индексируемых в </a:t>
                      </a:r>
                      <a:r>
                        <a:rPr lang="ru-RU" sz="1100" b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Web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Science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в расчете на 100 исследователей</a:t>
                      </a:r>
                      <a:endParaRPr lang="ru-RU" sz="11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10999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I-9  Удельный вес средств организаций предпринимательского сектора в общем объеме внутренних затрат на исследования и разработки, %</a:t>
                      </a:r>
                      <a:endParaRPr lang="ru-RU" sz="11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I-7  Число статей, опубликованных в рецензируемых журналах, индексируемых в РИНЦ, в расчете на 100 исследователей</a:t>
                      </a:r>
                      <a:endParaRPr lang="ru-RU" sz="11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7297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II-7  Объем поступлений от экспорта технологий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расчете на 1 тыс. руб. ВРП</a:t>
                      </a:r>
                      <a:endParaRPr lang="ru-RU" sz="11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II-1  Удельный вес организаций, осуществлявших технологические инновации, в общем числе организаций, %</a:t>
                      </a:r>
                      <a:endParaRPr lang="ru-RU" sz="11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10999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III-3  Удельный вес занятых в высокотехнологичных и </a:t>
                      </a: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среднетехнологичных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(высокого уровня) видов деятельности в общей численности занятых в экономике региона, %</a:t>
                      </a:r>
                      <a:endParaRPr lang="ru-RU" sz="11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II-2  Удельный вес организаций, осуществлявших нетехнологические инновации, в общем числе организаций, %</a:t>
                      </a:r>
                      <a:endParaRPr lang="ru-RU" sz="11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7297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III-4  Доля продукции высокотехнологичных и наукоемких отраслей в ВРП, %</a:t>
                      </a:r>
                      <a:endParaRPr lang="ru-RU" sz="1100" b="1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III-2  ВРП в расчете на одного занятого в экономике региона (без учета добывающих производств), тыс. руб.</a:t>
                      </a:r>
                      <a:endParaRPr lang="ru-RU" sz="11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706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IV-3  Инновационная активность региональных властей (балльный индикатор)</a:t>
                      </a:r>
                      <a:endParaRPr lang="ru-RU" sz="1100" b="1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320041" y="2225098"/>
            <a:ext cx="1700784" cy="275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500" dirty="0" smtClean="0"/>
          </a:p>
          <a:p>
            <a:r>
              <a:rPr lang="ru-RU" sz="1200" b="1" i="1" dirty="0" smtClean="0">
                <a:solidFill>
                  <a:srgbClr val="FFC000"/>
                </a:solidFill>
              </a:rPr>
              <a:t>Желтым контуром </a:t>
            </a:r>
            <a:r>
              <a:rPr lang="ru-RU" sz="1200" dirty="0" smtClean="0"/>
              <a:t>обведены показатели, по которым произошли наиболее заметные положительные изменения</a:t>
            </a:r>
          </a:p>
          <a:p>
            <a:endParaRPr lang="ru-RU" sz="1200" dirty="0" smtClean="0">
              <a:solidFill>
                <a:srgbClr val="00B050"/>
              </a:solidFill>
            </a:endParaRPr>
          </a:p>
          <a:p>
            <a:r>
              <a:rPr lang="ru-RU" sz="1200" b="1" i="1" dirty="0" smtClean="0">
                <a:solidFill>
                  <a:srgbClr val="00B050"/>
                </a:solidFill>
              </a:rPr>
              <a:t>Зеленым контуром </a:t>
            </a:r>
            <a:r>
              <a:rPr lang="ru-RU" sz="1200" dirty="0" smtClean="0"/>
              <a:t>обведены показатели, по которым относительное положение региона ухудшилось </a:t>
            </a:r>
            <a:endParaRPr lang="ru-RU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590278" y="6296192"/>
            <a:ext cx="688697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 smtClean="0">
                <a:solidFill>
                  <a:schemeClr val="accent3">
                    <a:lumMod val="50000"/>
                  </a:schemeClr>
                </a:solidFill>
              </a:rPr>
              <a:t>Рисунок – Сравнение относительных значений показателей Ульяновской области в рейтингах 2017 г. и 2016 г.</a:t>
            </a:r>
            <a:endParaRPr lang="ru-RU" sz="11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43763" y="1335242"/>
            <a:ext cx="4565102" cy="4791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9875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171503" y="1614850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charset="0"/>
              <a:buChar char="•"/>
            </a:pPr>
            <a:endParaRPr lang="ru-RU" dirty="0" smtClean="0"/>
          </a:p>
          <a:p>
            <a:pPr marL="285750" indent="-285750">
              <a:buFont typeface="Arial" charset="0"/>
              <a:buChar char="•"/>
            </a:pPr>
            <a:endParaRPr lang="ru-RU" dirty="0" smtClean="0"/>
          </a:p>
          <a:p>
            <a:pPr marL="285750" indent="-285750">
              <a:buFont typeface="Arial" charset="0"/>
              <a:buChar char="•"/>
            </a:pPr>
            <a:endParaRPr lang="ru-RU" dirty="0"/>
          </a:p>
          <a:p>
            <a:pPr marL="285750" indent="-285750">
              <a:buFont typeface="Arial" charset="0"/>
              <a:buChar char="•"/>
            </a:pPr>
            <a:endParaRPr lang="ru-RU" dirty="0" smtClean="0"/>
          </a:p>
        </p:txBody>
      </p:sp>
      <p:sp>
        <p:nvSpPr>
          <p:cNvPr id="7" name="object 8"/>
          <p:cNvSpPr/>
          <p:nvPr/>
        </p:nvSpPr>
        <p:spPr>
          <a:xfrm>
            <a:off x="2998839" y="894733"/>
            <a:ext cx="8790038" cy="275303"/>
          </a:xfrm>
          <a:custGeom>
            <a:avLst/>
            <a:gdLst/>
            <a:ahLst/>
            <a:cxnLst/>
            <a:rect l="l" t="t" r="r" b="b"/>
            <a:pathLst>
              <a:path w="3708400">
                <a:moveTo>
                  <a:pt x="0" y="0"/>
                </a:moveTo>
                <a:lnTo>
                  <a:pt x="3708400" y="0"/>
                </a:lnTo>
              </a:path>
            </a:pathLst>
          </a:custGeom>
          <a:ln w="22225">
            <a:solidFill>
              <a:srgbClr val="0043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 descr="airr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477" y="481168"/>
            <a:ext cx="2130425" cy="854075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extBox 10"/>
          <p:cNvSpPr txBox="1"/>
          <p:nvPr/>
        </p:nvSpPr>
        <p:spPr>
          <a:xfrm>
            <a:off x="1433708" y="2815179"/>
            <a:ext cx="1054541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ПРИЛОЖЕНИЕ</a:t>
            </a:r>
          </a:p>
        </p:txBody>
      </p:sp>
    </p:spTree>
    <p:extLst>
      <p:ext uri="{BB962C8B-B14F-4D97-AF65-F5344CB8AC3E}">
        <p14:creationId xmlns:p14="http://schemas.microsoft.com/office/powerpoint/2010/main" val="2749875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310743" y="394863"/>
            <a:ext cx="72589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800" dirty="0" smtClean="0">
              <a:solidFill>
                <a:srgbClr val="00438F"/>
              </a:solidFill>
            </a:endParaRPr>
          </a:p>
        </p:txBody>
      </p:sp>
      <p:pic>
        <p:nvPicPr>
          <p:cNvPr id="9" name="Рисунок 8" descr="airr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477" y="471336"/>
            <a:ext cx="2130425" cy="8540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object 8"/>
          <p:cNvSpPr/>
          <p:nvPr/>
        </p:nvSpPr>
        <p:spPr>
          <a:xfrm>
            <a:off x="2998839" y="894733"/>
            <a:ext cx="8790038" cy="275303"/>
          </a:xfrm>
          <a:custGeom>
            <a:avLst/>
            <a:gdLst/>
            <a:ahLst/>
            <a:cxnLst/>
            <a:rect l="l" t="t" r="r" b="b"/>
            <a:pathLst>
              <a:path w="3708400">
                <a:moveTo>
                  <a:pt x="0" y="0"/>
                </a:moveTo>
                <a:lnTo>
                  <a:pt x="3708400" y="0"/>
                </a:lnTo>
              </a:path>
            </a:pathLst>
          </a:custGeom>
          <a:ln w="22225">
            <a:solidFill>
              <a:srgbClr val="0043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Прямоугольник 11"/>
          <p:cNvSpPr/>
          <p:nvPr/>
        </p:nvSpPr>
        <p:spPr>
          <a:xfrm>
            <a:off x="6267503" y="304146"/>
            <a:ext cx="5604764" cy="622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ts val="2000"/>
              </a:lnSpc>
            </a:pPr>
            <a:r>
              <a:rPr lang="ru-RU" sz="2400" dirty="0" smtClean="0">
                <a:solidFill>
                  <a:srgbClr val="00438F"/>
                </a:solidFill>
                <a:ea typeface="Calibri" panose="020F0502020204030204" pitchFamily="34" charset="0"/>
              </a:rPr>
              <a:t>Позиции регионов в рейтинге </a:t>
            </a:r>
          </a:p>
          <a:p>
            <a:pPr algn="r">
              <a:lnSpc>
                <a:spcPts val="2000"/>
              </a:lnSpc>
            </a:pPr>
            <a:r>
              <a:rPr lang="ru-RU" sz="2400" dirty="0" smtClean="0">
                <a:solidFill>
                  <a:srgbClr val="FF0000"/>
                </a:solidFill>
                <a:ea typeface="Calibri" panose="020F0502020204030204" pitchFamily="34" charset="0"/>
              </a:rPr>
              <a:t>(сильные и средне-сильные инноваторы) </a:t>
            </a: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6969128"/>
              </p:ext>
            </p:extLst>
          </p:nvPr>
        </p:nvGraphicFramePr>
        <p:xfrm>
          <a:off x="2998839" y="234735"/>
          <a:ext cx="3221228" cy="473202"/>
        </p:xfrm>
        <a:graphic>
          <a:graphicData uri="http://schemas.openxmlformats.org/drawingml/2006/table">
            <a:tbl>
              <a:tblPr/>
              <a:tblGrid>
                <a:gridCol w="1279471"/>
                <a:gridCol w="1941757"/>
              </a:tblGrid>
              <a:tr h="3027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ru-RU" sz="900" b="1" dirty="0">
                          <a:solidFill>
                            <a:srgbClr val="00458E"/>
                          </a:solidFill>
                          <a:latin typeface="+mn-lt"/>
                          <a:ea typeface="Calibri"/>
                          <a:cs typeface="Times New Roman"/>
                        </a:rPr>
                        <a:t>РЕЙТИНГ ИННОВАЦИОННЫХ </a:t>
                      </a:r>
                      <a:r>
                        <a:rPr lang="ru-RU" sz="900" b="1" dirty="0" smtClean="0">
                          <a:solidFill>
                            <a:srgbClr val="00458E"/>
                          </a:solidFill>
                          <a:latin typeface="+mn-lt"/>
                          <a:ea typeface="Calibri"/>
                          <a:cs typeface="Times New Roman"/>
                        </a:rPr>
                        <a:t>РЕГИОНОВ РОССИИ</a:t>
                      </a:r>
                      <a:endParaRPr lang="ru-RU" sz="900" dirty="0">
                        <a:solidFill>
                          <a:srgbClr val="00458E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ВЕРСИЯ 2017 </a:t>
                      </a:r>
                      <a:r>
                        <a:rPr lang="ru-RU" sz="1100" b="1" baseline="0" dirty="0" smtClean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endParaRPr lang="ru-RU" sz="1100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9789137"/>
              </p:ext>
            </p:extLst>
          </p:nvPr>
        </p:nvGraphicFramePr>
        <p:xfrm>
          <a:off x="3082229" y="1254125"/>
          <a:ext cx="8487471" cy="4681790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969996"/>
                <a:gridCol w="3314157"/>
                <a:gridCol w="969996"/>
                <a:gridCol w="969996"/>
                <a:gridCol w="969996"/>
                <a:gridCol w="1293330"/>
              </a:tblGrid>
              <a:tr h="5378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Ранг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4" marR="6984" marT="6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>
                          <a:effectLst/>
                        </a:rPr>
                        <a:t>Регион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860" marR="6984" marT="69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solidFill>
                            <a:srgbClr val="070090"/>
                          </a:solidFill>
                          <a:effectLst/>
                        </a:rPr>
                        <a:t>I=</a:t>
                      </a:r>
                      <a:r>
                        <a:rPr lang="el-GR" sz="1000" b="1" u="none" strike="noStrike" dirty="0">
                          <a:solidFill>
                            <a:srgbClr val="070090"/>
                          </a:solidFill>
                          <a:effectLst/>
                        </a:rPr>
                        <a:t>Σ</a:t>
                      </a:r>
                      <a:r>
                        <a:rPr lang="en-US" sz="1000" b="1" u="none" strike="noStrike" dirty="0" err="1" smtClean="0">
                          <a:solidFill>
                            <a:srgbClr val="070090"/>
                          </a:solidFill>
                          <a:effectLst/>
                        </a:rPr>
                        <a:t>i</a:t>
                      </a:r>
                      <a:r>
                        <a:rPr lang="en-US" sz="1000" b="1" u="none" strike="noStrike" dirty="0" smtClean="0">
                          <a:solidFill>
                            <a:srgbClr val="070090"/>
                          </a:solidFill>
                          <a:effectLst/>
                        </a:rPr>
                        <a:t>/2</a:t>
                      </a:r>
                      <a:r>
                        <a:rPr lang="ru-RU" sz="1000" b="1" u="none" strike="noStrike" dirty="0" smtClean="0">
                          <a:solidFill>
                            <a:srgbClr val="070090"/>
                          </a:solidFill>
                          <a:effectLst/>
                        </a:rPr>
                        <a:t>9</a:t>
                      </a:r>
                      <a:endParaRPr lang="en-US" sz="1000" b="1" i="0" u="none" strike="noStrike" dirty="0">
                        <a:solidFill>
                          <a:srgbClr val="07009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4" marR="6984" marT="69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% от среднего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4" marR="6984" marT="69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Группа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4" marR="6984" marT="69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Изменение позиции в </a:t>
                      </a:r>
                      <a:r>
                        <a:rPr lang="ru-RU" sz="1000" b="1" u="none" strike="noStrike" dirty="0" smtClean="0">
                          <a:effectLst/>
                        </a:rPr>
                        <a:t>рейтинге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4" marR="6984" marT="6984" marB="0" anchor="ctr"/>
                </a:tc>
              </a:tr>
              <a:tr h="14667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4" marR="6984" marT="6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 err="1">
                          <a:effectLst/>
                        </a:rPr>
                        <a:t>г.Санкт</a:t>
                      </a:r>
                      <a:r>
                        <a:rPr lang="ru-RU" sz="1000" u="none" strike="noStrike" dirty="0">
                          <a:effectLst/>
                        </a:rPr>
                        <a:t>-Петербург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860" marR="6984" marT="698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0,71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4" marR="6984" marT="69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solidFill>
                            <a:srgbClr val="7030A0"/>
                          </a:solidFill>
                          <a:effectLst/>
                        </a:rPr>
                        <a:t>183,8%</a:t>
                      </a:r>
                      <a:endParaRPr lang="ru-RU" sz="1000" b="1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4" marR="6984" marT="6984" marB="0" anchor="ctr"/>
                </a:tc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сильные </a:t>
                      </a:r>
                      <a:r>
                        <a:rPr lang="ru-RU" sz="1100" b="1" u="none" strike="noStrike" dirty="0" err="1">
                          <a:effectLst/>
                        </a:rPr>
                        <a:t>инноваторы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4" marR="6984" marT="6984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4" marR="6984" marT="6984" marB="0" anchor="ctr"/>
                </a:tc>
              </a:tr>
              <a:tr h="14667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4" marR="6984" marT="6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 err="1">
                          <a:effectLst/>
                        </a:rPr>
                        <a:t>г.Москва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860" marR="6984" marT="698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0,69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4" marR="6984" marT="69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solidFill>
                            <a:srgbClr val="7030A0"/>
                          </a:solidFill>
                          <a:effectLst/>
                        </a:rPr>
                        <a:t>179,3%</a:t>
                      </a:r>
                      <a:endParaRPr lang="ru-RU" sz="1000" b="1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4" marR="6984" marT="6984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-1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4" marR="6984" marT="6984" marB="0" anchor="ctr"/>
                </a:tc>
              </a:tr>
              <a:tr h="14667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4" marR="6984" marT="6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Республика Татарстан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860" marR="6984" marT="6984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0,66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4" marR="6984" marT="69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solidFill>
                            <a:srgbClr val="7030A0"/>
                          </a:solidFill>
                          <a:effectLst/>
                        </a:rPr>
                        <a:t>173,3%</a:t>
                      </a:r>
                      <a:endParaRPr lang="ru-RU" sz="1000" b="1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4" marR="6984" marT="6984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4" marR="6984" marT="6984" marB="0" anchor="ctr">
                    <a:solidFill>
                      <a:srgbClr val="92D050"/>
                    </a:solidFill>
                  </a:tcPr>
                </a:tc>
              </a:tr>
              <a:tr h="14667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4" marR="6984" marT="6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Томская область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860" marR="6984" marT="6984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0,63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4" marR="6984" marT="69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163,9%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4" marR="6984" marT="6984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4" marR="6984" marT="6984" marB="0" anchor="ctr">
                    <a:solidFill>
                      <a:srgbClr val="92D050"/>
                    </a:solidFill>
                  </a:tcPr>
                </a:tc>
              </a:tr>
              <a:tr h="14667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4" marR="6984" marT="6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Новосибирская область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860" marR="6984" marT="6984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0,57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4" marR="6984" marT="69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148,5%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4" marR="6984" marT="6984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4" marR="6984" marT="6984" marB="0" anchor="ctr">
                    <a:solidFill>
                      <a:srgbClr val="92D050"/>
                    </a:solidFill>
                  </a:tcPr>
                </a:tc>
              </a:tr>
              <a:tr h="14667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4" marR="6984" marT="6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Калужская область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860" marR="6984" marT="6984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0,55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4" marR="6984" marT="69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143,8%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4" marR="6984" marT="6984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4" marR="6984" marT="6984" marB="0" anchor="ctr">
                    <a:solidFill>
                      <a:srgbClr val="92D050"/>
                    </a:solidFill>
                  </a:tcPr>
                </a:tc>
              </a:tr>
              <a:tr h="14667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4" marR="6984" marT="6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Московская область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860" marR="6984" marT="698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0,55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4" marR="6984" marT="69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142,8%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4" marR="6984" marT="6984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4" marR="6984" marT="6984" marB="0" anchor="ctr"/>
                </a:tc>
              </a:tr>
              <a:tr h="14667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</a:rPr>
                        <a:t>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4" marR="6984" marT="6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Ульяновская область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860" marR="6984" marT="6984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0,55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4" marR="6984" marT="69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142,5%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4" marR="6984" marT="6984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4" marR="6984" marT="6984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14667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4" marR="6984" marT="6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Самарская область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860" marR="6984" marT="6984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solidFill>
                            <a:srgbClr val="7030A0"/>
                          </a:solidFill>
                          <a:effectLst/>
                        </a:rPr>
                        <a:t>0,54</a:t>
                      </a:r>
                      <a:endParaRPr lang="ru-RU" sz="1000" b="1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4" marR="6984" marT="69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142,0%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4" marR="6984" marT="6984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4" marR="6984" marT="6984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14667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10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4" marR="6984" marT="6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Тульская область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860" marR="6984" marT="698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0,52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4" marR="6984" marT="69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135,9%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4" marR="6984" marT="6984" marB="0" anchor="ctr"/>
                </a:tc>
                <a:tc rowSpan="17"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средне-сильные </a:t>
                      </a:r>
                      <a:r>
                        <a:rPr lang="ru-RU" sz="1000" b="1" u="none" strike="noStrike" dirty="0">
                          <a:effectLst/>
                        </a:rPr>
                        <a:t/>
                      </a:r>
                      <a:br>
                        <a:rPr lang="ru-RU" sz="1000" b="1" u="none" strike="noStrike" dirty="0">
                          <a:effectLst/>
                        </a:rPr>
                      </a:br>
                      <a:r>
                        <a:rPr lang="ru-RU" sz="1100" b="1" u="none" strike="noStrike" dirty="0" err="1">
                          <a:effectLst/>
                        </a:rPr>
                        <a:t>инноваторы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4" marR="6984" marT="6984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4" marR="6984" marT="6984" marB="0" anchor="ctr"/>
                </a:tc>
              </a:tr>
              <a:tr h="14667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11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4" marR="6984" marT="6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Нижегородская область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860" marR="6984" marT="698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0,52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4" marR="6984" marT="69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135,1%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4" marR="6984" marT="6984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-3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4" marR="6984" marT="6984" marB="0" anchor="ctr"/>
                </a:tc>
              </a:tr>
              <a:tr h="14667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12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4" marR="6984" marT="6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Республика Башкортостан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860" marR="6984" marT="6984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0,52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4" marR="6984" marT="69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134,5%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4" marR="6984" marT="6984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-5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4" marR="6984" marT="6984" marB="0" anchor="ctr">
                    <a:solidFill>
                      <a:srgbClr val="00B0F0"/>
                    </a:solidFill>
                  </a:tcPr>
                </a:tc>
              </a:tr>
              <a:tr h="14667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13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4" marR="6984" marT="6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Республика Мордовия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860" marR="6984" marT="6984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0,52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4" marR="6984" marT="69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134,4%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4" marR="6984" marT="6984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4" marR="6984" marT="6984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14667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14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4" marR="6984" marT="6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Тюменская область (без АО)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860" marR="6984" marT="6984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0,50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4" marR="6984" marT="69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131,4%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4" marR="6984" marT="6984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12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4" marR="6984" marT="6984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14667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15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4" marR="6984" marT="6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Ярославская область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860" marR="6984" marT="698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solidFill>
                            <a:srgbClr val="7030A0"/>
                          </a:solidFill>
                          <a:effectLst/>
                        </a:rPr>
                        <a:t>0,50</a:t>
                      </a:r>
                      <a:endParaRPr lang="ru-RU" sz="1000" b="1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4" marR="6984" marT="69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131,2%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4" marR="6984" marT="6984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4" marR="6984" marT="6984" marB="0" anchor="ctr"/>
                </a:tc>
              </a:tr>
              <a:tr h="14667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16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4" marR="6984" marT="6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Красноярский край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860" marR="6984" marT="6984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0,50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4" marR="6984" marT="69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130,6%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4" marR="6984" marT="6984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-5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4" marR="6984" marT="6984" marB="0" anchor="ctr">
                    <a:solidFill>
                      <a:srgbClr val="00B0F0"/>
                    </a:solidFill>
                  </a:tcPr>
                </a:tc>
              </a:tr>
              <a:tr h="14667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</a:rPr>
                        <a:t>17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4" marR="6984" marT="6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Свердловская область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860" marR="6984" marT="698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0,50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4" marR="6984" marT="69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129,0%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4" marR="6984" marT="6984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-4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4" marR="6984" marT="6984" marB="0" anchor="ctr"/>
                </a:tc>
              </a:tr>
              <a:tr h="14667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18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4" marR="6984" marT="6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Пермский край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860" marR="6984" marT="6984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0,49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4" marR="6984" marT="69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126,7%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4" marR="6984" marT="6984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-3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4" marR="6984" marT="6984" marB="0" anchor="ctr">
                    <a:solidFill>
                      <a:srgbClr val="00B0F0"/>
                    </a:solidFill>
                  </a:tcPr>
                </a:tc>
              </a:tr>
              <a:tr h="14667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19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4" marR="6984" marT="6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Воронежская область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860" marR="6984" marT="698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0,48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4" marR="6984" marT="69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123,9%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4" marR="6984" marT="6984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-2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4" marR="6984" marT="6984" marB="0" anchor="ctr"/>
                </a:tc>
              </a:tr>
              <a:tr h="14667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20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4" marR="6984" marT="6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Чувашская Республика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860" marR="6984" marT="698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0,47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4" marR="6984" marT="69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121,9%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4" marR="6984" marT="6984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4" marR="6984" marT="6984" marB="0" anchor="ctr"/>
                </a:tc>
              </a:tr>
              <a:tr h="14667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21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4" marR="6984" marT="6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Липецкая область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860" marR="6984" marT="6984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solidFill>
                            <a:srgbClr val="7030A0"/>
                          </a:solidFill>
                          <a:effectLst/>
                        </a:rPr>
                        <a:t>0,46</a:t>
                      </a:r>
                      <a:endParaRPr lang="ru-RU" sz="1000" b="1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4" marR="6984" marT="69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120,5%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4" marR="6984" marT="6984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-3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4" marR="6984" marT="6984" marB="0" anchor="ctr">
                    <a:solidFill>
                      <a:srgbClr val="00B0F0"/>
                    </a:solidFill>
                  </a:tcPr>
                </a:tc>
              </a:tr>
              <a:tr h="14667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22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4" marR="6984" marT="6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Челябинская область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860" marR="6984" marT="698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0,45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4" marR="6984" marT="69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117,4%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4" marR="6984" marT="6984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-1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4" marR="6984" marT="6984" marB="0" anchor="ctr"/>
                </a:tc>
              </a:tr>
              <a:tr h="14667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23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4" marR="6984" marT="6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Новгородская область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860" marR="6984" marT="698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solidFill>
                            <a:srgbClr val="7030A0"/>
                          </a:solidFill>
                          <a:effectLst/>
                        </a:rPr>
                        <a:t>0,43</a:t>
                      </a:r>
                      <a:endParaRPr lang="ru-RU" sz="1000" b="1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4" marR="6984" marT="69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112,7%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4" marR="6984" marT="6984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17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4" marR="6984" marT="6984" marB="0" anchor="ctr"/>
                </a:tc>
              </a:tr>
              <a:tr h="14667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24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4" marR="6984" marT="6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Рязанская область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860" marR="6984" marT="698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solidFill>
                            <a:srgbClr val="7030A0"/>
                          </a:solidFill>
                          <a:effectLst/>
                        </a:rPr>
                        <a:t>0,43</a:t>
                      </a:r>
                      <a:endParaRPr lang="ru-RU" sz="1000" b="1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4" marR="6984" marT="69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112,4%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4" marR="6984" marT="6984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4" marR="6984" marT="6984" marB="0" anchor="ctr"/>
                </a:tc>
              </a:tr>
              <a:tr h="14667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25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4" marR="6984" marT="6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Пензенская область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860" marR="6984" marT="698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solidFill>
                            <a:srgbClr val="7030A0"/>
                          </a:solidFill>
                          <a:effectLst/>
                        </a:rPr>
                        <a:t>0,43</a:t>
                      </a:r>
                      <a:endParaRPr lang="ru-RU" sz="1000" b="1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4" marR="6984" marT="69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111,4%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4" marR="6984" marT="6984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-1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4" marR="6984" marT="6984" marB="0" anchor="ctr"/>
                </a:tc>
              </a:tr>
              <a:tr h="14667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26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4" marR="6984" marT="6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Владимирская область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860" marR="6984" marT="698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solidFill>
                            <a:srgbClr val="7030A0"/>
                          </a:solidFill>
                          <a:effectLst/>
                        </a:rPr>
                        <a:t>0,43</a:t>
                      </a:r>
                      <a:endParaRPr lang="ru-RU" sz="1000" b="1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4" marR="6984" marT="69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111,3%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4" marR="6984" marT="6984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-4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4" marR="6984" marT="6984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4619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310743" y="394863"/>
            <a:ext cx="72589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800" dirty="0" smtClean="0">
              <a:solidFill>
                <a:srgbClr val="00438F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71503" y="1614850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charset="0"/>
              <a:buChar char="•"/>
            </a:pPr>
            <a:endParaRPr lang="ru-RU" dirty="0" smtClean="0"/>
          </a:p>
          <a:p>
            <a:pPr marL="285750" indent="-285750">
              <a:buFont typeface="Arial" charset="0"/>
              <a:buChar char="•"/>
            </a:pPr>
            <a:endParaRPr lang="ru-RU" dirty="0" smtClean="0"/>
          </a:p>
          <a:p>
            <a:pPr marL="285750" indent="-285750">
              <a:buFont typeface="Arial" charset="0"/>
              <a:buChar char="•"/>
            </a:pPr>
            <a:endParaRPr lang="ru-RU" dirty="0"/>
          </a:p>
          <a:p>
            <a:pPr marL="285750" indent="-285750">
              <a:buFont typeface="Arial" charset="0"/>
              <a:buChar char="•"/>
            </a:pPr>
            <a:endParaRPr lang="ru-RU" dirty="0" smtClean="0"/>
          </a:p>
        </p:txBody>
      </p:sp>
      <p:pic>
        <p:nvPicPr>
          <p:cNvPr id="9" name="Рисунок 8" descr="airr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477" y="471336"/>
            <a:ext cx="2130425" cy="8540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object 8"/>
          <p:cNvSpPr/>
          <p:nvPr/>
        </p:nvSpPr>
        <p:spPr>
          <a:xfrm>
            <a:off x="2998839" y="894733"/>
            <a:ext cx="8790038" cy="275303"/>
          </a:xfrm>
          <a:custGeom>
            <a:avLst/>
            <a:gdLst/>
            <a:ahLst/>
            <a:cxnLst/>
            <a:rect l="l" t="t" r="r" b="b"/>
            <a:pathLst>
              <a:path w="3708400">
                <a:moveTo>
                  <a:pt x="0" y="0"/>
                </a:moveTo>
                <a:lnTo>
                  <a:pt x="3708400" y="0"/>
                </a:lnTo>
              </a:path>
            </a:pathLst>
          </a:custGeom>
          <a:ln w="22225">
            <a:solidFill>
              <a:srgbClr val="0043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Прямоугольник 13"/>
          <p:cNvSpPr/>
          <p:nvPr/>
        </p:nvSpPr>
        <p:spPr>
          <a:xfrm>
            <a:off x="6267503" y="304146"/>
            <a:ext cx="5604764" cy="622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ts val="2000"/>
              </a:lnSpc>
            </a:pPr>
            <a:r>
              <a:rPr lang="ru-RU" sz="2400" dirty="0" smtClean="0">
                <a:solidFill>
                  <a:srgbClr val="00438F"/>
                </a:solidFill>
                <a:ea typeface="Calibri" panose="020F0502020204030204" pitchFamily="34" charset="0"/>
              </a:rPr>
              <a:t>Позиции регионов в рейтинге </a:t>
            </a:r>
          </a:p>
          <a:p>
            <a:pPr algn="r">
              <a:lnSpc>
                <a:spcPts val="2000"/>
              </a:lnSpc>
            </a:pPr>
            <a:r>
              <a:rPr lang="ru-RU" sz="2400" dirty="0" smtClean="0">
                <a:solidFill>
                  <a:srgbClr val="FF0000"/>
                </a:solidFill>
                <a:ea typeface="Calibri" panose="020F0502020204030204" pitchFamily="34" charset="0"/>
              </a:rPr>
              <a:t>(средние инноваторы) 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4503458"/>
              </p:ext>
            </p:extLst>
          </p:nvPr>
        </p:nvGraphicFramePr>
        <p:xfrm>
          <a:off x="2998839" y="234735"/>
          <a:ext cx="3221228" cy="473202"/>
        </p:xfrm>
        <a:graphic>
          <a:graphicData uri="http://schemas.openxmlformats.org/drawingml/2006/table">
            <a:tbl>
              <a:tblPr/>
              <a:tblGrid>
                <a:gridCol w="1279471"/>
                <a:gridCol w="1941757"/>
              </a:tblGrid>
              <a:tr h="3027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ru-RU" sz="900" b="1" dirty="0">
                          <a:solidFill>
                            <a:srgbClr val="00438F"/>
                          </a:solidFill>
                          <a:latin typeface="+mn-lt"/>
                          <a:ea typeface="Calibri"/>
                          <a:cs typeface="Times New Roman"/>
                        </a:rPr>
                        <a:t>РЕЙТИНГ ИННОВАЦИОННЫХ </a:t>
                      </a:r>
                      <a:r>
                        <a:rPr lang="ru-RU" sz="900" b="1" dirty="0" smtClean="0">
                          <a:solidFill>
                            <a:srgbClr val="00438F"/>
                          </a:solidFill>
                          <a:latin typeface="+mn-lt"/>
                          <a:ea typeface="Calibri"/>
                          <a:cs typeface="Times New Roman"/>
                        </a:rPr>
                        <a:t>РЕГИОНОВ РОССИИ</a:t>
                      </a:r>
                      <a:endParaRPr lang="ru-RU" sz="900" dirty="0">
                        <a:solidFill>
                          <a:srgbClr val="00438F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ВЕРСИЯ 2017 </a:t>
                      </a:r>
                      <a:r>
                        <a:rPr lang="ru-RU" sz="1100" b="1" baseline="0" dirty="0" smtClean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endParaRPr lang="ru-RU" sz="1100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8755028"/>
              </p:ext>
            </p:extLst>
          </p:nvPr>
        </p:nvGraphicFramePr>
        <p:xfrm>
          <a:off x="3200401" y="1254125"/>
          <a:ext cx="8369300" cy="5091962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956492"/>
                <a:gridCol w="3268011"/>
                <a:gridCol w="956492"/>
                <a:gridCol w="956492"/>
                <a:gridCol w="956492"/>
                <a:gridCol w="1275321"/>
              </a:tblGrid>
              <a:tr h="48841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Ранг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43" marR="6343" marT="63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>
                          <a:effectLst/>
                        </a:rPr>
                        <a:t>Регион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88" marR="6343" marT="63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kern="1200" dirty="0">
                          <a:solidFill>
                            <a:srgbClr val="07009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I=</a:t>
                      </a:r>
                      <a:r>
                        <a:rPr lang="el-GR" sz="1000" b="1" u="none" strike="noStrike" kern="1200" dirty="0">
                          <a:solidFill>
                            <a:srgbClr val="07009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Σ</a:t>
                      </a:r>
                      <a:r>
                        <a:rPr lang="en-US" sz="1000" b="1" u="none" strike="noStrike" kern="1200" dirty="0" err="1" smtClean="0">
                          <a:solidFill>
                            <a:srgbClr val="07009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000" b="1" u="none" strike="noStrike" kern="1200" dirty="0" smtClean="0">
                          <a:solidFill>
                            <a:srgbClr val="07009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/2</a:t>
                      </a:r>
                      <a:r>
                        <a:rPr lang="ru-RU" sz="1000" b="1" u="none" strike="noStrike" kern="1200" dirty="0" smtClean="0">
                          <a:solidFill>
                            <a:srgbClr val="07009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en-US" sz="1000" b="1" u="none" strike="noStrike" kern="1200" dirty="0">
                        <a:solidFill>
                          <a:srgbClr val="07009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43" marR="6343" marT="63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</a:rPr>
                        <a:t>% от среднего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43" marR="6343" marT="63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</a:rPr>
                        <a:t>Группа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43" marR="6343" marT="63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Изменение позиции в </a:t>
                      </a:r>
                      <a:r>
                        <a:rPr lang="ru-RU" sz="1000" b="1" u="none" strike="noStrike" dirty="0" smtClean="0">
                          <a:effectLst/>
                        </a:rPr>
                        <a:t>рейтинге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43" marR="6343" marT="6343" marB="0" anchor="ctr"/>
                </a:tc>
              </a:tr>
              <a:tr h="1332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27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Тверская область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88" marR="6343" marT="634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0,42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43" marR="6343" marT="63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solidFill>
                            <a:srgbClr val="7030A0"/>
                          </a:solidFill>
                          <a:effectLst/>
                        </a:rPr>
                        <a:t>109,8%</a:t>
                      </a:r>
                      <a:endParaRPr lang="ru-RU" sz="1000" b="1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43" marR="6343" marT="6343" marB="0" anchor="ctr"/>
                </a:tc>
                <a:tc rowSpan="29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средние </a:t>
                      </a:r>
                      <a:r>
                        <a:rPr lang="ru-RU" sz="1200" b="1" u="none" strike="noStrike" dirty="0" err="1">
                          <a:effectLst/>
                        </a:rPr>
                        <a:t>инноваторы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43" marR="6343" marT="6343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/>
                </a:tc>
              </a:tr>
              <a:tr h="1332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28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Ростовская область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88" marR="6343" marT="634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0,42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43" marR="6343" marT="63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solidFill>
                            <a:srgbClr val="7030A0"/>
                          </a:solidFill>
                          <a:effectLst/>
                        </a:rPr>
                        <a:t>108,6%</a:t>
                      </a:r>
                      <a:endParaRPr lang="ru-RU" sz="1000" b="1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43" marR="6343" marT="634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-9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/>
                </a:tc>
              </a:tr>
              <a:tr h="1332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29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Удмуртская Республика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88" marR="6343" marT="634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0,41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43" marR="6343" marT="63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solidFill>
                            <a:srgbClr val="7030A0"/>
                          </a:solidFill>
                          <a:effectLst/>
                        </a:rPr>
                        <a:t>106,3%</a:t>
                      </a:r>
                      <a:endParaRPr lang="ru-RU" sz="1000" b="1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43" marR="6343" marT="634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/>
                </a:tc>
              </a:tr>
              <a:tr h="1332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30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Хабаровский край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88" marR="6343" marT="634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0,41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43" marR="6343" marT="63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solidFill>
                            <a:srgbClr val="7030A0"/>
                          </a:solidFill>
                          <a:effectLst/>
                        </a:rPr>
                        <a:t>105,8%</a:t>
                      </a:r>
                      <a:endParaRPr lang="ru-RU" sz="1000" b="1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43" marR="6343" marT="634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-5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/>
                </a:tc>
              </a:tr>
              <a:tr h="1332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31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Иркутская область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88" marR="6343" marT="6343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0,40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43" marR="6343" marT="63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solidFill>
                            <a:srgbClr val="7030A0"/>
                          </a:solidFill>
                          <a:effectLst/>
                        </a:rPr>
                        <a:t>104,5%</a:t>
                      </a:r>
                      <a:endParaRPr lang="ru-RU" sz="1000" b="1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43" marR="6343" marT="634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-3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solidFill>
                      <a:srgbClr val="00B0F0"/>
                    </a:solidFill>
                  </a:tcPr>
                </a:tc>
              </a:tr>
              <a:tr h="1332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32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Астраханская область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88" marR="6343" marT="634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0,40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43" marR="6343" marT="63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solidFill>
                            <a:srgbClr val="7030A0"/>
                          </a:solidFill>
                          <a:effectLst/>
                        </a:rPr>
                        <a:t>104,4%</a:t>
                      </a:r>
                      <a:endParaRPr lang="ru-RU" sz="1000" b="1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43" marR="6343" marT="634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/>
                </a:tc>
              </a:tr>
              <a:tr h="1332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33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Белгородская область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88" marR="6343" marT="634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0,40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43" marR="6343" marT="63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104,3%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43" marR="6343" marT="634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-4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solidFill>
                      <a:srgbClr val="00B0F0"/>
                    </a:solidFill>
                  </a:tcPr>
                </a:tc>
              </a:tr>
              <a:tr h="1332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34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Алтайский край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88" marR="6343" marT="6343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0,40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43" marR="6343" marT="63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104,2%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43" marR="6343" marT="634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-7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/>
                </a:tc>
              </a:tr>
              <a:tr h="1332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35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Омская область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88" marR="6343" marT="634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0,40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43" marR="6343" marT="63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103,9%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43" marR="6343" marT="634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-4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/>
                </a:tc>
              </a:tr>
              <a:tr h="1332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36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Ивановская область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88" marR="6343" marT="634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0,40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43" marR="6343" marT="63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103,7%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43" marR="6343" marT="634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/>
                </a:tc>
              </a:tr>
              <a:tr h="1332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37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Тамбовская область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88" marR="6343" marT="634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0,38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43" marR="6343" marT="63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99,4%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43" marR="6343" marT="634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/>
                </a:tc>
              </a:tr>
              <a:tr h="1332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38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Республика Марий Эл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88" marR="6343" marT="634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0,38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43" marR="6343" marT="63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99,1%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43" marR="6343" marT="634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/>
                </a:tc>
              </a:tr>
              <a:tr h="1332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39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г.Севастополь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88" marR="6343" marT="634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0,38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43" marR="6343" marT="63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98,4%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43" marR="6343" marT="634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/>
                </a:tc>
              </a:tr>
              <a:tr h="1332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40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Калининградская область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88" marR="6343" marT="634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solidFill>
                            <a:srgbClr val="7030A0"/>
                          </a:solidFill>
                          <a:effectLst/>
                        </a:rPr>
                        <a:t>0,38</a:t>
                      </a:r>
                      <a:endParaRPr lang="ru-RU" sz="1000" b="1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43" marR="6343" marT="63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97,8%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43" marR="6343" marT="634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-7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/>
                </a:tc>
              </a:tr>
              <a:tr h="1332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41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Брянская область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88" marR="6343" marT="634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solidFill>
                            <a:srgbClr val="7030A0"/>
                          </a:solidFill>
                          <a:effectLst/>
                        </a:rPr>
                        <a:t>0,37</a:t>
                      </a:r>
                      <a:endParaRPr lang="ru-RU" sz="1000" b="1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43" marR="6343" marT="63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97,2%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43" marR="6343" marT="634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/>
                </a:tc>
              </a:tr>
              <a:tr h="1332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42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Республика Саха (Якутия)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88" marR="6343" marT="634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solidFill>
                            <a:srgbClr val="7030A0"/>
                          </a:solidFill>
                          <a:effectLst/>
                        </a:rPr>
                        <a:t>0,37</a:t>
                      </a:r>
                      <a:endParaRPr lang="ru-RU" sz="1000" b="1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43" marR="6343" marT="63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96,9%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43" marR="6343" marT="634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/>
                </a:tc>
              </a:tr>
              <a:tr h="1332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43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Саратовская область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88" marR="6343" marT="634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solidFill>
                            <a:srgbClr val="7030A0"/>
                          </a:solidFill>
                          <a:effectLst/>
                        </a:rPr>
                        <a:t>0,37</a:t>
                      </a:r>
                      <a:endParaRPr lang="ru-RU" sz="1000" b="1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43" marR="6343" marT="63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95,9%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43" marR="6343" marT="634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-8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/>
                </a:tc>
              </a:tr>
              <a:tr h="1332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44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Приморский край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88" marR="6343" marT="634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solidFill>
                            <a:srgbClr val="7030A0"/>
                          </a:solidFill>
                          <a:effectLst/>
                        </a:rPr>
                        <a:t>0,37</a:t>
                      </a:r>
                      <a:endParaRPr lang="ru-RU" sz="1000" b="1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43" marR="6343" marT="63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95,9%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43" marR="6343" marT="634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/>
                </a:tc>
              </a:tr>
              <a:tr h="1332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45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Смоленская область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88" marR="6343" marT="634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solidFill>
                            <a:srgbClr val="7030A0"/>
                          </a:solidFill>
                          <a:effectLst/>
                        </a:rPr>
                        <a:t>0,37</a:t>
                      </a:r>
                      <a:endParaRPr lang="ru-RU" sz="1000" b="1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43" marR="6343" marT="63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95,9%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43" marR="6343" marT="634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-9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/>
                </a:tc>
              </a:tr>
              <a:tr h="1332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46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Кировская область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88" marR="6343" marT="634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solidFill>
                            <a:srgbClr val="7030A0"/>
                          </a:solidFill>
                          <a:effectLst/>
                        </a:rPr>
                        <a:t>0,36</a:t>
                      </a:r>
                      <a:endParaRPr lang="ru-RU" sz="1000" b="1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43" marR="6343" marT="63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95,0%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43" marR="6343" marT="634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/>
                </a:tc>
              </a:tr>
              <a:tr h="1332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47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Ставропольский край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88" marR="6343" marT="634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solidFill>
                            <a:srgbClr val="7030A0"/>
                          </a:solidFill>
                          <a:effectLst/>
                        </a:rPr>
                        <a:t>0,36</a:t>
                      </a:r>
                      <a:endParaRPr lang="ru-RU" sz="1000" b="1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43" marR="6343" marT="63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94,5%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43" marR="6343" marT="634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-15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/>
                </a:tc>
              </a:tr>
              <a:tr h="1332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48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Архангельская область (без АО)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88" marR="6343" marT="634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solidFill>
                            <a:srgbClr val="7030A0"/>
                          </a:solidFill>
                          <a:effectLst/>
                        </a:rPr>
                        <a:t>0,36</a:t>
                      </a:r>
                      <a:endParaRPr lang="ru-RU" sz="1000" b="1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43" marR="6343" marT="63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93,9%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43" marR="6343" marT="634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-9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/>
                </a:tc>
              </a:tr>
              <a:tr h="1332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49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Краснодарский край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88" marR="6343" marT="634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solidFill>
                            <a:srgbClr val="7030A0"/>
                          </a:solidFill>
                          <a:effectLst/>
                        </a:rPr>
                        <a:t>0,36</a:t>
                      </a:r>
                      <a:endParaRPr lang="ru-RU" sz="1000" b="1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43" marR="6343" marT="63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93,7%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43" marR="6343" marT="634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-12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/>
                </a:tc>
              </a:tr>
              <a:tr h="1332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50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Ленинградская область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88" marR="6343" marT="634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solidFill>
                            <a:srgbClr val="7030A0"/>
                          </a:solidFill>
                          <a:effectLst/>
                        </a:rPr>
                        <a:t>0,36</a:t>
                      </a:r>
                      <a:endParaRPr lang="ru-RU" sz="1000" b="1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43" marR="6343" marT="63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93,3%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43" marR="6343" marT="634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-6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/>
                </a:tc>
              </a:tr>
              <a:tr h="1332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51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Вологодская область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88" marR="6343" marT="634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solidFill>
                            <a:srgbClr val="7030A0"/>
                          </a:solidFill>
                          <a:effectLst/>
                        </a:rPr>
                        <a:t>0,36</a:t>
                      </a:r>
                      <a:endParaRPr lang="ru-RU" sz="1000" b="1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43" marR="6343" marT="63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93,0%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43" marR="6343" marT="634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-13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/>
                </a:tc>
              </a:tr>
              <a:tr h="1332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52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Курская область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88" marR="6343" marT="634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solidFill>
                            <a:srgbClr val="7030A0"/>
                          </a:solidFill>
                          <a:effectLst/>
                        </a:rPr>
                        <a:t>0,36</a:t>
                      </a:r>
                      <a:endParaRPr lang="ru-RU" sz="1000" b="1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43" marR="6343" marT="63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92,6%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43" marR="6343" marT="634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/>
                </a:tc>
              </a:tr>
              <a:tr h="1332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53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Волгоградская область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88" marR="6343" marT="634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solidFill>
                            <a:srgbClr val="7030A0"/>
                          </a:solidFill>
                          <a:effectLst/>
                        </a:rPr>
                        <a:t>0,35</a:t>
                      </a:r>
                      <a:endParaRPr lang="ru-RU" sz="1000" b="1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43" marR="6343" marT="63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91,8%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43" marR="6343" marT="634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-2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/>
                </a:tc>
              </a:tr>
              <a:tr h="1332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54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Республика Коми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88" marR="6343" marT="634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solidFill>
                            <a:srgbClr val="7030A0"/>
                          </a:solidFill>
                          <a:effectLst/>
                        </a:rPr>
                        <a:t>0,35</a:t>
                      </a:r>
                      <a:endParaRPr lang="ru-RU" sz="1000" b="1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43" marR="6343" marT="63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91,5%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43" marR="6343" marT="634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/>
                </a:tc>
              </a:tr>
              <a:tr h="1332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55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Орловская область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88" marR="6343" marT="634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0,35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43" marR="6343" marT="63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90,3%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43" marR="6343" marT="634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-1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4619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171503" y="1614850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charset="0"/>
              <a:buChar char="•"/>
            </a:pPr>
            <a:endParaRPr lang="ru-RU" dirty="0" smtClean="0"/>
          </a:p>
          <a:p>
            <a:pPr marL="285750" indent="-285750">
              <a:buFont typeface="Arial" charset="0"/>
              <a:buChar char="•"/>
            </a:pPr>
            <a:endParaRPr lang="ru-RU" dirty="0" smtClean="0"/>
          </a:p>
          <a:p>
            <a:pPr marL="285750" indent="-285750">
              <a:buFont typeface="Arial" charset="0"/>
              <a:buChar char="•"/>
            </a:pPr>
            <a:endParaRPr lang="ru-RU" dirty="0"/>
          </a:p>
          <a:p>
            <a:pPr marL="285750" indent="-285750">
              <a:buFont typeface="Arial" charset="0"/>
              <a:buChar char="•"/>
            </a:pPr>
            <a:endParaRPr lang="ru-RU" dirty="0" smtClean="0"/>
          </a:p>
        </p:txBody>
      </p:sp>
      <p:sp>
        <p:nvSpPr>
          <p:cNvPr id="7" name="object 8"/>
          <p:cNvSpPr/>
          <p:nvPr/>
        </p:nvSpPr>
        <p:spPr>
          <a:xfrm>
            <a:off x="2998839" y="894733"/>
            <a:ext cx="8790038" cy="275303"/>
          </a:xfrm>
          <a:custGeom>
            <a:avLst/>
            <a:gdLst/>
            <a:ahLst/>
            <a:cxnLst/>
            <a:rect l="l" t="t" r="r" b="b"/>
            <a:pathLst>
              <a:path w="3708400">
                <a:moveTo>
                  <a:pt x="0" y="0"/>
                </a:moveTo>
                <a:lnTo>
                  <a:pt x="3708400" y="0"/>
                </a:lnTo>
              </a:path>
            </a:pathLst>
          </a:custGeom>
          <a:ln w="22225">
            <a:solidFill>
              <a:srgbClr val="0043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 descr="airr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477" y="481168"/>
            <a:ext cx="2130425" cy="854075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Box 9"/>
          <p:cNvSpPr txBox="1"/>
          <p:nvPr/>
        </p:nvSpPr>
        <p:spPr>
          <a:xfrm>
            <a:off x="4310743" y="394863"/>
            <a:ext cx="72589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ru-RU" sz="2800" dirty="0" smtClean="0">
              <a:solidFill>
                <a:srgbClr val="00438F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267503" y="304146"/>
            <a:ext cx="5604764" cy="622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ts val="2000"/>
              </a:lnSpc>
            </a:pPr>
            <a:r>
              <a:rPr lang="ru-RU" sz="2400" dirty="0" smtClean="0">
                <a:solidFill>
                  <a:srgbClr val="00438F"/>
                </a:solidFill>
                <a:ea typeface="Calibri" panose="020F0502020204030204" pitchFamily="34" charset="0"/>
              </a:rPr>
              <a:t>Позиции регионов в рейтинге </a:t>
            </a:r>
          </a:p>
          <a:p>
            <a:pPr algn="r">
              <a:lnSpc>
                <a:spcPts val="2000"/>
              </a:lnSpc>
            </a:pPr>
            <a:r>
              <a:rPr lang="ru-RU" sz="2400" dirty="0" smtClean="0">
                <a:solidFill>
                  <a:srgbClr val="FF0000"/>
                </a:solidFill>
                <a:ea typeface="Calibri" panose="020F0502020204030204" pitchFamily="34" charset="0"/>
              </a:rPr>
              <a:t>(средне-слабые и слабые инноваторы) </a:t>
            </a: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6027658"/>
              </p:ext>
            </p:extLst>
          </p:nvPr>
        </p:nvGraphicFramePr>
        <p:xfrm>
          <a:off x="2998839" y="234735"/>
          <a:ext cx="3221228" cy="473202"/>
        </p:xfrm>
        <a:graphic>
          <a:graphicData uri="http://schemas.openxmlformats.org/drawingml/2006/table">
            <a:tbl>
              <a:tblPr/>
              <a:tblGrid>
                <a:gridCol w="1279471"/>
                <a:gridCol w="1941757"/>
              </a:tblGrid>
              <a:tr h="3027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ru-RU" sz="900" b="1" dirty="0">
                          <a:solidFill>
                            <a:srgbClr val="00458E"/>
                          </a:solidFill>
                          <a:latin typeface="+mn-lt"/>
                          <a:ea typeface="Calibri"/>
                          <a:cs typeface="Times New Roman"/>
                        </a:rPr>
                        <a:t>РЕЙТИНГ ИННОВАЦИОННЫХ </a:t>
                      </a:r>
                      <a:r>
                        <a:rPr lang="ru-RU" sz="900" b="1" dirty="0" smtClean="0">
                          <a:solidFill>
                            <a:srgbClr val="00458E"/>
                          </a:solidFill>
                          <a:latin typeface="+mn-lt"/>
                          <a:ea typeface="Calibri"/>
                          <a:cs typeface="Times New Roman"/>
                        </a:rPr>
                        <a:t>РЕГИОНОВ РОССИИ</a:t>
                      </a:r>
                      <a:endParaRPr lang="ru-RU" sz="900" dirty="0">
                        <a:solidFill>
                          <a:srgbClr val="00458E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ВЕРСИЯ 2017 </a:t>
                      </a:r>
                      <a:r>
                        <a:rPr lang="ru-RU" sz="1100" b="1" baseline="0" dirty="0" smtClean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endParaRPr lang="ru-RU" sz="1100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0888378"/>
              </p:ext>
            </p:extLst>
          </p:nvPr>
        </p:nvGraphicFramePr>
        <p:xfrm>
          <a:off x="3082230" y="1170036"/>
          <a:ext cx="8487470" cy="5391583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969997"/>
                <a:gridCol w="3314153"/>
                <a:gridCol w="969900"/>
                <a:gridCol w="970094"/>
                <a:gridCol w="969997"/>
                <a:gridCol w="1293329"/>
              </a:tblGrid>
              <a:tr h="42790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Ранг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57" marR="5557" marT="555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>
                          <a:effectLst/>
                        </a:rPr>
                        <a:t>Регион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0015" marR="5557" marT="55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kern="1200" dirty="0">
                          <a:solidFill>
                            <a:srgbClr val="00008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I=</a:t>
                      </a:r>
                      <a:r>
                        <a:rPr lang="el-GR" sz="1000" b="1" kern="1200" dirty="0">
                          <a:solidFill>
                            <a:srgbClr val="00008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Σ</a:t>
                      </a:r>
                      <a:r>
                        <a:rPr lang="en-US" sz="1000" b="1" kern="1200" dirty="0" err="1">
                          <a:solidFill>
                            <a:srgbClr val="00008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000" b="1" kern="1200" dirty="0">
                          <a:solidFill>
                            <a:srgbClr val="00008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/29</a:t>
                      </a:r>
                    </a:p>
                  </a:txBody>
                  <a:tcPr marL="5557" marR="5557" marT="55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% от среднего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57" marR="5557" marT="55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Группа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57" marR="5557" marT="55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Изменение позиции в </a:t>
                      </a:r>
                      <a:r>
                        <a:rPr lang="ru-RU" sz="1000" b="1" u="none" strike="noStrike" dirty="0" smtClean="0">
                          <a:effectLst/>
                        </a:rPr>
                        <a:t>рейтинге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57" marR="5557" marT="5557" marB="0" anchor="ctr"/>
                </a:tc>
              </a:tr>
              <a:tr h="11670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56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Республика Бурятия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15" marR="5557" marT="555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0,34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57" marR="5557" marT="55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solidFill>
                            <a:srgbClr val="7030A0"/>
                          </a:solidFill>
                          <a:effectLst/>
                        </a:rPr>
                        <a:t>89,7%</a:t>
                      </a:r>
                      <a:endParaRPr lang="ru-RU" sz="1000" b="1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57" marR="5557" marT="5557" marB="0" anchor="ctr"/>
                </a:tc>
                <a:tc rowSpan="23"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средне-слабые                                                                                                                                                                                  </a:t>
                      </a:r>
                      <a:r>
                        <a:rPr lang="ru-RU" sz="1100" b="1" u="none" strike="noStrike" dirty="0" err="1">
                          <a:effectLst/>
                        </a:rPr>
                        <a:t>инноваторы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57" marR="5557" marT="5557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ctr"/>
                </a:tc>
              </a:tr>
              <a:tr h="11670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57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Мурманская область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15" marR="5557" marT="555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0,34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57" marR="5557" marT="55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88,6%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57" marR="5557" marT="5557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-10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ctr"/>
                </a:tc>
              </a:tr>
              <a:tr h="11670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58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Костромская область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15" marR="5557" marT="555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solidFill>
                            <a:srgbClr val="7030A0"/>
                          </a:solidFill>
                          <a:effectLst/>
                        </a:rPr>
                        <a:t>0,33</a:t>
                      </a:r>
                      <a:endParaRPr lang="ru-RU" sz="1000" b="1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57" marR="5557" marT="55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84,9%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57" marR="5557" marT="5557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ctr"/>
                </a:tc>
              </a:tr>
              <a:tr h="11670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59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Камчатский край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15" marR="5557" marT="555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solidFill>
                            <a:srgbClr val="7030A0"/>
                          </a:solidFill>
                          <a:effectLst/>
                        </a:rPr>
                        <a:t>0,32</a:t>
                      </a:r>
                      <a:endParaRPr lang="ru-RU" sz="1000" b="1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57" marR="5557" marT="55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83,8%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57" marR="5557" marT="5557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ctr"/>
                </a:tc>
              </a:tr>
              <a:tr h="11670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60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Псковская область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15" marR="5557" marT="555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solidFill>
                            <a:srgbClr val="7030A0"/>
                          </a:solidFill>
                          <a:effectLst/>
                        </a:rPr>
                        <a:t>0,32</a:t>
                      </a:r>
                      <a:endParaRPr lang="ru-RU" sz="1000" b="1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57" marR="5557" marT="55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83,7%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57" marR="5557" marT="5557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ctr"/>
                </a:tc>
              </a:tr>
              <a:tr h="11670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61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Кемеровская область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15" marR="5557" marT="555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solidFill>
                            <a:srgbClr val="7030A0"/>
                          </a:solidFill>
                          <a:effectLst/>
                        </a:rPr>
                        <a:t>0,32</a:t>
                      </a:r>
                      <a:endParaRPr lang="ru-RU" sz="1000" b="1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57" marR="5557" marT="55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83,2%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57" marR="5557" marT="5557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-9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ctr"/>
                </a:tc>
              </a:tr>
              <a:tr h="11670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62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Оренбургская область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15" marR="5557" marT="555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solidFill>
                            <a:srgbClr val="7030A0"/>
                          </a:solidFill>
                          <a:effectLst/>
                        </a:rPr>
                        <a:t>0,31</a:t>
                      </a:r>
                      <a:endParaRPr lang="ru-RU" sz="1000" b="1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57" marR="5557" marT="55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81,3%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57" marR="5557" marT="5557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-5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ctr"/>
                </a:tc>
              </a:tr>
              <a:tr h="11670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63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Республика Карелия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15" marR="5557" marT="555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solidFill>
                            <a:srgbClr val="7030A0"/>
                          </a:solidFill>
                          <a:effectLst/>
                        </a:rPr>
                        <a:t>0,31</a:t>
                      </a:r>
                      <a:endParaRPr lang="ru-RU" sz="1000" b="1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57" marR="5557" marT="55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80,2%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57" marR="5557" marT="5557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-8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ctr"/>
                </a:tc>
              </a:tr>
              <a:tr h="11670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64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Курганская область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15" marR="5557" marT="555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solidFill>
                            <a:srgbClr val="7030A0"/>
                          </a:solidFill>
                          <a:effectLst/>
                        </a:rPr>
                        <a:t>0,30</a:t>
                      </a:r>
                      <a:endParaRPr lang="ru-RU" sz="1000" b="1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57" marR="5557" marT="55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77,1%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57" marR="5557" marT="5557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ctr"/>
                </a:tc>
              </a:tr>
              <a:tr h="11670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65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Республика Крым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15" marR="5557" marT="555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solidFill>
                            <a:srgbClr val="7030A0"/>
                          </a:solidFill>
                          <a:effectLst/>
                        </a:rPr>
                        <a:t>0,30</a:t>
                      </a:r>
                      <a:endParaRPr lang="ru-RU" sz="1000" b="1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57" marR="5557" marT="55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77,1%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57" marR="5557" marT="5557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ctr"/>
                </a:tc>
              </a:tr>
              <a:tr h="20117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66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Ханты-Мансийский автономный округ - Югра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15" marR="5557" marT="555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solidFill>
                            <a:srgbClr val="7030A0"/>
                          </a:solidFill>
                          <a:effectLst/>
                        </a:rPr>
                        <a:t>0,29</a:t>
                      </a:r>
                      <a:endParaRPr lang="ru-RU" sz="1000" b="1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57" marR="5557" marT="55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76,3%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57" marR="5557" marT="5557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ctr"/>
                </a:tc>
              </a:tr>
              <a:tr h="20117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67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Республика Северная Осетия - Алания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15" marR="5557" marT="555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solidFill>
                            <a:srgbClr val="7030A0"/>
                          </a:solidFill>
                          <a:effectLst/>
                        </a:rPr>
                        <a:t>0,29</a:t>
                      </a:r>
                      <a:endParaRPr lang="ru-RU" sz="1000" b="1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57" marR="5557" marT="55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75,1%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57" marR="5557" marT="5557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ctr"/>
                </a:tc>
              </a:tr>
              <a:tr h="11670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68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Магаданская область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15" marR="5557" marT="555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solidFill>
                            <a:srgbClr val="7030A0"/>
                          </a:solidFill>
                          <a:effectLst/>
                        </a:rPr>
                        <a:t>0,29</a:t>
                      </a:r>
                      <a:endParaRPr lang="ru-RU" sz="1000" b="1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57" marR="5557" marT="55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75,0%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57" marR="5557" marT="5557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-6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ctr"/>
                </a:tc>
              </a:tr>
              <a:tr h="11670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69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Республика Калмыкия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15" marR="5557" marT="555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solidFill>
                            <a:srgbClr val="7030A0"/>
                          </a:solidFill>
                          <a:effectLst/>
                        </a:rPr>
                        <a:t>0,29</a:t>
                      </a:r>
                      <a:endParaRPr lang="ru-RU" sz="1000" b="1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57" marR="5557" marT="55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74,9%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57" marR="5557" marT="5557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ctr"/>
                </a:tc>
              </a:tr>
              <a:tr h="11670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70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Республика Адыгея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15" marR="5557" marT="555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solidFill>
                            <a:srgbClr val="7030A0"/>
                          </a:solidFill>
                          <a:effectLst/>
                        </a:rPr>
                        <a:t>0,28</a:t>
                      </a:r>
                      <a:endParaRPr lang="ru-RU" sz="1000" b="1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57" marR="5557" marT="55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74,2%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57" marR="5557" marT="5557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-6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ctr"/>
                </a:tc>
              </a:tr>
              <a:tr h="11670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71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Забайкальский край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15" marR="5557" marT="555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solidFill>
                            <a:srgbClr val="7030A0"/>
                          </a:solidFill>
                          <a:effectLst/>
                        </a:rPr>
                        <a:t>0,28</a:t>
                      </a:r>
                      <a:endParaRPr lang="ru-RU" sz="1000" b="1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57" marR="5557" marT="55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73,9%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57" marR="5557" marT="5557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ctr"/>
                </a:tc>
              </a:tr>
              <a:tr h="11670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72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Республика Алтай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15" marR="5557" marT="555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solidFill>
                            <a:srgbClr val="7030A0"/>
                          </a:solidFill>
                          <a:effectLst/>
                        </a:rPr>
                        <a:t>0,28</a:t>
                      </a:r>
                      <a:endParaRPr lang="ru-RU" sz="1000" b="1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57" marR="5557" marT="55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73,7%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57" marR="5557" marT="5557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ctr"/>
                </a:tc>
              </a:tr>
              <a:tr h="11670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73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Сахалинская область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15" marR="5557" marT="555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solidFill>
                            <a:srgbClr val="7030A0"/>
                          </a:solidFill>
                          <a:effectLst/>
                        </a:rPr>
                        <a:t>0,27</a:t>
                      </a:r>
                      <a:endParaRPr lang="ru-RU" sz="1000" b="1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57" marR="5557" marT="55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70,5%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57" marR="5557" marT="5557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-14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ctr"/>
                </a:tc>
              </a:tr>
              <a:tr h="11670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74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Республика Хакасия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15" marR="5557" marT="555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solidFill>
                            <a:srgbClr val="7030A0"/>
                          </a:solidFill>
                          <a:effectLst/>
                        </a:rPr>
                        <a:t>0,26</a:t>
                      </a:r>
                      <a:endParaRPr lang="ru-RU" sz="1000" b="1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57" marR="5557" marT="55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69,0%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57" marR="5557" marT="5557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ctr"/>
                </a:tc>
              </a:tr>
              <a:tr h="20117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75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Ямало-Ненецкий автономный округ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15" marR="5557" marT="555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solidFill>
                            <a:srgbClr val="7030A0"/>
                          </a:solidFill>
                          <a:effectLst/>
                        </a:rPr>
                        <a:t>0,25</a:t>
                      </a:r>
                      <a:endParaRPr lang="ru-RU" sz="1000" b="1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57" marR="5557" marT="55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65,6%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57" marR="5557" marT="5557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ctr"/>
                </a:tc>
              </a:tr>
              <a:tr h="20117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76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Кабардино-Балкарская Республика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15" marR="5557" marT="555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solidFill>
                            <a:srgbClr val="7030A0"/>
                          </a:solidFill>
                          <a:effectLst/>
                        </a:rPr>
                        <a:t>0,23</a:t>
                      </a:r>
                      <a:endParaRPr lang="ru-RU" sz="1000" b="1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57" marR="5557" marT="55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60,7%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57" marR="5557" marT="5557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-7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ctr"/>
                </a:tc>
              </a:tr>
              <a:tr h="20117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77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Карачаево-Черкесская Республика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15" marR="5557" marT="555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solidFill>
                            <a:srgbClr val="7030A0"/>
                          </a:solidFill>
                          <a:effectLst/>
                        </a:rPr>
                        <a:t>0,23</a:t>
                      </a:r>
                      <a:endParaRPr lang="ru-RU" sz="1000" b="1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57" marR="5557" marT="55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60,5%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57" marR="5557" marT="5557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ctr"/>
                </a:tc>
              </a:tr>
              <a:tr h="1668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78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Амурская область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15" marR="5557" marT="555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solidFill>
                            <a:srgbClr val="7030A0"/>
                          </a:solidFill>
                          <a:effectLst/>
                        </a:rPr>
                        <a:t>0,23</a:t>
                      </a:r>
                      <a:endParaRPr lang="ru-RU" sz="1000" b="1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57" marR="5557" marT="55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60,4%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57" marR="5557" marT="5557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-5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ctr"/>
                </a:tc>
              </a:tr>
              <a:tr h="11670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79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Еврейская автономная область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15" marR="5557" marT="555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solidFill>
                            <a:srgbClr val="7030A0"/>
                          </a:solidFill>
                          <a:effectLst/>
                        </a:rPr>
                        <a:t>0,22</a:t>
                      </a:r>
                      <a:endParaRPr lang="ru-RU" sz="1000" b="1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57" marR="5557" marT="55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58,1%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57" marR="5557" marT="5557" marB="0" anchor="ctr"/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слабые</a:t>
                      </a:r>
                      <a:r>
                        <a:rPr lang="ru-RU" sz="1000" b="1" u="none" strike="noStrike" dirty="0">
                          <a:effectLst/>
                        </a:rPr>
                        <a:t> </a:t>
                      </a:r>
                      <a:r>
                        <a:rPr lang="ru-RU" sz="1100" b="1" u="none" strike="noStrike" dirty="0" err="1">
                          <a:effectLst/>
                        </a:rPr>
                        <a:t>инноваторы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57" marR="5557" marT="5557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ctr"/>
                </a:tc>
              </a:tr>
              <a:tr h="11670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80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Республика Дагестан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15" marR="5557" marT="555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solidFill>
                            <a:srgbClr val="7030A0"/>
                          </a:solidFill>
                          <a:effectLst/>
                        </a:rPr>
                        <a:t>0,21</a:t>
                      </a:r>
                      <a:endParaRPr lang="ru-RU" sz="1000" b="1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57" marR="5557" marT="55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54,8%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57" marR="5557" marT="5557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-5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ctr"/>
                </a:tc>
              </a:tr>
              <a:tr h="11670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81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Республика Тыва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15" marR="5557" marT="555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solidFill>
                            <a:srgbClr val="7030A0"/>
                          </a:solidFill>
                          <a:effectLst/>
                        </a:rPr>
                        <a:t>0,20</a:t>
                      </a:r>
                      <a:endParaRPr lang="ru-RU" sz="1000" b="1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57" marR="5557" marT="55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52,4%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57" marR="5557" marT="5557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-1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ctr"/>
                </a:tc>
              </a:tr>
              <a:tr h="11670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82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Ненецкий автономный округ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15" marR="5557" marT="555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solidFill>
                            <a:srgbClr val="7030A0"/>
                          </a:solidFill>
                          <a:effectLst/>
                        </a:rPr>
                        <a:t>0,20</a:t>
                      </a:r>
                      <a:endParaRPr lang="ru-RU" sz="1000" b="1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57" marR="5557" marT="55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51,5%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57" marR="5557" marT="5557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ctr"/>
                </a:tc>
              </a:tr>
              <a:tr h="11670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83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Чеченская Республика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15" marR="5557" marT="555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solidFill>
                            <a:srgbClr val="7030A0"/>
                          </a:solidFill>
                          <a:effectLst/>
                        </a:rPr>
                        <a:t>0,20</a:t>
                      </a:r>
                      <a:endParaRPr lang="ru-RU" sz="1000" b="1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57" marR="5557" marT="55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51,3%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57" marR="5557" marT="5557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-1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ctr"/>
                </a:tc>
              </a:tr>
              <a:tr h="11670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84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Республика Ингушетия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15" marR="5557" marT="555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solidFill>
                            <a:srgbClr val="7030A0"/>
                          </a:solidFill>
                          <a:effectLst/>
                        </a:rPr>
                        <a:t>0,17</a:t>
                      </a:r>
                      <a:endParaRPr lang="ru-RU" sz="1000" b="1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57" marR="5557" marT="55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45,3%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57" marR="5557" marT="5557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-1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ctr"/>
                </a:tc>
              </a:tr>
              <a:tr h="11670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85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Чукотский автономный округ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15" marR="5557" marT="555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solidFill>
                            <a:srgbClr val="7030A0"/>
                          </a:solidFill>
                          <a:effectLst/>
                        </a:rPr>
                        <a:t>0,17</a:t>
                      </a:r>
                      <a:endParaRPr lang="ru-RU" sz="1000" b="1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57" marR="5557" marT="55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45,1%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57" marR="5557" marT="5557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-11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57" marR="5557" marT="5557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9875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171503" y="1614850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charset="0"/>
              <a:buChar char="•"/>
            </a:pPr>
            <a:endParaRPr lang="ru-RU" dirty="0" smtClean="0"/>
          </a:p>
          <a:p>
            <a:pPr marL="285750" indent="-285750">
              <a:buFont typeface="Arial" charset="0"/>
              <a:buChar char="•"/>
            </a:pPr>
            <a:endParaRPr lang="ru-RU" dirty="0" smtClean="0"/>
          </a:p>
          <a:p>
            <a:pPr marL="285750" indent="-285750">
              <a:buFont typeface="Arial" charset="0"/>
              <a:buChar char="•"/>
            </a:pPr>
            <a:endParaRPr lang="ru-RU" dirty="0"/>
          </a:p>
          <a:p>
            <a:pPr marL="285750" indent="-285750">
              <a:buFont typeface="Arial" charset="0"/>
              <a:buChar char="•"/>
            </a:pPr>
            <a:endParaRPr lang="ru-RU" dirty="0" smtClean="0"/>
          </a:p>
        </p:txBody>
      </p:sp>
      <p:sp>
        <p:nvSpPr>
          <p:cNvPr id="7" name="object 8"/>
          <p:cNvSpPr/>
          <p:nvPr/>
        </p:nvSpPr>
        <p:spPr>
          <a:xfrm>
            <a:off x="2998839" y="894733"/>
            <a:ext cx="8790038" cy="275303"/>
          </a:xfrm>
          <a:custGeom>
            <a:avLst/>
            <a:gdLst/>
            <a:ahLst/>
            <a:cxnLst/>
            <a:rect l="l" t="t" r="r" b="b"/>
            <a:pathLst>
              <a:path w="3708400">
                <a:moveTo>
                  <a:pt x="0" y="0"/>
                </a:moveTo>
                <a:lnTo>
                  <a:pt x="3708400" y="0"/>
                </a:lnTo>
              </a:path>
            </a:pathLst>
          </a:custGeom>
          <a:ln w="22225">
            <a:solidFill>
              <a:srgbClr val="0043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 descr="airr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477" y="481168"/>
            <a:ext cx="2130425" cy="854075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Box 9"/>
          <p:cNvSpPr txBox="1"/>
          <p:nvPr/>
        </p:nvSpPr>
        <p:spPr>
          <a:xfrm>
            <a:off x="4529920" y="410716"/>
            <a:ext cx="72589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ru-RU" sz="2800" dirty="0" smtClean="0">
              <a:solidFill>
                <a:srgbClr val="00438F"/>
              </a:solidFill>
            </a:endParaRPr>
          </a:p>
        </p:txBody>
      </p:sp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1673362" y="1648930"/>
            <a:ext cx="9896338" cy="4078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438F"/>
                </a:solidFill>
                <a:effectLst/>
                <a:ea typeface="Calibri" pitchFamily="34" charset="0"/>
                <a:cs typeface="Times New Roman" pitchFamily="18" charset="0"/>
              </a:rPr>
              <a:t>Сбор первичных данных и расчет всех показателей, используемых для построения рейтинга. 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00438F"/>
              </a:solidFill>
              <a:effectLst/>
              <a:cs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438F"/>
                </a:solidFill>
                <a:effectLst/>
                <a:ea typeface="Calibri" pitchFamily="34" charset="0"/>
                <a:cs typeface="Times New Roman" pitchFamily="18" charset="0"/>
              </a:rPr>
              <a:t>Нормализация показателей:</a:t>
            </a:r>
          </a:p>
          <a:p>
            <a:pPr marL="684000" marR="0" lvl="0" indent="-1800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438F"/>
                </a:solidFill>
                <a:effectLst/>
                <a:ea typeface="Calibri" pitchFamily="34" charset="0"/>
                <a:cs typeface="Times New Roman" pitchFamily="18" charset="0"/>
              </a:rPr>
              <a:t>Оценка степени симметричности распределения данных по каждому показателю. Если коэффициент асимметрии превышает значение 0.5, то к этому показателю применяется процедура сглаживания (трансформации) значений индикаторов на основе извлечения корня степени N. Степень N подбирается таким образом, чтобы полученное значение коэффициента асимметрии было меньше 0.5.</a:t>
            </a:r>
            <a:endParaRPr lang="ru-RU" sz="1400" dirty="0" smtClean="0">
              <a:solidFill>
                <a:srgbClr val="00438F"/>
              </a:solidFill>
              <a:cs typeface="Arial" pitchFamily="34" charset="0"/>
            </a:endParaRPr>
          </a:p>
          <a:p>
            <a:pPr marL="684000" marR="0" lvl="0" indent="-1800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438F"/>
                </a:solidFill>
                <a:effectLst/>
                <a:ea typeface="Calibri" pitchFamily="34" charset="0"/>
                <a:cs typeface="Times New Roman" pitchFamily="18" charset="0"/>
              </a:rPr>
              <a:t>Нормирование сглаженных или исходных значений индикаторов методом линейного масштабирования (стандартная процедура мин-макс) для приведения их значений к диапазону от нуля до единицы. 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438F"/>
              </a:solidFill>
              <a:effectLst/>
              <a:cs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438F"/>
                </a:solidFill>
                <a:effectLst/>
                <a:ea typeface="Calibri" pitchFamily="34" charset="0"/>
                <a:cs typeface="Times New Roman" pitchFamily="18" charset="0"/>
              </a:rPr>
              <a:t>Расчет индекса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438F"/>
                </a:solidFill>
                <a:effectLst/>
                <a:ea typeface="Calibri" pitchFamily="34" charset="0"/>
                <a:cs typeface="Times New Roman" pitchFamily="18" charset="0"/>
              </a:rPr>
              <a:t>путем усреднения нормализованных значений всех индикаторов </a:t>
            </a:r>
            <a:r>
              <a:rPr kumimoji="0" lang="ru-RU" sz="1400" b="0" i="0" u="sng" strike="noStrike" cap="none" normalizeH="0" baseline="0" dirty="0" smtClean="0">
                <a:ln>
                  <a:noFill/>
                </a:ln>
                <a:solidFill>
                  <a:srgbClr val="00438F"/>
                </a:solidFill>
                <a:effectLst/>
                <a:ea typeface="Calibri" pitchFamily="34" charset="0"/>
                <a:cs typeface="Times New Roman" pitchFamily="18" charset="0"/>
              </a:rPr>
              <a:t>методом простого среднего</a:t>
            </a:r>
            <a:r>
              <a:rPr kumimoji="0" lang="ru-RU" sz="1400" b="0" i="1" strike="noStrike" cap="none" normalizeH="0" baseline="0" dirty="0" smtClean="0">
                <a:ln>
                  <a:noFill/>
                </a:ln>
                <a:solidFill>
                  <a:srgbClr val="00438F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438F"/>
                </a:solidFill>
                <a:effectLst/>
                <a:ea typeface="Calibri" pitchFamily="34" charset="0"/>
                <a:cs typeface="Times New Roman" pitchFamily="18" charset="0"/>
              </a:rPr>
              <a:t>(нет весов).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438F"/>
              </a:solidFill>
              <a:effectLst/>
              <a:cs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438F"/>
                </a:solidFill>
                <a:effectLst/>
                <a:ea typeface="Calibri" pitchFamily="34" charset="0"/>
                <a:cs typeface="Times New Roman" pitchFamily="18" charset="0"/>
              </a:rPr>
              <a:t>Ранжирование регионов по значению индекса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438F"/>
                </a:solidFill>
                <a:effectLst/>
                <a:ea typeface="Calibri" pitchFamily="34" charset="0"/>
                <a:cs typeface="Times New Roman" pitchFamily="18" charset="0"/>
              </a:rPr>
              <a:t>с учетом позитивного характера учитываемых в рейтинге показателей.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438F"/>
              </a:solidFill>
              <a:effectLst/>
              <a:cs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438F"/>
                </a:solidFill>
                <a:effectLst/>
                <a:ea typeface="Calibri" pitchFamily="34" charset="0"/>
                <a:cs typeface="Times New Roman" pitchFamily="18" charset="0"/>
              </a:rPr>
              <a:t>Выделение 5 групп регионов по уровню инновационного развития: </a:t>
            </a:r>
          </a:p>
          <a:p>
            <a:pPr marL="684000" marR="0" lvl="0" indent="-1800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1400" dirty="0" smtClean="0">
                <a:solidFill>
                  <a:srgbClr val="00438F"/>
                </a:solidFill>
                <a:ea typeface="Calibri" pitchFamily="34" charset="0"/>
                <a:cs typeface="Times New Roman" pitchFamily="18" charset="0"/>
              </a:rPr>
              <a:t>«сильные инноваторы» (значение индекса инновационного развития превышает 140% от среднего по стране уровня);</a:t>
            </a:r>
          </a:p>
          <a:p>
            <a:pPr marL="684000" marR="0" lvl="0" indent="-1800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1400" dirty="0" smtClean="0">
                <a:solidFill>
                  <a:srgbClr val="00438F"/>
                </a:solidFill>
                <a:ea typeface="Calibri" pitchFamily="34" charset="0"/>
                <a:cs typeface="Times New Roman" pitchFamily="18" charset="0"/>
              </a:rPr>
              <a:t>«средне-сильные инноваторы» (значение индекса находится в пределах от 110% до 140% включительно); </a:t>
            </a:r>
          </a:p>
          <a:p>
            <a:pPr marL="684000" marR="0" lvl="0" indent="-1800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1400" dirty="0" smtClean="0">
                <a:solidFill>
                  <a:srgbClr val="00438F"/>
                </a:solidFill>
                <a:ea typeface="Calibri" pitchFamily="34" charset="0"/>
                <a:cs typeface="Times New Roman" pitchFamily="18" charset="0"/>
              </a:rPr>
              <a:t>«средние инноваторы» (значение индекса находится в пределах от 90% до 110% включительно); </a:t>
            </a:r>
          </a:p>
          <a:p>
            <a:pPr marL="684000" marR="0" lvl="0" indent="-1800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1400" dirty="0" smtClean="0">
                <a:solidFill>
                  <a:srgbClr val="00438F"/>
                </a:solidFill>
                <a:ea typeface="Calibri" pitchFamily="34" charset="0"/>
                <a:cs typeface="Times New Roman" pitchFamily="18" charset="0"/>
              </a:rPr>
              <a:t>«средне-слабые инноваторы» (значение индекса находится в пределах от 60% до 90% включительно); </a:t>
            </a:r>
          </a:p>
          <a:p>
            <a:pPr marL="684000" marR="0" lvl="0" indent="-1800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1400" dirty="0" smtClean="0">
                <a:solidFill>
                  <a:srgbClr val="00438F"/>
                </a:solidFill>
                <a:ea typeface="Calibri" pitchFamily="34" charset="0"/>
                <a:cs typeface="Times New Roman" pitchFamily="18" charset="0"/>
              </a:rPr>
              <a:t>«слабые инноваторы» (значение индекса инновационного развития ниже 60% от среднего по стране уровня). 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146323" y="431487"/>
            <a:ext cx="87345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600"/>
              </a:spcAft>
            </a:pPr>
            <a:r>
              <a:rPr lang="ru-RU" sz="2800" dirty="0" smtClean="0">
                <a:solidFill>
                  <a:srgbClr val="FF0000"/>
                </a:solidFill>
                <a:ea typeface="Calibri" panose="020F0502020204030204" pitchFamily="34" charset="0"/>
              </a:rPr>
              <a:t>Алгоритм формирования рейтинга</a:t>
            </a:r>
            <a:endParaRPr lang="ru-RU" sz="1600" dirty="0">
              <a:solidFill>
                <a:srgbClr val="FF0000"/>
              </a:solidFill>
              <a:ea typeface="Calibri" panose="020F0502020204030204" pitchFamily="34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5050091"/>
              </p:ext>
            </p:extLst>
          </p:nvPr>
        </p:nvGraphicFramePr>
        <p:xfrm>
          <a:off x="2998839" y="234735"/>
          <a:ext cx="3221228" cy="463931"/>
        </p:xfrm>
        <a:graphic>
          <a:graphicData uri="http://schemas.openxmlformats.org/drawingml/2006/table">
            <a:tbl>
              <a:tblPr/>
              <a:tblGrid>
                <a:gridCol w="1279471"/>
                <a:gridCol w="1941757"/>
              </a:tblGrid>
              <a:tr h="3027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ru-RU" sz="900" b="1" dirty="0">
                          <a:solidFill>
                            <a:srgbClr val="00438F"/>
                          </a:solidFill>
                          <a:latin typeface="+mn-lt"/>
                          <a:ea typeface="Calibri"/>
                          <a:cs typeface="Times New Roman"/>
                        </a:rPr>
                        <a:t>РЕЙТИНГ ИННОВАЦИОННЫХ </a:t>
                      </a:r>
                      <a:r>
                        <a:rPr lang="ru-RU" sz="900" b="1" dirty="0" smtClean="0">
                          <a:solidFill>
                            <a:srgbClr val="00438F"/>
                          </a:solidFill>
                          <a:latin typeface="+mn-lt"/>
                          <a:ea typeface="Calibri"/>
                          <a:cs typeface="Times New Roman"/>
                        </a:rPr>
                        <a:t>РЕГИОНОВ РОССИИ</a:t>
                      </a:r>
                      <a:endParaRPr lang="ru-RU" sz="900" dirty="0">
                        <a:solidFill>
                          <a:srgbClr val="00438F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ВЕРСИЯ 2017 </a:t>
                      </a:r>
                      <a:r>
                        <a:rPr lang="ru-RU" sz="1100" b="1" baseline="0" dirty="0" smtClean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endParaRPr lang="ru-RU" sz="1100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9875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8161</TotalTime>
  <Words>1894</Words>
  <Application>Microsoft Office PowerPoint</Application>
  <PresentationFormat>Произвольный</PresentationFormat>
  <Paragraphs>650</Paragraphs>
  <Slides>10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 Кондратенко</dc:creator>
  <cp:lastModifiedBy>Admin</cp:lastModifiedBy>
  <cp:revision>247</cp:revision>
  <cp:lastPrinted>2016-10-13T07:15:53Z</cp:lastPrinted>
  <dcterms:created xsi:type="dcterms:W3CDTF">2016-03-11T11:30:08Z</dcterms:created>
  <dcterms:modified xsi:type="dcterms:W3CDTF">2018-01-30T11:26:53Z</dcterms:modified>
</cp:coreProperties>
</file>