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handoutMasterIdLst>
    <p:handoutMasterId r:id="rId38"/>
  </p:handoutMasterIdLst>
  <p:sldIdLst>
    <p:sldId id="322" r:id="rId2"/>
    <p:sldId id="312" r:id="rId3"/>
    <p:sldId id="323" r:id="rId4"/>
    <p:sldId id="285" r:id="rId5"/>
    <p:sldId id="314" r:id="rId6"/>
    <p:sldId id="272" r:id="rId7"/>
    <p:sldId id="258" r:id="rId8"/>
    <p:sldId id="273" r:id="rId9"/>
    <p:sldId id="277" r:id="rId10"/>
    <p:sldId id="324" r:id="rId11"/>
    <p:sldId id="321" r:id="rId12"/>
    <p:sldId id="286" r:id="rId13"/>
    <p:sldId id="270" r:id="rId14"/>
    <p:sldId id="318" r:id="rId15"/>
    <p:sldId id="299" r:id="rId16"/>
    <p:sldId id="300" r:id="rId17"/>
    <p:sldId id="301" r:id="rId18"/>
    <p:sldId id="302" r:id="rId19"/>
    <p:sldId id="303" r:id="rId20"/>
    <p:sldId id="304" r:id="rId21"/>
    <p:sldId id="305" r:id="rId22"/>
    <p:sldId id="306" r:id="rId23"/>
    <p:sldId id="307" r:id="rId24"/>
    <p:sldId id="309" r:id="rId25"/>
    <p:sldId id="292" r:id="rId26"/>
    <p:sldId id="294" r:id="rId27"/>
    <p:sldId id="319" r:id="rId28"/>
    <p:sldId id="288" r:id="rId29"/>
    <p:sldId id="289" r:id="rId30"/>
    <p:sldId id="291" r:id="rId31"/>
    <p:sldId id="295" r:id="rId32"/>
    <p:sldId id="320" r:id="rId33"/>
    <p:sldId id="296" r:id="rId34"/>
    <p:sldId id="297" r:id="rId35"/>
    <p:sldId id="298" r:id="rId36"/>
  </p:sldIdLst>
  <p:sldSz cx="9144000" cy="5143500" type="screen16x9"/>
  <p:notesSz cx="6797675" cy="9926638"/>
  <p:embeddedFontLst>
    <p:embeddedFont>
      <p:font typeface="Calibri" panose="020F0502020204030204" pitchFamily="34" charset="0"/>
      <p:regular r:id="rId39"/>
      <p:bold r:id="rId40"/>
      <p:italic r:id="rId41"/>
      <p:boldItalic r:id="rId42"/>
    </p:embeddedFont>
    <p:embeddedFont>
      <p:font typeface="Source Sans Pro" panose="020B0503030403020204" pitchFamily="34" charset="0"/>
      <p:regular r:id="rId43"/>
      <p:bold r:id="rId44"/>
    </p:embeddedFont>
    <p:embeddedFont>
      <p:font typeface="Oswald" panose="020B0604020202020204" charset="-52"/>
      <p:regular r:id="rId45"/>
      <p:bold r:id="rId46"/>
    </p:embeddedFont>
    <p:embeddedFont>
      <p:font typeface="Arial Narrow" panose="020B0606020202030204" pitchFamily="34" charset="0"/>
      <p:regular r:id="rId47"/>
      <p:bold r:id="rId48"/>
      <p:italic r:id="rId49"/>
      <p:boldItalic r:id="rId50"/>
    </p:embeddedFont>
    <p:embeddedFont>
      <p:font typeface="Lato Regular" panose="020B0604020202020204" charset="0"/>
      <p:regular r:id="rId51"/>
    </p:embeddedFont>
    <p:embeddedFont>
      <p:font typeface="Raleway" panose="020B0604020202020204" charset="-52"/>
      <p:regular r:id="rId52"/>
      <p:bold r:id="rId53"/>
    </p:embeddedFont>
    <p:embeddedFont>
      <p:font typeface="Calibri Light" panose="020F0302020204030204" pitchFamily="34" charset="0"/>
      <p:regular r:id="rId54"/>
      <p: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C0A2"/>
    <a:srgbClr val="CE666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95332" autoAdjust="0"/>
  </p:normalViewPr>
  <p:slideViewPr>
    <p:cSldViewPr snapToGrid="0">
      <p:cViewPr varScale="1">
        <p:scale>
          <a:sx n="116" d="100"/>
          <a:sy n="116" d="100"/>
        </p:scale>
        <p:origin x="571" y="77"/>
      </p:cViewPr>
      <p:guideLst/>
    </p:cSldViewPr>
  </p:slideViewPr>
  <p:notesTextViewPr>
    <p:cViewPr>
      <p:scale>
        <a:sx n="3" d="2"/>
        <a:sy n="3" d="2"/>
      </p:scale>
      <p:origin x="0" y="0"/>
    </p:cViewPr>
  </p:notesTextViewPr>
  <p:notesViewPr>
    <p:cSldViewPr snapToGrid="0">
      <p:cViewPr varScale="1">
        <p:scale>
          <a:sx n="64" d="100"/>
          <a:sy n="64" d="100"/>
        </p:scale>
        <p:origin x="339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50530" y="1"/>
            <a:ext cx="2946058" cy="498419"/>
          </a:xfrm>
          <a:prstGeom prst="rect">
            <a:avLst/>
          </a:prstGeom>
        </p:spPr>
        <p:txBody>
          <a:bodyPr vert="horz" lIns="91440" tIns="45720" rIns="91440" bIns="45720" rtlCol="0"/>
          <a:lstStyle>
            <a:lvl1pPr algn="r">
              <a:defRPr sz="1200"/>
            </a:lvl1pPr>
          </a:lstStyle>
          <a:p>
            <a:fld id="{08C763DC-FEA0-402D-BF11-B8ECDC0F6248}" type="datetimeFigureOut">
              <a:rPr lang="ru-RU" smtClean="0"/>
              <a:t>31.01.2018</a:t>
            </a:fld>
            <a:endParaRPr lang="ru-RU" dirty="0"/>
          </a:p>
        </p:txBody>
      </p:sp>
      <p:sp>
        <p:nvSpPr>
          <p:cNvPr id="4" name="Нижний колонтитул 3"/>
          <p:cNvSpPr>
            <a:spLocks noGrp="1"/>
          </p:cNvSpPr>
          <p:nvPr>
            <p:ph type="ftr" sz="quarter" idx="2"/>
          </p:nvPr>
        </p:nvSpPr>
        <p:spPr>
          <a:xfrm>
            <a:off x="0" y="9428220"/>
            <a:ext cx="2946058" cy="498418"/>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50530" y="9428220"/>
            <a:ext cx="2946058" cy="498418"/>
          </a:xfrm>
          <a:prstGeom prst="rect">
            <a:avLst/>
          </a:prstGeom>
        </p:spPr>
        <p:txBody>
          <a:bodyPr vert="horz" lIns="91440" tIns="45720" rIns="91440" bIns="45720" rtlCol="0" anchor="b"/>
          <a:lstStyle>
            <a:lvl1pPr algn="r">
              <a:defRPr sz="1200"/>
            </a:lvl1pPr>
          </a:lstStyle>
          <a:p>
            <a:fld id="{B2DCF84F-4109-4A3C-AA0A-5503B6E86F9C}" type="slidenum">
              <a:rPr lang="ru-RU" smtClean="0"/>
              <a:t>‹#›</a:t>
            </a:fld>
            <a:endParaRPr lang="ru-RU" dirty="0"/>
          </a:p>
        </p:txBody>
      </p:sp>
    </p:spTree>
    <p:extLst>
      <p:ext uri="{BB962C8B-B14F-4D97-AF65-F5344CB8AC3E}">
        <p14:creationId xmlns:p14="http://schemas.microsoft.com/office/powerpoint/2010/main" val="1373785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2" y="0"/>
            <a:ext cx="2945658" cy="49633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50445" y="0"/>
            <a:ext cx="2945658" cy="496332"/>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769" y="4715154"/>
            <a:ext cx="5438139" cy="4466986"/>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2" y="9428581"/>
            <a:ext cx="2945658" cy="496332"/>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50445" y="9428581"/>
            <a:ext cx="2945658" cy="4963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Уважаемые участники Конференции,</a:t>
            </a:r>
          </a:p>
          <a:p>
            <a:r>
              <a:rPr lang="ru-RU" dirty="0" smtClean="0"/>
              <a:t>как это часто бывает, развитие или появление нового инструментария в той или иной области, с одной стороны, расширяет возможности для его внедрения, а с другой – оказывается ответом на как раз сформировавшиеся потребности.</a:t>
            </a:r>
          </a:p>
          <a:p>
            <a:endParaRPr lang="ru-RU" dirty="0" smtClean="0"/>
          </a:p>
          <a:p>
            <a:r>
              <a:rPr lang="ru-RU" dirty="0" smtClean="0"/>
              <a:t>Примером этого снова и снова служит прогресс информационных технологий – будь то новые аппаратные платформы или программные решения. Задача моего выступления – обозначить</a:t>
            </a:r>
            <a:r>
              <a:rPr lang="ru-RU" baseline="0" dirty="0" smtClean="0"/>
              <a:t> широкий круг вопросов управления промышленной безопасностью и рассказать, как могут в этом помочь со</a:t>
            </a:r>
            <a:r>
              <a:rPr lang="ru-RU" dirty="0" smtClean="0"/>
              <a:t>временные средства информатизации.</a:t>
            </a:r>
          </a:p>
          <a:p>
            <a:endParaRPr lang="ru-RU" dirty="0" smtClean="0"/>
          </a:p>
          <a:p>
            <a:endParaRPr lang="ru-RU" dirty="0"/>
          </a:p>
        </p:txBody>
      </p:sp>
      <p:sp>
        <p:nvSpPr>
          <p:cNvPr id="4" name="Номер слайда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2328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r>
              <a:rPr lang="ru-RU" dirty="0"/>
              <a:t>У нашей компании есть опыт эксплуатации системы </a:t>
            </a:r>
            <a:r>
              <a:rPr lang="ru-RU" dirty="0" smtClean="0"/>
              <a:t>в </a:t>
            </a:r>
            <a:r>
              <a:rPr lang="ru-RU" dirty="0"/>
              <a:t>публичном облаке – в виде сервиса в Интернете для служб промбезопасности www.myobject.ru. </a:t>
            </a:r>
          </a:p>
          <a:p>
            <a:endParaRPr lang="ru-RU" dirty="0"/>
          </a:p>
          <a:p>
            <a:r>
              <a:rPr lang="ru-RU" dirty="0"/>
              <a:t>В сервисе зарегистрированы сотни пользователей, включая и предприятия среднего и крупного размера – НПЗ, элеваторы, химические </a:t>
            </a:r>
            <a:r>
              <a:rPr lang="ru-RU" dirty="0" smtClean="0"/>
              <a:t>предприятия. </a:t>
            </a:r>
            <a:r>
              <a:rPr lang="ru-RU" dirty="0"/>
              <a:t>Есть предприятия с десятками конечных пользователей.</a:t>
            </a:r>
          </a:p>
          <a:p>
            <a:r>
              <a:rPr lang="ru-RU" dirty="0"/>
              <a:t>Опыт эксплуатации </a:t>
            </a:r>
            <a:r>
              <a:rPr lang="ru-RU" dirty="0" smtClean="0"/>
              <a:t>публичного </a:t>
            </a:r>
            <a:r>
              <a:rPr lang="ru-RU" dirty="0"/>
              <a:t>сервиса включает, что немаловажно, и обеспечение технической поддержки такого количества пользователей</a:t>
            </a:r>
            <a:r>
              <a:rPr lang="ru-RU" dirty="0" smtClean="0"/>
              <a:t>.</a:t>
            </a:r>
          </a:p>
          <a:p>
            <a:r>
              <a:rPr lang="ru-RU" dirty="0" smtClean="0"/>
              <a:t>Помимо развертывания</a:t>
            </a:r>
            <a:r>
              <a:rPr lang="ru-RU" baseline="0" dirty="0" smtClean="0"/>
              <a:t> системы, мы помогаем осуществить ввод начальных данных, проводим обучение пользователей.</a:t>
            </a:r>
            <a:endParaRPr lang="ru-RU" dirty="0" smtClean="0"/>
          </a:p>
          <a:p>
            <a:endParaRPr lang="ru-RU" dirty="0"/>
          </a:p>
          <a:p>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54311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r>
              <a:rPr lang="ru-RU" dirty="0" smtClean="0"/>
              <a:t>Практика внедрения сервиса на предприятиях разного размера – от малых производственных компаний до энергетических холдингов показала, что уже в первые месяцы работ по информатизации на платформе myObject удаётся ликвидировать большинство «хвостов», получить ясный план работ по снижению промышленных рисков. Менеджмент получает гарантии безопасности предприятия, значительно снижаются риски финансовых санкций со стороны надзорного органа.</a:t>
            </a:r>
          </a:p>
          <a:p>
            <a:r>
              <a:rPr lang="ru-RU" dirty="0" smtClean="0"/>
              <a:t>После внедрения системы</a:t>
            </a:r>
            <a:r>
              <a:rPr lang="ru-RU" baseline="0" dirty="0" smtClean="0"/>
              <a:t> в энергетической компании, имеющую разветвленную сеть станций по России, компания получила единое информационное пространство служб ПК всех филиалов и центрального аппарата. Были выявлены и поставлены на контроль случаи нарушений сроков проведения экспертиз ПБ, освидетельствований. Теперь еженедельные совещания по ПК проводятся на основе данных системы, которые позволяют принимать своевременные управленческие решения, осуществлять оперативное планирование и управлять рисками. В настоящее время в компании в системе работает 450 человек. </a:t>
            </a:r>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27406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4" name="Shape 344"/>
          <p:cNvSpPr txBox="1">
            <a:spLocks noGrp="1"/>
          </p:cNvSpPr>
          <p:nvPr>
            <p:ph type="body" idx="1"/>
          </p:nvPr>
        </p:nvSpPr>
        <p:spPr>
          <a:xfrm>
            <a:off x="679769" y="4715154"/>
            <a:ext cx="5438139" cy="44669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45" name="Shape 345"/>
          <p:cNvSpPr txBox="1">
            <a:spLocks noGrp="1"/>
          </p:cNvSpPr>
          <p:nvPr>
            <p:ph type="sldNum" idx="12"/>
          </p:nvPr>
        </p:nvSpPr>
        <p:spPr>
          <a:xfrm>
            <a:off x="3850445" y="9428581"/>
            <a:ext cx="2945658" cy="49633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Внедрение систем мониторинга в режиме реального времени в ПБ пока апробируется.</a:t>
            </a:r>
          </a:p>
          <a:p>
            <a:endParaRPr lang="ru-RU" dirty="0" smtClean="0"/>
          </a:p>
          <a:p>
            <a:r>
              <a:rPr lang="ru-RU" dirty="0" smtClean="0"/>
              <a:t>Разнообразие технологических процессов, видов оборудования и т.д. – сложность универсального решения.</a:t>
            </a:r>
          </a:p>
          <a:p>
            <a:endParaRPr lang="ru-RU" dirty="0" smtClean="0"/>
          </a:p>
          <a:p>
            <a:r>
              <a:rPr lang="ru-RU" dirty="0" smtClean="0"/>
              <a:t>Знаем от своих клиентов, бывает информация о негативных событиях не доводится до менеджмента верхнего звена.</a:t>
            </a:r>
          </a:p>
          <a:p>
            <a:r>
              <a:rPr lang="ru-RU" dirty="0" smtClean="0"/>
              <a:t>Именно информационные системы способны в таких ситуациях действовать в интересах менеджмента, автоматически регистрируя такого рода события, а затем передавая их на контроль до завершения компенсирующих мероприятий.</a:t>
            </a:r>
          </a:p>
          <a:p>
            <a:endParaRPr lang="ru-RU" dirty="0"/>
          </a:p>
        </p:txBody>
      </p:sp>
      <p:sp>
        <p:nvSpPr>
          <p:cNvPr id="4" name="Номер слайда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5299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20740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09423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76372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37672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28119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2562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Внедрение риск-ориентированного подхода при управлении промышленной безопасностью (ПБ) на эксплуатирующих опасные производственные объекты (ОПО) предприятиях осложняется рядом негативных факторов, таких как: </a:t>
            </a:r>
          </a:p>
          <a:p>
            <a:r>
              <a:rPr lang="ru-RU" dirty="0" smtClean="0"/>
              <a:t>- значительное нарастание информационного потока между поднадзорными организациями и надзорными органами;</a:t>
            </a:r>
          </a:p>
          <a:p>
            <a:r>
              <a:rPr lang="ru-RU" dirty="0" smtClean="0"/>
              <a:t>- практическую непригодность, в связи с этим, систем производственного контроля (СПК) ПБ, построенных на «бумажных» технологиях;</a:t>
            </a:r>
          </a:p>
          <a:p>
            <a:r>
              <a:rPr lang="ru-RU" dirty="0" smtClean="0"/>
              <a:t>- отсутствие в области управления ПБ технологической культуры широкого применения средств информатизации;</a:t>
            </a:r>
          </a:p>
          <a:p>
            <a:r>
              <a:rPr lang="ru-RU" dirty="0" smtClean="0"/>
              <a:t>- относительно высокую стоимость внедрения средств информатизации для небольших поднадзорных организаций, в то время, как они составляют основную долю.</a:t>
            </a:r>
          </a:p>
          <a:p>
            <a:endParaRPr lang="ru-RU" dirty="0" smtClean="0"/>
          </a:p>
          <a:p>
            <a:endParaRPr lang="ru-RU" dirty="0"/>
          </a:p>
        </p:txBody>
      </p:sp>
      <p:sp>
        <p:nvSpPr>
          <p:cNvPr id="4" name="Номер слайда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3665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17411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26581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54355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6D54C9-38C8-42AD-A8A2-AC80B22A9FBC}" type="slidenum">
              <a:rPr kumimoji="0" lang="ru-RU"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ru-RU"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56726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94261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68941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92326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29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56796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30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97582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31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91556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У крупных предприятий –  очень большой объём данных,</a:t>
            </a:r>
            <a:r>
              <a:rPr lang="ru-RU" baseline="0" dirty="0" smtClean="0"/>
              <a:t> у них достаточно ресурсов, они вынуждены принимать решение о внедрении информационных систем, путем покупки решения или разработки своей собственной системы</a:t>
            </a:r>
            <a:r>
              <a:rPr lang="ru-RU" dirty="0" smtClean="0"/>
              <a:t>. </a:t>
            </a:r>
          </a:p>
          <a:p>
            <a:r>
              <a:rPr lang="ru-RU" dirty="0" smtClean="0"/>
              <a:t>Для мелких же – это дорого, сложно внедрить, очень</a:t>
            </a:r>
            <a:r>
              <a:rPr lang="ru-RU" baseline="0" dirty="0" smtClean="0"/>
              <a:t> часто </a:t>
            </a:r>
            <a:r>
              <a:rPr lang="ru-RU" dirty="0" smtClean="0"/>
              <a:t>нет специалистов, ответственные часто сменяются</a:t>
            </a:r>
            <a:r>
              <a:rPr lang="ru-RU" baseline="0" dirty="0" smtClean="0"/>
              <a:t>.</a:t>
            </a:r>
            <a:endParaRPr lang="ru-RU" dirty="0" smtClean="0"/>
          </a:p>
          <a:p>
            <a:endParaRPr lang="ru-RU" dirty="0" smtClean="0"/>
          </a:p>
          <a:p>
            <a:r>
              <a:rPr lang="ru-RU" dirty="0" smtClean="0"/>
              <a:t>Также существует проблемы</a:t>
            </a:r>
            <a:r>
              <a:rPr lang="ru-RU" baseline="0" dirty="0" smtClean="0"/>
              <a:t> актуализации. </a:t>
            </a:r>
            <a:r>
              <a:rPr lang="ru-RU" dirty="0" smtClean="0"/>
              <a:t>Нужно учитывать, что в Комплексной системе информатизации РТН происходят изменения в базе данных. К нам пользователи: сдал отчёт, а он не грузится в КСИ. Начинаем разбираться – изменения в КСИ.</a:t>
            </a:r>
          </a:p>
          <a:p>
            <a:endParaRPr lang="ru-RU" dirty="0" smtClean="0"/>
          </a:p>
          <a:p>
            <a:r>
              <a:rPr lang="ru-RU" dirty="0" smtClean="0"/>
              <a:t>Требования по предоставлению отчетности только утрясаются. Мы знаем, что за 2018 год поднадзорными организациями</a:t>
            </a:r>
            <a:r>
              <a:rPr lang="ru-RU" baseline="0" dirty="0" smtClean="0"/>
              <a:t> будет предоставляться </a:t>
            </a:r>
            <a:r>
              <a:rPr lang="ru-RU" dirty="0" smtClean="0"/>
              <a:t>новый состав данных. Если отчёт делается вручную или в электронных таблицах, снова нужно переучиваться. В связи с этим возникают частые</a:t>
            </a:r>
            <a:r>
              <a:rPr lang="ru-RU" baseline="0" dirty="0" smtClean="0"/>
              <a:t> ошибки при вводе данных в таблицы</a:t>
            </a:r>
            <a:r>
              <a:rPr lang="ru-RU" dirty="0" smtClean="0"/>
              <a:t>: чуть не так заполнил – сведения не грузятся. </a:t>
            </a:r>
          </a:p>
          <a:p>
            <a:r>
              <a:rPr lang="ru-RU" dirty="0" smtClean="0"/>
              <a:t>РТН: отчеты, представленные с помощью Excel-таблиц, мало поддаются анализу в автоматизированном виде из-за ошибок заполнения. Отчеты по данным РТН в настоящее</a:t>
            </a:r>
            <a:r>
              <a:rPr lang="ru-RU" baseline="0" dirty="0" smtClean="0"/>
              <a:t> время </a:t>
            </a:r>
            <a:r>
              <a:rPr lang="ru-RU" dirty="0" smtClean="0"/>
              <a:t>предоставляют порядка 50% эксплуатирующих организаций.</a:t>
            </a:r>
          </a:p>
          <a:p>
            <a:r>
              <a:rPr lang="ru-RU" dirty="0" smtClean="0"/>
              <a:t>Внедрение информационной системы – апробированный путь преодоления всех этих проблем для любой организации. </a:t>
            </a:r>
          </a:p>
        </p:txBody>
      </p:sp>
      <p:sp>
        <p:nvSpPr>
          <p:cNvPr id="4" name="Номер слайда 3"/>
          <p:cNvSpPr>
            <a:spLocks noGrp="1"/>
          </p:cNvSpPr>
          <p:nvPr>
            <p:ph type="sldNum" sz="quarter" idx="10"/>
          </p:nvPr>
        </p:nvSpPr>
        <p:spPr/>
        <p:txBody>
          <a:bodyPr/>
          <a:lstStyle/>
          <a:p>
            <a:fld id="{E9130515-293B-4218-9643-7CEDF8A42F6F}" type="slidenum">
              <a:rPr lang="ru-RU" smtClean="0"/>
              <a:t>3</a:t>
            </a:fld>
            <a:endParaRPr lang="ru-RU"/>
          </a:p>
        </p:txBody>
      </p:sp>
    </p:spTree>
    <p:extLst>
      <p:ext uri="{BB962C8B-B14F-4D97-AF65-F5344CB8AC3E}">
        <p14:creationId xmlns:p14="http://schemas.microsoft.com/office/powerpoint/2010/main" val="138397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32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3527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33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87419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34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70182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7163" y="509588"/>
            <a:ext cx="4532312" cy="25495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6D54C9-38C8-42AD-A8A2-AC80B22A9FBC}" type="slidenum">
              <a:rPr kumimoji="0" lang="ru-RU"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ru-RU"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3397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79769" y="4715154"/>
            <a:ext cx="5438139" cy="4466986"/>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Современные </a:t>
            </a:r>
            <a:r>
              <a:rPr lang="ru-RU" dirty="0" smtClean="0"/>
              <a:t>информационные </a:t>
            </a:r>
            <a:r>
              <a:rPr lang="ru-RU" dirty="0"/>
              <a:t>системы в области </a:t>
            </a:r>
            <a:r>
              <a:rPr lang="ru-RU" dirty="0" smtClean="0"/>
              <a:t>ПБ, </a:t>
            </a:r>
            <a:r>
              <a:rPr lang="ru-RU" dirty="0"/>
              <a:t>такие, как </a:t>
            </a:r>
            <a:r>
              <a:rPr lang="ru-RU" dirty="0" smtClean="0"/>
              <a:t>наш сервис </a:t>
            </a:r>
            <a:r>
              <a:rPr lang="ru-RU" dirty="0"/>
              <a:t>myObject, охватывают практически все соответствующие </a:t>
            </a:r>
            <a:r>
              <a:rPr lang="ru-RU" baseline="0" dirty="0"/>
              <a:t>бизнес-процессы промышленной безопасности на </a:t>
            </a:r>
            <a:r>
              <a:rPr lang="ru-RU" dirty="0"/>
              <a:t>предприятиях, эксплуатирующих ОПО, – как это показано на этом слайде. Функционал системы </a:t>
            </a:r>
            <a:r>
              <a:rPr lang="ru-RU" dirty="0" smtClean="0"/>
              <a:t>охватывает планирование и контроль мероприятий, содержит</a:t>
            </a:r>
            <a:r>
              <a:rPr lang="ru-RU" baseline="0" dirty="0" smtClean="0"/>
              <a:t> базу </a:t>
            </a:r>
            <a:r>
              <a:rPr lang="ru-RU" dirty="0" smtClean="0"/>
              <a:t>данных об объектах, ОПО,ТУ и ЗИС, проведение</a:t>
            </a:r>
            <a:r>
              <a:rPr lang="ru-RU" baseline="0" dirty="0" smtClean="0"/>
              <a:t> внутренних проверок и контроль предписаний РТН, анализ состояния ПБ и формирование отчетности.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Если проанализировать обязанности, возложенные «Положением об отраслевой системе управления промышленной безопасностью опасных производственных объектов» на службы промышленной безопасности (производственного контроля ) или работников, ответственных за осуществление производственного контроля, то оказывается, что практически все отвечающие этим обязанностям процессы получат информационную поддержку или будут автоматизированы при внедрении информационной платформы СУПБ.</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225" name="Shape 22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909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Внедряя информационную систему, мы ожидаем, что она в конечном итоге, будет содействовать принятию решений, основанных на актуальных данных. Среди побудительных</a:t>
            </a:r>
            <a:r>
              <a:rPr lang="ru-RU" baseline="0" dirty="0" smtClean="0"/>
              <a:t> факторов для внедрения нужно отметить н</a:t>
            </a:r>
            <a:r>
              <a:rPr lang="ru-RU" dirty="0" smtClean="0"/>
              <a:t>еобходимость информационной поддержки специалистов, в ведении которых оказывается значительное количество технических устройств, зданий и сооружений в различном состоянии и на различных этапах эксплуатации. Есть желание избавить персонал от рутинных операций, например по формированию стандартных отчётов.</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Какой эффект получает предприятие после завершения работ по информатизации процессов ПБ?</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Первые уровни производственного контроля получают централизованную систему управления мероприятиями ПБ вплоть до напоминаний ответственным исполнителям по электронной почте и смс. Вероятность, что будет забыто то или иное предписание Ростехнадзора, нарушены сроки аттестации специалистов или проведения экспертиз промышленной безопасности значительно снижается.</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Верхние уровни ПК после внедрения системы через «Монитор руководителя» в персональном виртуальном рабочем кабинете напрямую получают в виде наглядных диаграмм и таблиц исчерпывающую актуальную информацию о состоянии технических устройств, зданий, сооружений, процессов, готовности персонала. Обеспечивается полная прозрачность управления промышленной безопасностью. Руководителю потребуются считанные минуты, чтобы понять, всё ли в порядке, или выявить отклонения.</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171450" indent="-171450">
              <a:buFontTx/>
              <a:buChar char="-"/>
            </a:pPr>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462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Все эти вышеперечисленные</a:t>
            </a:r>
            <a:r>
              <a:rPr lang="ru-RU" baseline="0" dirty="0" smtClean="0"/>
              <a:t> факторы </a:t>
            </a:r>
            <a:r>
              <a:rPr lang="ru-RU" dirty="0" smtClean="0"/>
              <a:t>в полной мере реализуются «облачным» сервисом для информатизации служб ПБ myObject.ru. Что такое «облачное» внедрение?  Это современный подход ко внедрению программных средств, востребованных широким кругом потребителей, часто территориально удалённых.</a:t>
            </a:r>
          </a:p>
          <a:p>
            <a:r>
              <a:rPr lang="ru-RU" dirty="0" smtClean="0"/>
              <a:t>Как приступить к внедрению системы?</a:t>
            </a:r>
          </a:p>
          <a:p>
            <a:r>
              <a:rPr lang="ru-RU" dirty="0" smtClean="0"/>
              <a:t>Для этого</a:t>
            </a:r>
            <a:r>
              <a:rPr lang="ru-RU" baseline="0" dirty="0" smtClean="0"/>
              <a:t> не</a:t>
            </a:r>
            <a:r>
              <a:rPr lang="ru-RU" dirty="0" smtClean="0"/>
              <a:t> требуется установка никакого специального программного обеспечения или закупка оборудования.</a:t>
            </a:r>
          </a:p>
          <a:p>
            <a:endParaRPr lang="ru-RU" dirty="0" smtClean="0"/>
          </a:p>
          <a:p>
            <a:endParaRPr lang="ru-RU" dirty="0"/>
          </a:p>
        </p:txBody>
      </p:sp>
      <p:sp>
        <p:nvSpPr>
          <p:cNvPr id="4" name="Номер слайда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1687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79769" y="4715154"/>
            <a:ext cx="5438139" cy="4466986"/>
          </a:xfrm>
          <a:prstGeom prst="rect">
            <a:avLst/>
          </a:prstGeom>
        </p:spPr>
        <p:txBody>
          <a:bodyPr lIns="91425" tIns="91425" rIns="91425" bIns="91425" anchor="t" anchorCtr="0">
            <a:noAutofit/>
          </a:bodyPr>
          <a:lstStyle/>
          <a:p>
            <a:pPr lvl="0">
              <a:spcBef>
                <a:spcPts val="0"/>
              </a:spcBef>
              <a:buNone/>
            </a:pPr>
            <a:r>
              <a:rPr lang="ru-RU" dirty="0" smtClean="0"/>
              <a:t>Специалист службы ПБ (ПК) с любого компьютера (смартфона и т.п.), подключенного к Интернет, обращается по адресу www.myobject.ru, где за несколько минут проходит простую регистрацию и сразу получает доступ в виртуальный рабочий кабинет. Можно начинать вводить данные – в течение двух недель полнофункциональный доступ будет бесплатным.</a:t>
            </a:r>
          </a:p>
          <a:p>
            <a:pPr lvl="0">
              <a:spcBef>
                <a:spcPts val="0"/>
              </a:spcBef>
              <a:buNone/>
            </a:pPr>
            <a:r>
              <a:rPr lang="ru-RU" dirty="0" smtClean="0"/>
              <a:t>Для освоения системы предоставляется онлайн инструкция, в которой подробно описаны приёмы эффективной работы в сервисе. Кроме того, действует служба многоканальной технической поддержки – вопросы можно задавать по бесплатной телефонной линии, по электронной почте или через специализированный онлайн сервис.</a:t>
            </a:r>
          </a:p>
          <a:p>
            <a:pPr lvl="0">
              <a:spcBef>
                <a:spcPts val="0"/>
              </a:spcBef>
              <a:buNone/>
            </a:pPr>
            <a:endParaRPr dirty="0"/>
          </a:p>
        </p:txBody>
      </p:sp>
      <p:sp>
        <p:nvSpPr>
          <p:cNvPr id="225" name="Shape 22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Применение «облака» особенно эффективно при непостоянном характере потребления ресурсов. Кто-то сейчас работает в информационной системе, кто-то пока занят другими делами. Кто-то находится в другом часовом поясе. В целом, используется меньше аппаратных ресурсов, чем требовались бы при выделении аппаратных мощностей для каждого потребителя.</a:t>
            </a:r>
          </a:p>
          <a:p>
            <a:r>
              <a:rPr lang="ru-RU" dirty="0" smtClean="0"/>
              <a:t>Облачные системы обучены эластичности – балансировке ресурсов в зависимости от текущей нагрузки. При выходе из строя части из них средства балансировки обеспечат доступность информационной системы по-прежнему всем потребителям. </a:t>
            </a:r>
          </a:p>
          <a:p>
            <a:r>
              <a:rPr lang="ru-RU" dirty="0" smtClean="0"/>
              <a:t>Ну, и, конечно, централизованной инфраструктурой проще и дешевле управлять – это касается и внедрения и обслуживания. Требуется значительно меньше персонала. Все обновления выполняются однократно. </a:t>
            </a:r>
            <a:endParaRPr lang="ru-RU" dirty="0"/>
          </a:p>
        </p:txBody>
      </p:sp>
      <p:sp>
        <p:nvSpPr>
          <p:cNvPr id="4" name="Номер слайда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498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Также мы предлагаем рассмотреть вариант внедрения частного корпоративного облака.</a:t>
            </a:r>
          </a:p>
          <a:p>
            <a:endParaRPr lang="ru-RU" dirty="0" smtClean="0"/>
          </a:p>
          <a:p>
            <a:endParaRPr lang="ru-RU" dirty="0"/>
          </a:p>
        </p:txBody>
      </p:sp>
      <p:sp>
        <p:nvSpPr>
          <p:cNvPr id="4" name="Номер слайда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8004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Shape 21"/>
        <p:cNvGrpSpPr/>
        <p:nvPr/>
      </p:nvGrpSpPr>
      <p:grpSpPr>
        <a:xfrm>
          <a:off x="0" y="0"/>
          <a:ext cx="0" cy="0"/>
          <a:chOff x="0" y="0"/>
          <a:chExt cx="0" cy="0"/>
        </a:xfrm>
      </p:grpSpPr>
      <p:sp>
        <p:nvSpPr>
          <p:cNvPr id="23" name="Shape 23"/>
          <p:cNvSpPr txBox="1">
            <a:spLocks noGrp="1"/>
          </p:cNvSpPr>
          <p:nvPr>
            <p:ph type="title"/>
          </p:nvPr>
        </p:nvSpPr>
        <p:spPr>
          <a:xfrm>
            <a:off x="457200" y="-20538"/>
            <a:ext cx="8229600" cy="1103194"/>
          </a:xfrm>
          <a:prstGeom prst="rect">
            <a:avLst/>
          </a:prstGeom>
          <a:noFill/>
          <a:ln>
            <a:noFill/>
          </a:ln>
        </p:spPr>
        <p:txBody>
          <a:bodyPr lIns="91425" tIns="91425" rIns="91425" bIns="91425" anchor="ctr" anchorCtr="0"/>
          <a:lstStyle>
            <a:lvl1pPr marL="0" marR="0" lvl="0" indent="0" algn="ctr" rtl="0">
              <a:spcBef>
                <a:spcPts val="0"/>
              </a:spcBef>
              <a:buClr>
                <a:srgbClr val="CE6667"/>
              </a:buClr>
              <a:buSzPct val="100000"/>
              <a:buFont typeface="Arial"/>
              <a:buNone/>
              <a:defRPr sz="3600" b="0" i="0" u="none" strike="noStrike" cap="none">
                <a:solidFill>
                  <a:srgbClr val="CE6667"/>
                </a:solidFill>
                <a:latin typeface="Oswald" panose="00000500000000000000" pitchFamily="2" charset="-52"/>
                <a:ea typeface="Oswald" panose="00000500000000000000" pitchFamily="2" charset="-52"/>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lang="ru-RU" dirty="0"/>
          </a:p>
        </p:txBody>
      </p:sp>
      <p:sp>
        <p:nvSpPr>
          <p:cNvPr id="24" name="Shape 24"/>
          <p:cNvSpPr txBox="1">
            <a:spLocks noGrp="1"/>
          </p:cNvSpPr>
          <p:nvPr>
            <p:ph type="body" idx="1"/>
          </p:nvPr>
        </p:nvSpPr>
        <p:spPr>
          <a:xfrm>
            <a:off x="457200" y="1131590"/>
            <a:ext cx="8229600" cy="3528391"/>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400" b="0" i="0" u="none" strike="noStrike" cap="none">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Arial Narrow"/>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Arial Narrow"/>
                <a:ea typeface="Arial Narrow"/>
                <a:cs typeface="Arial Narrow"/>
                <a:sym typeface="Arial Narrow"/>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Arial Narrow"/>
                <a:ea typeface="Arial Narrow"/>
                <a:cs typeface="Arial Narrow"/>
                <a:sym typeface="Arial Narrow"/>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25" name="Shape 25"/>
          <p:cNvPicPr preferRelativeResize="0"/>
          <p:nvPr userDrawn="1"/>
        </p:nvPicPr>
        <p:blipFill rotWithShape="1">
          <a:blip r:embed="rId2">
            <a:alphaModFix/>
          </a:blip>
          <a:srcRect/>
          <a:stretch/>
        </p:blipFill>
        <p:spPr>
          <a:xfrm>
            <a:off x="8676456" y="4803998"/>
            <a:ext cx="360040" cy="360040"/>
          </a:xfrm>
          <a:prstGeom prst="rect">
            <a:avLst/>
          </a:prstGeom>
          <a:noFill/>
          <a:ln>
            <a:noFill/>
          </a:ln>
        </p:spPr>
      </p:pic>
      <p:cxnSp>
        <p:nvCxnSpPr>
          <p:cNvPr id="26" name="Shape 26"/>
          <p:cNvCxnSpPr/>
          <p:nvPr/>
        </p:nvCxnSpPr>
        <p:spPr>
          <a:xfrm>
            <a:off x="179511" y="1096050"/>
            <a:ext cx="8784976" cy="0"/>
          </a:xfrm>
          <a:prstGeom prst="straightConnector1">
            <a:avLst/>
          </a:prstGeom>
          <a:noFill/>
          <a:ln w="9525" cap="flat" cmpd="sng">
            <a:solidFill>
              <a:srgbClr val="3AC0A2"/>
            </a:solidFill>
            <a:prstDash val="solid"/>
            <a:miter/>
            <a:headEnd type="none" w="med" len="med"/>
            <a:tailEnd type="none" w="med" len="med"/>
          </a:ln>
        </p:spPr>
      </p:cxnSp>
      <p:sp>
        <p:nvSpPr>
          <p:cNvPr id="7" name="Shape 22">
            <a:extLst>
              <a:ext uri="{FF2B5EF4-FFF2-40B4-BE49-F238E27FC236}">
                <a16:creationId xmlns:a16="http://schemas.microsoft.com/office/drawing/2014/main" id="{162B7BF9-4D17-45F9-BEC3-47E397FC0528}"/>
              </a:ext>
            </a:extLst>
          </p:cNvPr>
          <p:cNvSpPr txBox="1"/>
          <p:nvPr userDrawn="1"/>
        </p:nvSpPr>
        <p:spPr>
          <a:xfrm>
            <a:off x="6104965" y="4898955"/>
            <a:ext cx="2499482" cy="268516"/>
          </a:xfrm>
          <a:prstGeom prst="rect">
            <a:avLst/>
          </a:prstGeom>
          <a:noFill/>
          <a:ln>
            <a:noFill/>
          </a:ln>
        </p:spPr>
        <p:txBody>
          <a:bodyPr lIns="91425" tIns="72000" rIns="91425" bIns="72000" anchor="ctr" anchorCtr="0">
            <a:noAutofit/>
          </a:bodyPr>
          <a:lstStyle/>
          <a:p>
            <a:pPr marL="0" marR="0" lvl="0" indent="0" algn="r" rtl="0">
              <a:lnSpc>
                <a:spcPct val="100000"/>
              </a:lnSpc>
              <a:spcBef>
                <a:spcPts val="0"/>
              </a:spcBef>
              <a:spcAft>
                <a:spcPts val="0"/>
              </a:spcAft>
              <a:buClr>
                <a:srgbClr val="B5B5B5"/>
              </a:buClr>
              <a:buSzPct val="25000"/>
              <a:buFont typeface="Calibri"/>
              <a:buNone/>
            </a:pPr>
            <a:r>
              <a:rPr lang="ru-RU" sz="800" dirty="0">
                <a:solidFill>
                  <a:srgbClr val="B5B5B5"/>
                </a:solidFill>
                <a:latin typeface="Calibri Light" panose="020F0302020204030204" pitchFamily="34" charset="0"/>
                <a:ea typeface="Calibri"/>
                <a:cs typeface="Calibri Light" panose="020F0302020204030204" pitchFamily="34" charset="0"/>
                <a:sym typeface="Calibri"/>
              </a:rPr>
              <a:t>2018</a:t>
            </a:r>
            <a:r>
              <a:rPr lang="en-US" sz="800" dirty="0">
                <a:solidFill>
                  <a:srgbClr val="B5B5B5"/>
                </a:solidFill>
                <a:latin typeface="Calibri Light" panose="020F0302020204030204" pitchFamily="34" charset="0"/>
                <a:ea typeface="Calibri"/>
                <a:cs typeface="Calibri Light" panose="020F0302020204030204" pitchFamily="34" charset="0"/>
                <a:sym typeface="Calibri"/>
              </a:rPr>
              <a:t>   |  www.myobject.ru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05979"/>
            <a:ext cx="8229600" cy="637579"/>
          </a:xfrm>
          <a:prstGeom prst="rect">
            <a:avLst/>
          </a:prstGeom>
          <a:noFill/>
          <a:ln>
            <a:noFill/>
          </a:ln>
        </p:spPr>
        <p:txBody>
          <a:bodyPr lIns="91425" tIns="91425" rIns="91425" bIns="91425" anchor="ctr" anchorCtr="0"/>
          <a:lstStyle>
            <a:lvl1pPr marL="0" marR="0" lvl="0" indent="0" algn="ctr" rtl="0">
              <a:spcBef>
                <a:spcPts val="0"/>
              </a:spcBef>
              <a:buClr>
                <a:srgbClr val="707070"/>
              </a:buClr>
              <a:buFont typeface="Calibri"/>
              <a:buNone/>
              <a:defRPr sz="3600" b="0" i="0" u="none" strike="noStrike" cap="none">
                <a:solidFill>
                  <a:srgbClr val="707070"/>
                </a:solidFill>
                <a:latin typeface="Oswald" panose="00000500000000000000" pitchFamily="2" charset="-52"/>
                <a:ea typeface="Oswald" panose="00000500000000000000" pitchFamily="2" charset="-52"/>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0" name="Shape 30"/>
          <p:cNvSpPr txBox="1">
            <a:spLocks noGrp="1"/>
          </p:cNvSpPr>
          <p:nvPr>
            <p:ph type="dt" idx="10"/>
          </p:nvPr>
        </p:nvSpPr>
        <p:spPr>
          <a:xfrm>
            <a:off x="457200" y="4767264"/>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A3A3A3"/>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31" name="Shape 31"/>
          <p:cNvSpPr txBox="1">
            <a:spLocks noGrp="1"/>
          </p:cNvSpPr>
          <p:nvPr>
            <p:ph type="ftr" idx="11"/>
          </p:nvPr>
        </p:nvSpPr>
        <p:spPr>
          <a:xfrm>
            <a:off x="3124200" y="4767264"/>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A3A3A3"/>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32" name="Shape 32"/>
          <p:cNvSpPr txBox="1">
            <a:spLocks noGrp="1"/>
          </p:cNvSpPr>
          <p:nvPr>
            <p:ph type="sldNum" idx="12"/>
          </p:nvPr>
        </p:nvSpPr>
        <p:spPr>
          <a:xfrm>
            <a:off x="6553200" y="4767264"/>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A3A3A3"/>
                </a:solidFill>
                <a:latin typeface="Calibri"/>
                <a:ea typeface="Calibri"/>
                <a:cs typeface="Calibri"/>
                <a:sym typeface="Calibri"/>
              </a:rPr>
              <a:t>‹#›</a:t>
            </a:fld>
            <a:endParaRPr lang="en-US" sz="1200" dirty="0">
              <a:solidFill>
                <a:srgbClr val="A3A3A3"/>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600">
                <a:latin typeface="Oswald" panose="00000500000000000000" pitchFamily="2" charset="-52"/>
              </a:defRPr>
            </a:lvl1pPr>
          </a:lstStyle>
          <a:p>
            <a:r>
              <a:rPr lang="en-US" dirty="0"/>
              <a:t>Click to edit Master title style</a:t>
            </a:r>
            <a:endParaRPr lang="id-ID"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48A636AE-7B8B-4755-BBAE-05B2A7C5C610}" type="datetime1">
              <a:rPr lang="id-ID" smtClean="0"/>
              <a:t>31/01/2018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469DCAB-2F4C-4855-A2DD-8F41E74CAF44}" type="slidenum">
              <a:rPr lang="id-ID" smtClean="0"/>
              <a:t>‹#›</a:t>
            </a:fld>
            <a:endParaRPr lang="id-ID"/>
          </a:p>
        </p:txBody>
      </p:sp>
    </p:spTree>
    <p:extLst>
      <p:ext uri="{BB962C8B-B14F-4D97-AF65-F5344CB8AC3E}">
        <p14:creationId xmlns:p14="http://schemas.microsoft.com/office/powerpoint/2010/main" val="984390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9" name="Title 1"/>
          <p:cNvSpPr>
            <a:spLocks noGrp="1"/>
          </p:cNvSpPr>
          <p:nvPr>
            <p:ph type="title"/>
          </p:nvPr>
        </p:nvSpPr>
        <p:spPr>
          <a:xfrm>
            <a:off x="521970" y="754380"/>
            <a:ext cx="3684270" cy="614697"/>
          </a:xfrm>
        </p:spPr>
        <p:txBody>
          <a:bodyPr/>
          <a:lstStyle>
            <a:lvl1pPr>
              <a:defRPr sz="3600">
                <a:latin typeface="Oswald" panose="00000500000000000000" pitchFamily="2" charset="-52"/>
              </a:defRPr>
            </a:lvl1pPr>
          </a:lstStyle>
          <a:p>
            <a:r>
              <a:rPr lang="en-US" dirty="0"/>
              <a:t>Click to edit Master title style</a:t>
            </a:r>
            <a:endParaRPr lang="id-ID" dirty="0"/>
          </a:p>
        </p:txBody>
      </p:sp>
    </p:spTree>
    <p:extLst>
      <p:ext uri="{BB962C8B-B14F-4D97-AF65-F5344CB8AC3E}">
        <p14:creationId xmlns:p14="http://schemas.microsoft.com/office/powerpoint/2010/main" val="160106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 Half Picture on Right">
    <p:spTree>
      <p:nvGrpSpPr>
        <p:cNvPr id="1" name=""/>
        <p:cNvGrpSpPr/>
        <p:nvPr/>
      </p:nvGrpSpPr>
      <p:grpSpPr>
        <a:xfrm>
          <a:off x="0" y="0"/>
          <a:ext cx="0" cy="0"/>
          <a:chOff x="0" y="0"/>
          <a:chExt cx="0" cy="0"/>
        </a:xfrm>
      </p:grpSpPr>
      <p:sp>
        <p:nvSpPr>
          <p:cNvPr id="9" name="Title 1"/>
          <p:cNvSpPr>
            <a:spLocks noGrp="1"/>
          </p:cNvSpPr>
          <p:nvPr>
            <p:ph type="title"/>
          </p:nvPr>
        </p:nvSpPr>
        <p:spPr>
          <a:xfrm>
            <a:off x="165538" y="800100"/>
            <a:ext cx="3515710" cy="614697"/>
          </a:xfrm>
        </p:spPr>
        <p:txBody>
          <a:bodyPr/>
          <a:lstStyle>
            <a:lvl1pPr>
              <a:defRPr sz="3600">
                <a:latin typeface="Oswald" panose="00000500000000000000" pitchFamily="2" charset="-52"/>
              </a:defRPr>
            </a:lvl1pPr>
          </a:lstStyle>
          <a:p>
            <a:r>
              <a:rPr lang="en-US" dirty="0"/>
              <a:t>Click to edit Master title style</a:t>
            </a:r>
            <a:endParaRPr lang="id-ID" dirty="0"/>
          </a:p>
        </p:txBody>
      </p:sp>
      <p:sp>
        <p:nvSpPr>
          <p:cNvPr id="10" name="Picture Placeholder 12"/>
          <p:cNvSpPr>
            <a:spLocks noGrp="1"/>
          </p:cNvSpPr>
          <p:nvPr>
            <p:ph type="pic" sz="quarter" idx="10"/>
          </p:nvPr>
        </p:nvSpPr>
        <p:spPr>
          <a:xfrm>
            <a:off x="3823335" y="0"/>
            <a:ext cx="1755000" cy="5143500"/>
          </a:xfrm>
          <a:solidFill>
            <a:schemeClr val="accent1"/>
          </a:solidFill>
        </p:spPr>
        <p:txBody>
          <a:bodyPr/>
          <a:lstStyle/>
          <a:p>
            <a:endParaRPr lang="id-ID" dirty="0"/>
          </a:p>
        </p:txBody>
      </p:sp>
      <p:sp>
        <p:nvSpPr>
          <p:cNvPr id="14" name="Picture Placeholder 12"/>
          <p:cNvSpPr>
            <a:spLocks noGrp="1"/>
          </p:cNvSpPr>
          <p:nvPr>
            <p:ph type="pic" sz="quarter" idx="11"/>
          </p:nvPr>
        </p:nvSpPr>
        <p:spPr>
          <a:xfrm>
            <a:off x="5604510" y="0"/>
            <a:ext cx="1755000" cy="5143500"/>
          </a:xfrm>
          <a:solidFill>
            <a:schemeClr val="accent1"/>
          </a:solidFill>
        </p:spPr>
        <p:txBody>
          <a:bodyPr/>
          <a:lstStyle/>
          <a:p>
            <a:endParaRPr lang="id-ID"/>
          </a:p>
        </p:txBody>
      </p:sp>
      <p:sp>
        <p:nvSpPr>
          <p:cNvPr id="15" name="Picture Placeholder 12"/>
          <p:cNvSpPr>
            <a:spLocks noGrp="1"/>
          </p:cNvSpPr>
          <p:nvPr>
            <p:ph type="pic" sz="quarter" idx="12"/>
          </p:nvPr>
        </p:nvSpPr>
        <p:spPr>
          <a:xfrm>
            <a:off x="7385685" y="0"/>
            <a:ext cx="1755000" cy="5143500"/>
          </a:xfrm>
          <a:solidFill>
            <a:schemeClr val="accent1"/>
          </a:solidFill>
        </p:spPr>
        <p:txBody>
          <a:bodyPr/>
          <a:lstStyle/>
          <a:p>
            <a:endParaRPr lang="id-ID"/>
          </a:p>
        </p:txBody>
      </p:sp>
      <p:cxnSp>
        <p:nvCxnSpPr>
          <p:cNvPr id="11" name="Shape 26">
            <a:extLst>
              <a:ext uri="{FF2B5EF4-FFF2-40B4-BE49-F238E27FC236}">
                <a16:creationId xmlns:a16="http://schemas.microsoft.com/office/drawing/2014/main" id="{2FF1BB40-7F1F-482C-A9D8-885FEE9F35D1}"/>
              </a:ext>
            </a:extLst>
          </p:cNvPr>
          <p:cNvCxnSpPr>
            <a:cxnSpLocks/>
          </p:cNvCxnSpPr>
          <p:nvPr userDrawn="1"/>
        </p:nvCxnSpPr>
        <p:spPr>
          <a:xfrm>
            <a:off x="-88503" y="1624195"/>
            <a:ext cx="3769751" cy="0"/>
          </a:xfrm>
          <a:prstGeom prst="straightConnector1">
            <a:avLst/>
          </a:prstGeom>
          <a:noFill/>
          <a:ln w="9525" cap="flat" cmpd="sng">
            <a:solidFill>
              <a:srgbClr val="3AC0A2"/>
            </a:solidFill>
            <a:prstDash val="solid"/>
            <a:miter/>
            <a:headEnd type="none" w="med" len="med"/>
            <a:tailEnd type="none" w="med" len="med"/>
          </a:ln>
        </p:spPr>
      </p:cxnSp>
    </p:spTree>
    <p:extLst>
      <p:ext uri="{BB962C8B-B14F-4D97-AF65-F5344CB8AC3E}">
        <p14:creationId xmlns:p14="http://schemas.microsoft.com/office/powerpoint/2010/main" val="356535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Shape 21"/>
        <p:cNvGrpSpPr/>
        <p:nvPr/>
      </p:nvGrpSpPr>
      <p:grpSpPr>
        <a:xfrm>
          <a:off x="0" y="0"/>
          <a:ext cx="0" cy="0"/>
          <a:chOff x="0" y="0"/>
          <a:chExt cx="0" cy="0"/>
        </a:xfrm>
      </p:grpSpPr>
      <p:sp>
        <p:nvSpPr>
          <p:cNvPr id="22" name="Shape 22"/>
          <p:cNvSpPr txBox="1"/>
          <p:nvPr userDrawn="1"/>
        </p:nvSpPr>
        <p:spPr>
          <a:xfrm>
            <a:off x="6104965" y="4898955"/>
            <a:ext cx="2499482" cy="268516"/>
          </a:xfrm>
          <a:prstGeom prst="rect">
            <a:avLst/>
          </a:prstGeom>
          <a:noFill/>
          <a:ln>
            <a:noFill/>
          </a:ln>
        </p:spPr>
        <p:txBody>
          <a:bodyPr lIns="91425" tIns="72000" rIns="91425" bIns="72000" anchor="ctr" anchorCtr="0">
            <a:noAutofit/>
          </a:bodyPr>
          <a:lstStyle/>
          <a:p>
            <a:pPr marL="0" marR="0" lvl="0" indent="0" algn="r" rtl="0">
              <a:lnSpc>
                <a:spcPct val="100000"/>
              </a:lnSpc>
              <a:spcBef>
                <a:spcPts val="0"/>
              </a:spcBef>
              <a:spcAft>
                <a:spcPts val="0"/>
              </a:spcAft>
              <a:buClr>
                <a:srgbClr val="B5B5B5"/>
              </a:buClr>
              <a:buSzPct val="25000"/>
              <a:buFont typeface="Calibri"/>
              <a:buNone/>
            </a:pPr>
            <a:r>
              <a:rPr lang="ru-RU" sz="800" dirty="0">
                <a:solidFill>
                  <a:srgbClr val="B5B5B5"/>
                </a:solidFill>
                <a:latin typeface="Calibri Light" panose="020F0302020204030204" pitchFamily="34" charset="0"/>
                <a:ea typeface="Calibri"/>
                <a:cs typeface="Calibri Light" panose="020F0302020204030204" pitchFamily="34" charset="0"/>
                <a:sym typeface="Calibri"/>
              </a:rPr>
              <a:t>2018</a:t>
            </a:r>
            <a:r>
              <a:rPr lang="en-US" sz="800" dirty="0">
                <a:solidFill>
                  <a:srgbClr val="B5B5B5"/>
                </a:solidFill>
                <a:latin typeface="Calibri Light" panose="020F0302020204030204" pitchFamily="34" charset="0"/>
                <a:ea typeface="Calibri"/>
                <a:cs typeface="Calibri Light" panose="020F0302020204030204" pitchFamily="34" charset="0"/>
                <a:sym typeface="Calibri"/>
              </a:rPr>
              <a:t>   |  www.myobject.ru</a:t>
            </a:r>
          </a:p>
        </p:txBody>
      </p:sp>
      <p:sp>
        <p:nvSpPr>
          <p:cNvPr id="23" name="Shape 23"/>
          <p:cNvSpPr txBox="1">
            <a:spLocks noGrp="1"/>
          </p:cNvSpPr>
          <p:nvPr>
            <p:ph type="title"/>
          </p:nvPr>
        </p:nvSpPr>
        <p:spPr>
          <a:xfrm>
            <a:off x="457200" y="-20538"/>
            <a:ext cx="8229600" cy="1103194"/>
          </a:xfrm>
          <a:prstGeom prst="rect">
            <a:avLst/>
          </a:prstGeom>
          <a:noFill/>
          <a:ln>
            <a:noFill/>
          </a:ln>
        </p:spPr>
        <p:txBody>
          <a:bodyPr lIns="91425" tIns="91425" rIns="91425" bIns="91425" anchor="ctr" anchorCtr="0"/>
          <a:lstStyle>
            <a:lvl1pPr marL="0" marR="0" lvl="0" indent="0" algn="ctr" rtl="0">
              <a:spcBef>
                <a:spcPts val="0"/>
              </a:spcBef>
              <a:buClr>
                <a:srgbClr val="CE6667"/>
              </a:buClr>
              <a:buSzPct val="100000"/>
              <a:buFont typeface="Arial"/>
              <a:buNone/>
              <a:defRPr sz="3600" b="0" i="0" u="none" strike="noStrike" cap="none">
                <a:solidFill>
                  <a:srgbClr val="CE6667"/>
                </a:solidFill>
                <a:latin typeface="Oswald" panose="00000500000000000000" pitchFamily="2" charset="-52"/>
                <a:ea typeface="Oswald" panose="00000500000000000000" pitchFamily="2" charset="-52"/>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body" idx="1"/>
          </p:nvPr>
        </p:nvSpPr>
        <p:spPr>
          <a:xfrm>
            <a:off x="457200" y="1131590"/>
            <a:ext cx="8229600" cy="3528391"/>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1400" b="0" i="0" u="none" strike="noStrike" cap="none">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Arial Narrow"/>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Arial Narrow"/>
                <a:ea typeface="Arial Narrow"/>
                <a:cs typeface="Arial Narrow"/>
                <a:sym typeface="Arial Narrow"/>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Arial Narrow"/>
                <a:ea typeface="Arial Narrow"/>
                <a:cs typeface="Arial Narrow"/>
                <a:sym typeface="Arial Narrow"/>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25" name="Shape 25"/>
          <p:cNvPicPr preferRelativeResize="0"/>
          <p:nvPr userDrawn="1"/>
        </p:nvPicPr>
        <p:blipFill rotWithShape="1">
          <a:blip r:embed="rId2">
            <a:alphaModFix/>
          </a:blip>
          <a:srcRect/>
          <a:stretch/>
        </p:blipFill>
        <p:spPr>
          <a:xfrm>
            <a:off x="8676456" y="4803998"/>
            <a:ext cx="360040" cy="360040"/>
          </a:xfrm>
          <a:prstGeom prst="rect">
            <a:avLst/>
          </a:prstGeom>
          <a:noFill/>
          <a:ln>
            <a:noFill/>
          </a:ln>
        </p:spPr>
      </p:pic>
      <p:sp>
        <p:nvSpPr>
          <p:cNvPr id="7" name="Прямоугольник 6">
            <a:extLst>
              <a:ext uri="{FF2B5EF4-FFF2-40B4-BE49-F238E27FC236}">
                <a16:creationId xmlns:a16="http://schemas.microsoft.com/office/drawing/2014/main" id="{D1661A5F-6206-456D-BD98-8BF97F73162B}"/>
              </a:ext>
            </a:extLst>
          </p:cNvPr>
          <p:cNvSpPr/>
          <p:nvPr userDrawn="1"/>
        </p:nvSpPr>
        <p:spPr>
          <a:xfrm>
            <a:off x="-1" y="3875005"/>
            <a:ext cx="804041" cy="1126365"/>
          </a:xfrm>
          <a:prstGeom prst="rect">
            <a:avLst/>
          </a:prstGeom>
          <a:solidFill>
            <a:srgbClr val="CE6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Slide Number Placeholder 7">
            <a:extLst>
              <a:ext uri="{FF2B5EF4-FFF2-40B4-BE49-F238E27FC236}">
                <a16:creationId xmlns:a16="http://schemas.microsoft.com/office/drawing/2014/main" id="{C89F8CDB-76BE-45CD-A21B-E294FB7F4468}"/>
              </a:ext>
            </a:extLst>
          </p:cNvPr>
          <p:cNvSpPr txBox="1">
            <a:spLocks/>
          </p:cNvSpPr>
          <p:nvPr userDrawn="1"/>
        </p:nvSpPr>
        <p:spPr>
          <a:xfrm>
            <a:off x="-25750" y="3964220"/>
            <a:ext cx="804041" cy="87812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fld id="{5469DCAB-2F4C-4855-A2DD-8F41E74CAF44}" type="slidenum">
              <a:rPr lang="id-ID" sz="4800" b="0" smtClean="0">
                <a:solidFill>
                  <a:schemeClr val="tx2"/>
                </a:solidFill>
                <a:latin typeface="Oswald" panose="00000500000000000000" pitchFamily="2" charset="-52"/>
              </a:rPr>
              <a:pPr algn="r"/>
              <a:t>‹#›</a:t>
            </a:fld>
            <a:endParaRPr lang="id-ID" sz="4800" b="0" dirty="0">
              <a:solidFill>
                <a:schemeClr val="tx2"/>
              </a:solidFill>
              <a:latin typeface="Oswald" panose="00000500000000000000" pitchFamily="2" charset="-52"/>
            </a:endParaRPr>
          </a:p>
        </p:txBody>
      </p:sp>
    </p:spTree>
    <p:extLst>
      <p:ext uri="{BB962C8B-B14F-4D97-AF65-F5344CB8AC3E}">
        <p14:creationId xmlns:p14="http://schemas.microsoft.com/office/powerpoint/2010/main" val="581013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05979"/>
            <a:ext cx="8229600" cy="637579"/>
          </a:xfrm>
          <a:prstGeom prst="rect">
            <a:avLst/>
          </a:prstGeom>
          <a:noFill/>
          <a:ln>
            <a:noFill/>
          </a:ln>
        </p:spPr>
        <p:txBody>
          <a:bodyPr lIns="91425" tIns="91425" rIns="91425" bIns="91425" anchor="ctr" anchorCtr="0"/>
          <a:lstStyle>
            <a:lvl1pPr marL="0" marR="0" lvl="0" indent="0" algn="ctr" rtl="0">
              <a:spcBef>
                <a:spcPts val="0"/>
              </a:spcBef>
              <a:buClr>
                <a:srgbClr val="CE6667"/>
              </a:buClr>
              <a:buFont typeface="Calibri"/>
              <a:buNone/>
              <a:defRPr sz="4400" b="0" i="0" u="none" strike="noStrike" cap="none">
                <a:solidFill>
                  <a:srgbClr val="CE6667"/>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915566"/>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2" name="Shape 12"/>
          <p:cNvSpPr txBox="1">
            <a:spLocks noGrp="1"/>
          </p:cNvSpPr>
          <p:nvPr>
            <p:ph type="dt" idx="10"/>
          </p:nvPr>
        </p:nvSpPr>
        <p:spPr>
          <a:xfrm>
            <a:off x="457200" y="4767264"/>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A3A3A3"/>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3" name="Shape 13"/>
          <p:cNvSpPr txBox="1">
            <a:spLocks noGrp="1"/>
          </p:cNvSpPr>
          <p:nvPr>
            <p:ph type="ftr" idx="11"/>
          </p:nvPr>
        </p:nvSpPr>
        <p:spPr>
          <a:xfrm>
            <a:off x="3124200" y="4767264"/>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A3A3A3"/>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4" name="Shape 14"/>
          <p:cNvSpPr txBox="1">
            <a:spLocks noGrp="1"/>
          </p:cNvSpPr>
          <p:nvPr>
            <p:ph type="sldNum" idx="12"/>
          </p:nvPr>
        </p:nvSpPr>
        <p:spPr>
          <a:xfrm>
            <a:off x="6553200" y="4767264"/>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A3A3A3"/>
                </a:solidFill>
                <a:latin typeface="Calibri"/>
                <a:ea typeface="Calibri"/>
                <a:cs typeface="Calibri"/>
                <a:sym typeface="Calibri"/>
              </a:rPr>
              <a:t>‹#›</a:t>
            </a:fld>
            <a:endParaRPr lang="en-US" sz="1200" b="0" i="0" u="none" strike="noStrike" cap="none" dirty="0">
              <a:solidFill>
                <a:srgbClr val="A3A3A3"/>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703" r:id="rId3"/>
    <p:sldLayoutId id="2147483704" r:id="rId4"/>
    <p:sldLayoutId id="2147483705" r:id="rId5"/>
    <p:sldLayoutId id="214748370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Bebas Neue Bold" panose="020B0606020202050201" pitchFamily="34" charset="-52"/>
          <a:ea typeface="Bebas Neue Bold" panose="020B0606020202050201" pitchFamily="34" charset="-52"/>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0.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0.sv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8796" y="0"/>
            <a:ext cx="3029328" cy="472339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id-ID" sz="1350" kern="1200" dirty="0">
              <a:solidFill>
                <a:prstClr val="white"/>
              </a:solidFill>
              <a:latin typeface="Raleway"/>
            </a:endParaRPr>
          </a:p>
        </p:txBody>
      </p:sp>
      <p:sp>
        <p:nvSpPr>
          <p:cNvPr id="4" name="Title 3"/>
          <p:cNvSpPr>
            <a:spLocks noGrp="1"/>
          </p:cNvSpPr>
          <p:nvPr>
            <p:ph type="ctrTitle"/>
          </p:nvPr>
        </p:nvSpPr>
        <p:spPr>
          <a:xfrm>
            <a:off x="3716133" y="502773"/>
            <a:ext cx="5102204" cy="2533885"/>
          </a:xfrm>
        </p:spPr>
        <p:txBody>
          <a:bodyPr>
            <a:noAutofit/>
          </a:bodyPr>
          <a:lstStyle/>
          <a:p>
            <a:pPr algn="l">
              <a:lnSpc>
                <a:spcPts val="4500"/>
              </a:lnSpc>
            </a:pPr>
            <a:r>
              <a:rPr lang="ru-RU" dirty="0">
                <a:solidFill>
                  <a:schemeClr val="accent2"/>
                </a:solidFill>
              </a:rPr>
              <a:t>Информатизация –</a:t>
            </a:r>
            <a:r>
              <a:rPr lang="en-US" dirty="0">
                <a:solidFill>
                  <a:schemeClr val="accent2"/>
                </a:solidFill>
              </a:rPr>
              <a:t/>
            </a:r>
            <a:br>
              <a:rPr lang="en-US" dirty="0">
                <a:solidFill>
                  <a:schemeClr val="accent2"/>
                </a:solidFill>
              </a:rPr>
            </a:br>
            <a:r>
              <a:rPr lang="ru-RU" dirty="0">
                <a:solidFill>
                  <a:schemeClr val="accent2"/>
                </a:solidFill>
              </a:rPr>
              <a:t>инструмент повышения</a:t>
            </a:r>
            <a:br>
              <a:rPr lang="ru-RU" dirty="0">
                <a:solidFill>
                  <a:schemeClr val="accent2"/>
                </a:solidFill>
              </a:rPr>
            </a:br>
            <a:r>
              <a:rPr lang="ru-RU" dirty="0">
                <a:solidFill>
                  <a:schemeClr val="accent2"/>
                </a:solidFill>
              </a:rPr>
              <a:t>промышленной безопасности</a:t>
            </a:r>
            <a:endParaRPr lang="id-ID" dirty="0">
              <a:solidFill>
                <a:schemeClr val="accent2"/>
              </a:solidFill>
            </a:endParaRPr>
          </a:p>
        </p:txBody>
      </p:sp>
      <p:sp>
        <p:nvSpPr>
          <p:cNvPr id="5" name="Subtitle 4"/>
          <p:cNvSpPr>
            <a:spLocks noGrp="1"/>
          </p:cNvSpPr>
          <p:nvPr>
            <p:ph type="subTitle" idx="1"/>
          </p:nvPr>
        </p:nvSpPr>
        <p:spPr>
          <a:xfrm>
            <a:off x="520065" y="2085975"/>
            <a:ext cx="2655886" cy="1140457"/>
          </a:xfrm>
        </p:spPr>
        <p:txBody>
          <a:bodyPr>
            <a:normAutofit lnSpcReduction="10000"/>
          </a:bodyPr>
          <a:lstStyle/>
          <a:p>
            <a:pPr algn="l"/>
            <a:r>
              <a:rPr lang="en-US" sz="1500" b="1" dirty="0">
                <a:solidFill>
                  <a:schemeClr val="tx2"/>
                </a:solidFill>
              </a:rPr>
              <a:t>LIVING CORE</a:t>
            </a:r>
            <a:endParaRPr lang="id-ID" sz="1200" b="1" dirty="0">
              <a:solidFill>
                <a:schemeClr val="tx2"/>
              </a:solidFill>
            </a:endParaRPr>
          </a:p>
          <a:p>
            <a:pPr algn="l"/>
            <a:r>
              <a:rPr lang="ru-RU" sz="1200" dirty="0">
                <a:solidFill>
                  <a:schemeClr val="tx2"/>
                </a:solidFill>
              </a:rPr>
              <a:t>ООО Ливинг коре</a:t>
            </a:r>
            <a:endParaRPr lang="id-ID" sz="1200" dirty="0">
              <a:solidFill>
                <a:schemeClr val="tx2"/>
              </a:solidFill>
            </a:endParaRPr>
          </a:p>
          <a:p>
            <a:pPr algn="l"/>
            <a:r>
              <a:rPr lang="en-US" sz="1200" dirty="0">
                <a:solidFill>
                  <a:schemeClr val="tx2"/>
                </a:solidFill>
              </a:rPr>
              <a:t>info</a:t>
            </a:r>
            <a:r>
              <a:rPr lang="id-ID" sz="1200" dirty="0">
                <a:solidFill>
                  <a:schemeClr val="tx2"/>
                </a:solidFill>
              </a:rPr>
              <a:t>@</a:t>
            </a:r>
            <a:r>
              <a:rPr lang="en-US" sz="1200" dirty="0">
                <a:solidFill>
                  <a:schemeClr val="tx2"/>
                </a:solidFill>
              </a:rPr>
              <a:t>livingcore</a:t>
            </a:r>
            <a:r>
              <a:rPr lang="id-ID" sz="1200" dirty="0">
                <a:solidFill>
                  <a:schemeClr val="tx2"/>
                </a:solidFill>
              </a:rPr>
              <a:t>.</a:t>
            </a:r>
            <a:r>
              <a:rPr lang="en-US" sz="1200" dirty="0">
                <a:solidFill>
                  <a:schemeClr val="tx2"/>
                </a:solidFill>
              </a:rPr>
              <a:t>ru</a:t>
            </a:r>
            <a:endParaRPr lang="id-ID" sz="1200" dirty="0">
              <a:solidFill>
                <a:schemeClr val="tx2"/>
              </a:solidFill>
            </a:endParaRPr>
          </a:p>
          <a:p>
            <a:pPr algn="l"/>
            <a:r>
              <a:rPr lang="id-ID" sz="1200" dirty="0">
                <a:solidFill>
                  <a:schemeClr val="tx2"/>
                </a:solidFill>
              </a:rPr>
              <a:t>www.</a:t>
            </a:r>
            <a:r>
              <a:rPr lang="en-US" sz="1200" dirty="0">
                <a:solidFill>
                  <a:schemeClr val="tx2"/>
                </a:solidFill>
              </a:rPr>
              <a:t>livingcore</a:t>
            </a:r>
            <a:r>
              <a:rPr lang="id-ID" sz="1200" dirty="0">
                <a:solidFill>
                  <a:schemeClr val="tx2"/>
                </a:solidFill>
              </a:rPr>
              <a:t>.com</a:t>
            </a:r>
          </a:p>
        </p:txBody>
      </p:sp>
      <p:cxnSp>
        <p:nvCxnSpPr>
          <p:cNvPr id="9" name="Straight Connector 8"/>
          <p:cNvCxnSpPr/>
          <p:nvPr/>
        </p:nvCxnSpPr>
        <p:spPr>
          <a:xfrm>
            <a:off x="570971" y="1897116"/>
            <a:ext cx="260498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3">
            <a:extLst>
              <a:ext uri="{FF2B5EF4-FFF2-40B4-BE49-F238E27FC236}">
                <a16:creationId xmlns:a16="http://schemas.microsoft.com/office/drawing/2014/main" id="{5F03C0FA-728E-43C4-9950-D62B6DE8E009}"/>
              </a:ext>
            </a:extLst>
          </p:cNvPr>
          <p:cNvSpPr txBox="1">
            <a:spLocks/>
          </p:cNvSpPr>
          <p:nvPr/>
        </p:nvSpPr>
        <p:spPr>
          <a:xfrm>
            <a:off x="520066" y="3097531"/>
            <a:ext cx="2817155" cy="87737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lnSpc>
                <a:spcPct val="100000"/>
              </a:lnSpc>
              <a:defRPr/>
            </a:pPr>
            <a:r>
              <a:rPr lang="ru-RU" sz="1350" dirty="0">
                <a:solidFill>
                  <a:srgbClr val="EEECE1"/>
                </a:solidFill>
                <a:latin typeface="Calibri" panose="020F0502020204030204" pitchFamily="34" charset="0"/>
                <a:cs typeface="Calibri" panose="020F0502020204030204" pitchFamily="34" charset="0"/>
              </a:rPr>
              <a:t>Для «Национального объединения технологических и ценовых аудиторов»</a:t>
            </a:r>
            <a:endParaRPr lang="id-ID" sz="1350" dirty="0">
              <a:solidFill>
                <a:srgbClr val="EEECE1"/>
              </a:solidFill>
              <a:latin typeface="Calibri" panose="020F0502020204030204" pitchFamily="34" charset="0"/>
              <a:cs typeface="Calibri" panose="020F0502020204030204" pitchFamily="34" charset="0"/>
            </a:endParaRPr>
          </a:p>
        </p:txBody>
      </p:sp>
      <p:pic>
        <p:nvPicPr>
          <p:cNvPr id="6" name="Рисунок 5">
            <a:extLst>
              <a:ext uri="{FF2B5EF4-FFF2-40B4-BE49-F238E27FC236}">
                <a16:creationId xmlns:a16="http://schemas.microsoft.com/office/drawing/2014/main" id="{BC8913DD-A7D0-4DC0-86A4-C711DC086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060" y="4268088"/>
            <a:ext cx="1600200" cy="352044"/>
          </a:xfrm>
          <a:prstGeom prst="rect">
            <a:avLst/>
          </a:prstGeom>
        </p:spPr>
      </p:pic>
      <p:sp>
        <p:nvSpPr>
          <p:cNvPr id="10" name="Subtitle 2">
            <a:extLst>
              <a:ext uri="{FF2B5EF4-FFF2-40B4-BE49-F238E27FC236}">
                <a16:creationId xmlns:a16="http://schemas.microsoft.com/office/drawing/2014/main" id="{9637366D-A428-4595-B2C5-D10FA6BE2156}"/>
              </a:ext>
            </a:extLst>
          </p:cNvPr>
          <p:cNvSpPr txBox="1">
            <a:spLocks/>
          </p:cNvSpPr>
          <p:nvPr/>
        </p:nvSpPr>
        <p:spPr>
          <a:xfrm>
            <a:off x="3730421" y="3236729"/>
            <a:ext cx="5007363" cy="598982"/>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ru-RU" sz="1500" dirty="0">
                <a:solidFill>
                  <a:schemeClr val="accent2"/>
                </a:solidFill>
                <a:latin typeface="Calibri" panose="020F0502020204030204" pitchFamily="34" charset="0"/>
                <a:cs typeface="Calibri" panose="020F0502020204030204" pitchFamily="34" charset="0"/>
              </a:rPr>
              <a:t>Павлова Юлия Васильевна</a:t>
            </a:r>
          </a:p>
          <a:p>
            <a:pPr>
              <a:lnSpc>
                <a:spcPct val="100000"/>
              </a:lnSpc>
            </a:pPr>
            <a:r>
              <a:rPr lang="ru-RU" sz="1500" dirty="0">
                <a:solidFill>
                  <a:schemeClr val="accent2"/>
                </a:solidFill>
                <a:latin typeface="Calibri" panose="020F0502020204030204" pitchFamily="34" charset="0"/>
                <a:cs typeface="Calibri" panose="020F0502020204030204" pitchFamily="34" charset="0"/>
              </a:rPr>
              <a:t>Руководитель проектов ООО «Ливинг коре» (Казань)</a:t>
            </a:r>
          </a:p>
        </p:txBody>
      </p:sp>
      <p:pic>
        <p:nvPicPr>
          <p:cNvPr id="11" name="Shape 351">
            <a:extLst>
              <a:ext uri="{FF2B5EF4-FFF2-40B4-BE49-F238E27FC236}">
                <a16:creationId xmlns:a16="http://schemas.microsoft.com/office/drawing/2014/main" id="{FD6CFB44-02BB-47DD-ACFD-88D7EA2D80AF}"/>
              </a:ext>
            </a:extLst>
          </p:cNvPr>
          <p:cNvPicPr preferRelativeResize="0"/>
          <p:nvPr/>
        </p:nvPicPr>
        <p:blipFill>
          <a:blip r:embed="rId4">
            <a:alphaModFix/>
          </a:blip>
          <a:stretch>
            <a:fillRect/>
          </a:stretch>
        </p:blipFill>
        <p:spPr>
          <a:xfrm>
            <a:off x="7437805" y="4340810"/>
            <a:ext cx="1347399" cy="206600"/>
          </a:xfrm>
          <a:prstGeom prst="rect">
            <a:avLst/>
          </a:prstGeom>
          <a:noFill/>
          <a:ln>
            <a:noFill/>
          </a:ln>
        </p:spPr>
      </p:pic>
      <p:pic>
        <p:nvPicPr>
          <p:cNvPr id="12" name="Рисунок 11">
            <a:extLst>
              <a:ext uri="{FF2B5EF4-FFF2-40B4-BE49-F238E27FC236}">
                <a16:creationId xmlns:a16="http://schemas.microsoft.com/office/drawing/2014/main" id="{6A61489F-0554-48F9-8120-20AD79D0119F}"/>
              </a:ext>
            </a:extLst>
          </p:cNvPr>
          <p:cNvPicPr>
            <a:picLocks noChangeAspect="1"/>
          </p:cNvPicPr>
          <p:nvPr/>
        </p:nvPicPr>
        <p:blipFill>
          <a:blip r:embed="rId5"/>
          <a:stretch>
            <a:fillRect/>
          </a:stretch>
        </p:blipFill>
        <p:spPr>
          <a:xfrm>
            <a:off x="6109136" y="4247493"/>
            <a:ext cx="605792" cy="393234"/>
          </a:xfrm>
          <a:prstGeom prst="rect">
            <a:avLst/>
          </a:prstGeom>
        </p:spPr>
      </p:pic>
    </p:spTree>
    <p:extLst>
      <p:ext uri="{BB962C8B-B14F-4D97-AF65-F5344CB8AC3E}">
        <p14:creationId xmlns:p14="http://schemas.microsoft.com/office/powerpoint/2010/main" val="730734897"/>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35DEA9-1166-4FAC-B51B-08E5E8CFD240}"/>
              </a:ext>
            </a:extLst>
          </p:cNvPr>
          <p:cNvSpPr/>
          <p:nvPr/>
        </p:nvSpPr>
        <p:spPr>
          <a:xfrm>
            <a:off x="5300166" y="-5072"/>
            <a:ext cx="3843834" cy="5148572"/>
          </a:xfrm>
          <a:prstGeom prst="rect">
            <a:avLst/>
          </a:prstGeom>
          <a:solidFill>
            <a:srgbClr val="3AC0A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Заголовок 1"/>
          <p:cNvSpPr>
            <a:spLocks noGrp="1"/>
          </p:cNvSpPr>
          <p:nvPr>
            <p:ph type="title"/>
          </p:nvPr>
        </p:nvSpPr>
        <p:spPr>
          <a:xfrm>
            <a:off x="0" y="362767"/>
            <a:ext cx="5300166" cy="693042"/>
          </a:xfrm>
        </p:spPr>
        <p:txBody>
          <a:bodyPr/>
          <a:lstStyle/>
          <a:p>
            <a:pPr algn="r"/>
            <a:r>
              <a:rPr lang="ru-RU" b="0" dirty="0">
                <a:cs typeface="Calibri" panose="020F0502020204030204" pitchFamily="34" charset="0"/>
              </a:rPr>
              <a:t>ЧАСТНОЕ</a:t>
            </a:r>
            <a:r>
              <a:rPr lang="en-US" b="0" dirty="0">
                <a:cs typeface="Calibri" panose="020F0502020204030204" pitchFamily="34" charset="0"/>
              </a:rPr>
              <a:t> </a:t>
            </a:r>
            <a:r>
              <a:rPr lang="ru-RU" b="0" dirty="0">
                <a:cs typeface="Calibri" panose="020F0502020204030204" pitchFamily="34" charset="0"/>
              </a:rPr>
              <a:t>КОРПОРАТИВНОЕ</a:t>
            </a:r>
          </a:p>
        </p:txBody>
      </p:sp>
      <p:sp>
        <p:nvSpPr>
          <p:cNvPr id="20" name="Текст 2">
            <a:extLst>
              <a:ext uri="{FF2B5EF4-FFF2-40B4-BE49-F238E27FC236}">
                <a16:creationId xmlns:a16="http://schemas.microsoft.com/office/drawing/2014/main" id="{592FA038-1A4B-4CAC-9F1C-F86878F56881}"/>
              </a:ext>
            </a:extLst>
          </p:cNvPr>
          <p:cNvSpPr txBox="1">
            <a:spLocks/>
          </p:cNvSpPr>
          <p:nvPr/>
        </p:nvSpPr>
        <p:spPr>
          <a:xfrm>
            <a:off x="47815" y="1299251"/>
            <a:ext cx="3204302" cy="249739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1400" b="0" i="0" u="none" strike="noStrike" cap="none">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Arial Narrow"/>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Narrow"/>
                <a:ea typeface="Arial Narrow"/>
                <a:cs typeface="Arial Narrow"/>
                <a:sym typeface="Arial Narrow"/>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Narrow"/>
                <a:ea typeface="Arial Narrow"/>
                <a:cs typeface="Arial Narrow"/>
                <a:sym typeface="Arial Narrow"/>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indent="-139700">
              <a:spcBef>
                <a:spcPts val="640"/>
              </a:spcBef>
              <a:buClr>
                <a:srgbClr val="3AC0A2"/>
              </a:buClr>
              <a:buSzPct val="120000"/>
              <a:buFont typeface="Wingdings" panose="05000000000000000000" pitchFamily="2" charset="2"/>
              <a:buChar char="§"/>
            </a:pPr>
            <a:r>
              <a:rPr lang="ru-RU" dirty="0">
                <a:solidFill>
                  <a:srgbClr val="000000"/>
                </a:solidFill>
                <a:sym typeface="Arial"/>
              </a:rPr>
              <a:t>Если корпоративной политикой хранение данных вне компании запрещено</a:t>
            </a:r>
          </a:p>
          <a:p>
            <a:pPr indent="-139700">
              <a:spcBef>
                <a:spcPts val="640"/>
              </a:spcBef>
              <a:buClr>
                <a:srgbClr val="3AC0A2"/>
              </a:buClr>
              <a:buSzPct val="120000"/>
              <a:buFont typeface="Wingdings" panose="05000000000000000000" pitchFamily="2" charset="2"/>
              <a:buChar char="§"/>
            </a:pPr>
            <a:r>
              <a:rPr lang="ru-RU" dirty="0">
                <a:solidFill>
                  <a:srgbClr val="000000"/>
                </a:solidFill>
                <a:sym typeface="Arial"/>
              </a:rPr>
              <a:t>Если требуется адаптация к конкретным бизнес-процессам, дополнение нестандартным функционалом или глубокая интеграция с другими информационными системами Заказчика</a:t>
            </a:r>
          </a:p>
        </p:txBody>
      </p:sp>
      <p:sp>
        <p:nvSpPr>
          <p:cNvPr id="22" name="Заголовок 1">
            <a:extLst>
              <a:ext uri="{FF2B5EF4-FFF2-40B4-BE49-F238E27FC236}">
                <a16:creationId xmlns:a16="http://schemas.microsoft.com/office/drawing/2014/main" id="{D01294E7-1555-4BAD-928B-A1580C195FA6}"/>
              </a:ext>
            </a:extLst>
          </p:cNvPr>
          <p:cNvSpPr txBox="1">
            <a:spLocks/>
          </p:cNvSpPr>
          <p:nvPr/>
        </p:nvSpPr>
        <p:spPr>
          <a:xfrm>
            <a:off x="5316994" y="362767"/>
            <a:ext cx="3827006" cy="693042"/>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CE6667"/>
              </a:buClr>
              <a:buSzPct val="100000"/>
              <a:buFont typeface="Arial"/>
              <a:buNone/>
              <a:defRPr sz="2800" b="1" i="0" u="none" strike="noStrike" cap="none">
                <a:solidFill>
                  <a:srgbClr val="CE6667"/>
                </a:solidFill>
                <a:latin typeface="Bebas Neue Bold" panose="020B0606020202050201" pitchFamily="34" charset="-52"/>
                <a:ea typeface="Bebas Neue Bold" panose="020B0606020202050201" pitchFamily="34" charset="-52"/>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l"/>
            <a:r>
              <a:rPr lang="ru-RU" sz="3600" b="0" dirty="0">
                <a:solidFill>
                  <a:schemeClr val="tx2"/>
                </a:solidFill>
                <a:latin typeface="Oswald" panose="00000500000000000000" pitchFamily="2" charset="-52"/>
                <a:cs typeface="Calibri" panose="020F0502020204030204" pitchFamily="34" charset="0"/>
              </a:rPr>
              <a:t>«ОБЛАКО»</a:t>
            </a:r>
          </a:p>
        </p:txBody>
      </p:sp>
      <p:grpSp>
        <p:nvGrpSpPr>
          <p:cNvPr id="23" name="Полотно 7">
            <a:extLst>
              <a:ext uri="{FF2B5EF4-FFF2-40B4-BE49-F238E27FC236}">
                <a16:creationId xmlns:a16="http://schemas.microsoft.com/office/drawing/2014/main" id="{22F95711-6D41-457A-A757-94C4FB5A532D}"/>
              </a:ext>
            </a:extLst>
          </p:cNvPr>
          <p:cNvGrpSpPr/>
          <p:nvPr/>
        </p:nvGrpSpPr>
        <p:grpSpPr>
          <a:xfrm>
            <a:off x="3252117" y="1346854"/>
            <a:ext cx="5831840" cy="2713990"/>
            <a:chOff x="0" y="0"/>
            <a:chExt cx="5831840" cy="2713990"/>
          </a:xfrm>
        </p:grpSpPr>
        <p:sp>
          <p:nvSpPr>
            <p:cNvPr id="24" name="Прямоугольник 23">
              <a:extLst>
                <a:ext uri="{FF2B5EF4-FFF2-40B4-BE49-F238E27FC236}">
                  <a16:creationId xmlns:a16="http://schemas.microsoft.com/office/drawing/2014/main" id="{DBE3CFF1-7FFB-402D-82FC-D205496E10D2}"/>
                </a:ext>
              </a:extLst>
            </p:cNvPr>
            <p:cNvSpPr/>
            <p:nvPr/>
          </p:nvSpPr>
          <p:spPr>
            <a:xfrm>
              <a:off x="0" y="0"/>
              <a:ext cx="5831840" cy="2713990"/>
            </a:xfrm>
            <a:prstGeom prst="rect">
              <a:avLst/>
            </a:prstGeom>
            <a:ln w="3175">
              <a:noFill/>
            </a:ln>
          </p:spPr>
        </p:sp>
        <p:sp>
          <p:nvSpPr>
            <p:cNvPr id="25" name="Стрелка: влево-вправо 24">
              <a:extLst>
                <a:ext uri="{FF2B5EF4-FFF2-40B4-BE49-F238E27FC236}">
                  <a16:creationId xmlns:a16="http://schemas.microsoft.com/office/drawing/2014/main" id="{46BA1452-282E-4038-B3A6-DE62CEE1E55D}"/>
                </a:ext>
              </a:extLst>
            </p:cNvPr>
            <p:cNvSpPr/>
            <p:nvPr/>
          </p:nvSpPr>
          <p:spPr>
            <a:xfrm>
              <a:off x="1436823" y="984691"/>
              <a:ext cx="2016742" cy="1020603"/>
            </a:xfrm>
            <a:prstGeom prst="leftRightArrow">
              <a:avLst/>
            </a:prstGeom>
            <a:ln>
              <a:solidFill>
                <a:srgbClr val="CE6667"/>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600" b="1" dirty="0">
                  <a:solidFill>
                    <a:srgbClr val="CE6667"/>
                  </a:solidFill>
                  <a:effectLst/>
                  <a:ea typeface="Calibri" panose="020F0502020204030204" pitchFamily="34" charset="0"/>
                  <a:cs typeface="Times New Roman" panose="02020603050405020304" pitchFamily="18" charset="0"/>
                </a:rPr>
                <a:t>Сеть</a:t>
              </a:r>
              <a:endParaRPr lang="ru-RU" sz="1100" dirty="0">
                <a:solidFill>
                  <a:srgbClr val="CE6667"/>
                </a:solidFill>
                <a:effectLst/>
                <a:ea typeface="Calibri" panose="020F0502020204030204" pitchFamily="34" charset="0"/>
                <a:cs typeface="Times New Roman" panose="02020603050405020304" pitchFamily="18" charset="0"/>
              </a:endParaRPr>
            </a:p>
          </p:txBody>
        </p:sp>
        <p:sp>
          <p:nvSpPr>
            <p:cNvPr id="26" name="Стрелка: пятиугольник 25">
              <a:extLst>
                <a:ext uri="{FF2B5EF4-FFF2-40B4-BE49-F238E27FC236}">
                  <a16:creationId xmlns:a16="http://schemas.microsoft.com/office/drawing/2014/main" id="{6FF8F21B-1C63-4AF5-9953-2F320CACF886}"/>
                </a:ext>
              </a:extLst>
            </p:cNvPr>
            <p:cNvSpPr/>
            <p:nvPr/>
          </p:nvSpPr>
          <p:spPr>
            <a:xfrm rot="16200000">
              <a:off x="1533242" y="-1533242"/>
              <a:ext cx="2600324" cy="5666808"/>
            </a:xfrm>
            <a:prstGeom prst="homePlate">
              <a:avLst>
                <a:gd name="adj" fmla="val 29368"/>
              </a:avLst>
            </a:prstGeom>
            <a:noFill/>
            <a:ln w="25400">
              <a:solidFill>
                <a:srgbClr val="CE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dirty="0"/>
            </a:p>
          </p:txBody>
        </p:sp>
        <p:grpSp>
          <p:nvGrpSpPr>
            <p:cNvPr id="27" name="Группа 26">
              <a:extLst>
                <a:ext uri="{FF2B5EF4-FFF2-40B4-BE49-F238E27FC236}">
                  <a16:creationId xmlns:a16="http://schemas.microsoft.com/office/drawing/2014/main" id="{BCD8DC15-6F35-46F4-A00B-55E8C8FFBC56}"/>
                </a:ext>
              </a:extLst>
            </p:cNvPr>
            <p:cNvGrpSpPr/>
            <p:nvPr/>
          </p:nvGrpSpPr>
          <p:grpSpPr>
            <a:xfrm>
              <a:off x="3494699" y="637138"/>
              <a:ext cx="2040387" cy="1115400"/>
              <a:chOff x="3446013" y="721949"/>
              <a:chExt cx="2040387" cy="1115400"/>
            </a:xfrm>
          </p:grpSpPr>
          <p:pic>
            <p:nvPicPr>
              <p:cNvPr id="34" name="Рисунок 33" descr="Компьютер">
                <a:extLst>
                  <a:ext uri="{FF2B5EF4-FFF2-40B4-BE49-F238E27FC236}">
                    <a16:creationId xmlns:a16="http://schemas.microsoft.com/office/drawing/2014/main" id="{30FB3B83-C859-4715-BC9B-E89FC40A4526}"/>
                  </a:ext>
                </a:extLst>
              </p:cNvPr>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494700" y="721949"/>
                <a:ext cx="914400" cy="914400"/>
              </a:xfrm>
              <a:prstGeom prst="rect">
                <a:avLst/>
              </a:prstGeom>
            </p:spPr>
          </p:pic>
          <p:pic>
            <p:nvPicPr>
              <p:cNvPr id="35" name="Рисунок 34" descr="База данных">
                <a:extLst>
                  <a:ext uri="{FF2B5EF4-FFF2-40B4-BE49-F238E27FC236}">
                    <a16:creationId xmlns:a16="http://schemas.microsoft.com/office/drawing/2014/main" id="{859AB6B9-1460-4F89-A60A-A550C75896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572000" y="732449"/>
                <a:ext cx="914400" cy="914400"/>
              </a:xfrm>
              <a:prstGeom prst="rect">
                <a:avLst/>
              </a:prstGeom>
            </p:spPr>
          </p:pic>
          <p:sp>
            <p:nvSpPr>
              <p:cNvPr id="36" name="Надпись 20">
                <a:extLst>
                  <a:ext uri="{FF2B5EF4-FFF2-40B4-BE49-F238E27FC236}">
                    <a16:creationId xmlns:a16="http://schemas.microsoft.com/office/drawing/2014/main" id="{DA143DE3-51E0-46AD-A3D0-65E95336599D}"/>
                  </a:ext>
                </a:extLst>
              </p:cNvPr>
              <p:cNvSpPr txBox="1"/>
              <p:nvPr/>
            </p:nvSpPr>
            <p:spPr>
              <a:xfrm>
                <a:off x="3446013" y="1457324"/>
                <a:ext cx="709930" cy="29527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Серверы</a:t>
                </a:r>
              </a:p>
            </p:txBody>
          </p:sp>
          <p:sp>
            <p:nvSpPr>
              <p:cNvPr id="37" name="Надпись 20">
                <a:extLst>
                  <a:ext uri="{FF2B5EF4-FFF2-40B4-BE49-F238E27FC236}">
                    <a16:creationId xmlns:a16="http://schemas.microsoft.com/office/drawing/2014/main" id="{9B575810-EF37-4361-982F-665F343EFD28}"/>
                  </a:ext>
                </a:extLst>
              </p:cNvPr>
              <p:cNvSpPr txBox="1"/>
              <p:nvPr/>
            </p:nvSpPr>
            <p:spPr>
              <a:xfrm>
                <a:off x="4498921" y="1542074"/>
                <a:ext cx="937260" cy="29527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lnSpc>
                    <a:spcPct val="106000"/>
                  </a:lnSpc>
                  <a:spcAft>
                    <a:spcPts val="80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База данных</a:t>
                </a:r>
                <a:endParaRPr lang="ru-RU" sz="1200" dirty="0">
                  <a:effectLst/>
                  <a:latin typeface="Times New Roman" panose="02020603050405020304" pitchFamily="18" charset="0"/>
                  <a:ea typeface="Times New Roman" panose="02020603050405020304" pitchFamily="18" charset="0"/>
                </a:endParaRPr>
              </a:p>
            </p:txBody>
          </p:sp>
        </p:grpSp>
        <p:grpSp>
          <p:nvGrpSpPr>
            <p:cNvPr id="28" name="Группа 27">
              <a:extLst>
                <a:ext uri="{FF2B5EF4-FFF2-40B4-BE49-F238E27FC236}">
                  <a16:creationId xmlns:a16="http://schemas.microsoft.com/office/drawing/2014/main" id="{0CA40443-7906-47FC-BCFC-20D8C9E3F941}"/>
                </a:ext>
              </a:extLst>
            </p:cNvPr>
            <p:cNvGrpSpPr/>
            <p:nvPr/>
          </p:nvGrpSpPr>
          <p:grpSpPr>
            <a:xfrm>
              <a:off x="130425" y="580593"/>
              <a:ext cx="1363050" cy="1608206"/>
              <a:chOff x="130425" y="323418"/>
              <a:chExt cx="1363050" cy="1608206"/>
            </a:xfrm>
          </p:grpSpPr>
          <p:pic>
            <p:nvPicPr>
              <p:cNvPr id="30" name="Рисунок 29" descr="Ноутбук">
                <a:extLst>
                  <a:ext uri="{FF2B5EF4-FFF2-40B4-BE49-F238E27FC236}">
                    <a16:creationId xmlns:a16="http://schemas.microsoft.com/office/drawing/2014/main" id="{1C78BF68-EBED-4E48-A0C1-E8CEEDA2A8CA}"/>
                  </a:ext>
                </a:extLst>
              </p:cNvPr>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13375" y="323418"/>
                <a:ext cx="914400" cy="914400"/>
              </a:xfrm>
              <a:prstGeom prst="rect">
                <a:avLst/>
              </a:prstGeom>
            </p:spPr>
          </p:pic>
          <p:pic>
            <p:nvPicPr>
              <p:cNvPr id="31" name="Рисунок 30" descr="Смартфон">
                <a:extLst>
                  <a:ext uri="{FF2B5EF4-FFF2-40B4-BE49-F238E27FC236}">
                    <a16:creationId xmlns:a16="http://schemas.microsoft.com/office/drawing/2014/main" id="{152757C8-6957-444F-8F27-DD413CDB0B8B}"/>
                  </a:ext>
                </a:extLst>
              </p:cNvPr>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901950" y="1340037"/>
                <a:ext cx="591525" cy="591525"/>
              </a:xfrm>
              <a:prstGeom prst="rect">
                <a:avLst/>
              </a:prstGeom>
            </p:spPr>
          </p:pic>
          <p:pic>
            <p:nvPicPr>
              <p:cNvPr id="32" name="Рисунок 31" descr="Планшетный компьютер">
                <a:extLst>
                  <a:ext uri="{FF2B5EF4-FFF2-40B4-BE49-F238E27FC236}">
                    <a16:creationId xmlns:a16="http://schemas.microsoft.com/office/drawing/2014/main" id="{D3731E66-7A71-4508-A26D-29FB82D7F884}"/>
                  </a:ext>
                </a:extLst>
              </p:cNvPr>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30425" y="922949"/>
                <a:ext cx="914400" cy="914400"/>
              </a:xfrm>
              <a:prstGeom prst="rect">
                <a:avLst/>
              </a:prstGeom>
            </p:spPr>
          </p:pic>
          <p:sp>
            <p:nvSpPr>
              <p:cNvPr id="33" name="Надпись 20">
                <a:extLst>
                  <a:ext uri="{FF2B5EF4-FFF2-40B4-BE49-F238E27FC236}">
                    <a16:creationId xmlns:a16="http://schemas.microsoft.com/office/drawing/2014/main" id="{BE4AF2CA-E6A1-47F8-9416-C1DB392A9BBB}"/>
                  </a:ext>
                </a:extLst>
              </p:cNvPr>
              <p:cNvSpPr txBox="1"/>
              <p:nvPr/>
            </p:nvSpPr>
            <p:spPr>
              <a:xfrm>
                <a:off x="338302" y="1636349"/>
                <a:ext cx="703580" cy="29527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lnSpc>
                    <a:spcPct val="106000"/>
                  </a:lnSpc>
                  <a:spcAft>
                    <a:spcPts val="80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Клиенты</a:t>
                </a:r>
                <a:endParaRPr lang="ru-RU" sz="1200" dirty="0">
                  <a:effectLst/>
                  <a:latin typeface="Times New Roman" panose="02020603050405020304" pitchFamily="18" charset="0"/>
                  <a:ea typeface="Times New Roman" panose="02020603050405020304" pitchFamily="18" charset="0"/>
                </a:endParaRPr>
              </a:p>
            </p:txBody>
          </p:sp>
        </p:grpSp>
        <p:sp>
          <p:nvSpPr>
            <p:cNvPr id="29" name="Надпись 25">
              <a:extLst>
                <a:ext uri="{FF2B5EF4-FFF2-40B4-BE49-F238E27FC236}">
                  <a16:creationId xmlns:a16="http://schemas.microsoft.com/office/drawing/2014/main" id="{CA73A8B2-F432-4B80-B8C5-E6B13E5D7CEA}"/>
                </a:ext>
              </a:extLst>
            </p:cNvPr>
            <p:cNvSpPr txBox="1"/>
            <p:nvPr/>
          </p:nvSpPr>
          <p:spPr>
            <a:xfrm>
              <a:off x="3768516" y="2005294"/>
              <a:ext cx="1704340" cy="642632"/>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lnSpc>
                  <a:spcPct val="107000"/>
                </a:lnSpc>
                <a:spcAft>
                  <a:spcPts val="0"/>
                </a:spcAf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ИТ-инфраструктура</a:t>
              </a:r>
            </a:p>
            <a:p>
              <a:pPr algn="just">
                <a:lnSpc>
                  <a:spcPct val="107000"/>
                </a:lnSpc>
                <a:spcAft>
                  <a:spcPts val="0"/>
                </a:spcAft>
              </a:pPr>
              <a:r>
                <a:rPr lang="ru-RU" sz="1100" b="1" dirty="0">
                  <a:latin typeface="Calibri" panose="020F0502020204030204" pitchFamily="34" charset="0"/>
                  <a:ea typeface="Calibri" panose="020F0502020204030204" pitchFamily="34" charset="0"/>
                  <a:cs typeface="Times New Roman" panose="02020603050405020304" pitchFamily="18" charset="0"/>
                </a:rPr>
                <a:t>ЗАКАЗЧИКА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909548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187504" y="0"/>
            <a:ext cx="4810465" cy="5165272"/>
            <a:chOff x="2606222" y="2935741"/>
            <a:chExt cx="8845551" cy="3951287"/>
          </a:xfrm>
        </p:grpSpPr>
        <p:sp>
          <p:nvSpPr>
            <p:cNvPr id="4" name="Freeform 8"/>
            <p:cNvSpPr>
              <a:spLocks/>
            </p:cNvSpPr>
            <p:nvPr/>
          </p:nvSpPr>
          <p:spPr bwMode="auto">
            <a:xfrm>
              <a:off x="2606222" y="2935741"/>
              <a:ext cx="8845551" cy="3951287"/>
            </a:xfrm>
            <a:custGeom>
              <a:avLst/>
              <a:gdLst>
                <a:gd name="T0" fmla="*/ 2339 w 3076"/>
                <a:gd name="T1" fmla="*/ 212 h 1372"/>
                <a:gd name="T2" fmla="*/ 1696 w 3076"/>
                <a:gd name="T3" fmla="*/ 69 h 1372"/>
                <a:gd name="T4" fmla="*/ 1942 w 3076"/>
                <a:gd name="T5" fmla="*/ 0 h 1372"/>
                <a:gd name="T6" fmla="*/ 1920 w 3076"/>
                <a:gd name="T7" fmla="*/ 0 h 1372"/>
                <a:gd name="T8" fmla="*/ 1567 w 3076"/>
                <a:gd name="T9" fmla="*/ 43 h 1372"/>
                <a:gd name="T10" fmla="*/ 1835 w 3076"/>
                <a:gd name="T11" fmla="*/ 196 h 1372"/>
                <a:gd name="T12" fmla="*/ 1888 w 3076"/>
                <a:gd name="T13" fmla="*/ 574 h 1372"/>
                <a:gd name="T14" fmla="*/ 0 w 3076"/>
                <a:gd name="T15" fmla="*/ 1364 h 1372"/>
                <a:gd name="T16" fmla="*/ 0 w 3076"/>
                <a:gd name="T17" fmla="*/ 1372 h 1372"/>
                <a:gd name="T18" fmla="*/ 2499 w 3076"/>
                <a:gd name="T19" fmla="*/ 1372 h 1372"/>
                <a:gd name="T20" fmla="*/ 2832 w 3076"/>
                <a:gd name="T21" fmla="*/ 944 h 1372"/>
                <a:gd name="T22" fmla="*/ 2339 w 3076"/>
                <a:gd name="T23" fmla="*/ 212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6" h="1372">
                  <a:moveTo>
                    <a:pt x="2339" y="212"/>
                  </a:moveTo>
                  <a:cubicBezTo>
                    <a:pt x="1881" y="99"/>
                    <a:pt x="1736" y="99"/>
                    <a:pt x="1696" y="69"/>
                  </a:cubicBezTo>
                  <a:cubicBezTo>
                    <a:pt x="1661" y="43"/>
                    <a:pt x="1885" y="8"/>
                    <a:pt x="1942" y="0"/>
                  </a:cubicBezTo>
                  <a:cubicBezTo>
                    <a:pt x="1920" y="0"/>
                    <a:pt x="1920" y="0"/>
                    <a:pt x="1920" y="0"/>
                  </a:cubicBezTo>
                  <a:cubicBezTo>
                    <a:pt x="1861" y="4"/>
                    <a:pt x="1734" y="14"/>
                    <a:pt x="1567" y="43"/>
                  </a:cubicBezTo>
                  <a:cubicBezTo>
                    <a:pt x="1354" y="79"/>
                    <a:pt x="1620" y="150"/>
                    <a:pt x="1835" y="196"/>
                  </a:cubicBezTo>
                  <a:cubicBezTo>
                    <a:pt x="2050" y="243"/>
                    <a:pt x="2255" y="353"/>
                    <a:pt x="1888" y="574"/>
                  </a:cubicBezTo>
                  <a:cubicBezTo>
                    <a:pt x="996" y="1111"/>
                    <a:pt x="256" y="1307"/>
                    <a:pt x="0" y="1364"/>
                  </a:cubicBezTo>
                  <a:cubicBezTo>
                    <a:pt x="0" y="1372"/>
                    <a:pt x="0" y="1372"/>
                    <a:pt x="0" y="1372"/>
                  </a:cubicBezTo>
                  <a:cubicBezTo>
                    <a:pt x="2499" y="1372"/>
                    <a:pt x="2499" y="1372"/>
                    <a:pt x="2499" y="1372"/>
                  </a:cubicBezTo>
                  <a:cubicBezTo>
                    <a:pt x="2628" y="1226"/>
                    <a:pt x="2767" y="1050"/>
                    <a:pt x="2832" y="944"/>
                  </a:cubicBezTo>
                  <a:cubicBezTo>
                    <a:pt x="3076" y="549"/>
                    <a:pt x="2796" y="324"/>
                    <a:pt x="2339" y="212"/>
                  </a:cubicBezTo>
                  <a:close/>
                </a:path>
              </a:pathLst>
            </a:custGeom>
            <a:solidFill>
              <a:srgbClr val="292929"/>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Freeform 9"/>
            <p:cNvSpPr>
              <a:spLocks/>
            </p:cNvSpPr>
            <p:nvPr/>
          </p:nvSpPr>
          <p:spPr bwMode="auto">
            <a:xfrm>
              <a:off x="6532110" y="2935741"/>
              <a:ext cx="3271838" cy="3951287"/>
            </a:xfrm>
            <a:custGeom>
              <a:avLst/>
              <a:gdLst>
                <a:gd name="T0" fmla="*/ 1070 w 1138"/>
                <a:gd name="T1" fmla="*/ 369 h 1372"/>
                <a:gd name="T2" fmla="*/ 878 w 1138"/>
                <a:gd name="T3" fmla="*/ 253 h 1372"/>
                <a:gd name="T4" fmla="*/ 680 w 1138"/>
                <a:gd name="T5" fmla="*/ 193 h 1372"/>
                <a:gd name="T6" fmla="*/ 332 w 1138"/>
                <a:gd name="T7" fmla="*/ 117 h 1372"/>
                <a:gd name="T8" fmla="*/ 259 w 1138"/>
                <a:gd name="T9" fmla="*/ 98 h 1372"/>
                <a:gd name="T10" fmla="*/ 229 w 1138"/>
                <a:gd name="T11" fmla="*/ 82 h 1372"/>
                <a:gd name="T12" fmla="*/ 245 w 1138"/>
                <a:gd name="T13" fmla="*/ 61 h 1372"/>
                <a:gd name="T14" fmla="*/ 363 w 1138"/>
                <a:gd name="T15" fmla="*/ 30 h 1372"/>
                <a:gd name="T16" fmla="*/ 572 w 1138"/>
                <a:gd name="T17" fmla="*/ 0 h 1372"/>
                <a:gd name="T18" fmla="*/ 563 w 1138"/>
                <a:gd name="T19" fmla="*/ 0 h 1372"/>
                <a:gd name="T20" fmla="*/ 363 w 1138"/>
                <a:gd name="T21" fmla="*/ 27 h 1372"/>
                <a:gd name="T22" fmla="*/ 244 w 1138"/>
                <a:gd name="T23" fmla="*/ 58 h 1372"/>
                <a:gd name="T24" fmla="*/ 226 w 1138"/>
                <a:gd name="T25" fmla="*/ 84 h 1372"/>
                <a:gd name="T26" fmla="*/ 258 w 1138"/>
                <a:gd name="T27" fmla="*/ 101 h 1372"/>
                <a:gd name="T28" fmla="*/ 332 w 1138"/>
                <a:gd name="T29" fmla="*/ 120 h 1372"/>
                <a:gd name="T30" fmla="*/ 679 w 1138"/>
                <a:gd name="T31" fmla="*/ 198 h 1372"/>
                <a:gd name="T32" fmla="*/ 876 w 1138"/>
                <a:gd name="T33" fmla="*/ 258 h 1372"/>
                <a:gd name="T34" fmla="*/ 1065 w 1138"/>
                <a:gd name="T35" fmla="*/ 373 h 1372"/>
                <a:gd name="T36" fmla="*/ 1085 w 1138"/>
                <a:gd name="T37" fmla="*/ 592 h 1372"/>
                <a:gd name="T38" fmla="*/ 917 w 1138"/>
                <a:gd name="T39" fmla="*/ 780 h 1372"/>
                <a:gd name="T40" fmla="*/ 0 w 1138"/>
                <a:gd name="T41" fmla="*/ 1372 h 1372"/>
                <a:gd name="T42" fmla="*/ 66 w 1138"/>
                <a:gd name="T43" fmla="*/ 1372 h 1372"/>
                <a:gd name="T44" fmla="*/ 926 w 1138"/>
                <a:gd name="T45" fmla="*/ 786 h 1372"/>
                <a:gd name="T46" fmla="*/ 1090 w 1138"/>
                <a:gd name="T47" fmla="*/ 594 h 1372"/>
                <a:gd name="T48" fmla="*/ 1070 w 1138"/>
                <a:gd name="T49" fmla="*/ 369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38" h="1372">
                  <a:moveTo>
                    <a:pt x="1070" y="369"/>
                  </a:moveTo>
                  <a:cubicBezTo>
                    <a:pt x="1016" y="311"/>
                    <a:pt x="945" y="280"/>
                    <a:pt x="878" y="253"/>
                  </a:cubicBezTo>
                  <a:cubicBezTo>
                    <a:pt x="811" y="228"/>
                    <a:pt x="744" y="209"/>
                    <a:pt x="680" y="193"/>
                  </a:cubicBezTo>
                  <a:cubicBezTo>
                    <a:pt x="551" y="163"/>
                    <a:pt x="435" y="139"/>
                    <a:pt x="332" y="117"/>
                  </a:cubicBezTo>
                  <a:cubicBezTo>
                    <a:pt x="307" y="111"/>
                    <a:pt x="282" y="105"/>
                    <a:pt x="259" y="98"/>
                  </a:cubicBezTo>
                  <a:cubicBezTo>
                    <a:pt x="248" y="94"/>
                    <a:pt x="236" y="90"/>
                    <a:pt x="229" y="82"/>
                  </a:cubicBezTo>
                  <a:cubicBezTo>
                    <a:pt x="221" y="73"/>
                    <a:pt x="237" y="65"/>
                    <a:pt x="245" y="61"/>
                  </a:cubicBezTo>
                  <a:cubicBezTo>
                    <a:pt x="286" y="44"/>
                    <a:pt x="327" y="37"/>
                    <a:pt x="363" y="30"/>
                  </a:cubicBezTo>
                  <a:cubicBezTo>
                    <a:pt x="468" y="11"/>
                    <a:pt x="540" y="3"/>
                    <a:pt x="572" y="0"/>
                  </a:cubicBezTo>
                  <a:cubicBezTo>
                    <a:pt x="563" y="0"/>
                    <a:pt x="563" y="0"/>
                    <a:pt x="563" y="0"/>
                  </a:cubicBezTo>
                  <a:cubicBezTo>
                    <a:pt x="528" y="3"/>
                    <a:pt x="459" y="11"/>
                    <a:pt x="363" y="27"/>
                  </a:cubicBezTo>
                  <a:cubicBezTo>
                    <a:pt x="327" y="35"/>
                    <a:pt x="286" y="41"/>
                    <a:pt x="244" y="58"/>
                  </a:cubicBezTo>
                  <a:cubicBezTo>
                    <a:pt x="236" y="62"/>
                    <a:pt x="216" y="70"/>
                    <a:pt x="226" y="84"/>
                  </a:cubicBezTo>
                  <a:cubicBezTo>
                    <a:pt x="235" y="93"/>
                    <a:pt x="247" y="97"/>
                    <a:pt x="258" y="101"/>
                  </a:cubicBezTo>
                  <a:cubicBezTo>
                    <a:pt x="281" y="109"/>
                    <a:pt x="306" y="115"/>
                    <a:pt x="332" y="120"/>
                  </a:cubicBezTo>
                  <a:cubicBezTo>
                    <a:pt x="434" y="143"/>
                    <a:pt x="551" y="168"/>
                    <a:pt x="679" y="198"/>
                  </a:cubicBezTo>
                  <a:cubicBezTo>
                    <a:pt x="743" y="214"/>
                    <a:pt x="809" y="233"/>
                    <a:pt x="876" y="258"/>
                  </a:cubicBezTo>
                  <a:cubicBezTo>
                    <a:pt x="943" y="284"/>
                    <a:pt x="1013" y="316"/>
                    <a:pt x="1065" y="373"/>
                  </a:cubicBezTo>
                  <a:cubicBezTo>
                    <a:pt x="1119" y="428"/>
                    <a:pt x="1132" y="522"/>
                    <a:pt x="1085" y="592"/>
                  </a:cubicBezTo>
                  <a:cubicBezTo>
                    <a:pt x="1043" y="662"/>
                    <a:pt x="982" y="722"/>
                    <a:pt x="917" y="780"/>
                  </a:cubicBezTo>
                  <a:cubicBezTo>
                    <a:pt x="660" y="998"/>
                    <a:pt x="341" y="1188"/>
                    <a:pt x="0" y="1372"/>
                  </a:cubicBezTo>
                  <a:cubicBezTo>
                    <a:pt x="66" y="1372"/>
                    <a:pt x="66" y="1372"/>
                    <a:pt x="66" y="1372"/>
                  </a:cubicBezTo>
                  <a:cubicBezTo>
                    <a:pt x="399" y="1190"/>
                    <a:pt x="672" y="1003"/>
                    <a:pt x="926" y="786"/>
                  </a:cubicBezTo>
                  <a:cubicBezTo>
                    <a:pt x="991" y="728"/>
                    <a:pt x="1048" y="666"/>
                    <a:pt x="1090" y="594"/>
                  </a:cubicBezTo>
                  <a:cubicBezTo>
                    <a:pt x="1138" y="524"/>
                    <a:pt x="1125" y="426"/>
                    <a:pt x="1070" y="369"/>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05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6" name="Group 5"/>
          <p:cNvGrpSpPr/>
          <p:nvPr/>
        </p:nvGrpSpPr>
        <p:grpSpPr>
          <a:xfrm>
            <a:off x="5101744" y="3824230"/>
            <a:ext cx="649271" cy="941843"/>
            <a:chOff x="2682876" y="1790701"/>
            <a:chExt cx="514350" cy="746125"/>
          </a:xfrm>
          <a:effectLst>
            <a:outerShdw blurRad="76200" dir="18900000" sy="23000" kx="-1200000" algn="bl" rotWithShape="0">
              <a:prstClr val="black">
                <a:alpha val="20000"/>
              </a:prstClr>
            </a:outerShdw>
          </a:effectLst>
        </p:grpSpPr>
        <p:sp>
          <p:nvSpPr>
            <p:cNvPr id="7" name="Freeform 6"/>
            <p:cNvSpPr>
              <a:spLocks/>
            </p:cNvSpPr>
            <p:nvPr/>
          </p:nvSpPr>
          <p:spPr bwMode="auto">
            <a:xfrm>
              <a:off x="2682876" y="1790701"/>
              <a:ext cx="514350" cy="746125"/>
            </a:xfrm>
            <a:custGeom>
              <a:avLst/>
              <a:gdLst>
                <a:gd name="T0" fmla="*/ 298 w 298"/>
                <a:gd name="T1" fmla="*/ 149 h 435"/>
                <a:gd name="T2" fmla="*/ 149 w 298"/>
                <a:gd name="T3" fmla="*/ 435 h 435"/>
                <a:gd name="T4" fmla="*/ 0 w 298"/>
                <a:gd name="T5" fmla="*/ 149 h 435"/>
                <a:gd name="T6" fmla="*/ 149 w 298"/>
                <a:gd name="T7" fmla="*/ 0 h 435"/>
                <a:gd name="T8" fmla="*/ 298 w 298"/>
                <a:gd name="T9" fmla="*/ 149 h 435"/>
              </a:gdLst>
              <a:ahLst/>
              <a:cxnLst>
                <a:cxn ang="0">
                  <a:pos x="T0" y="T1"/>
                </a:cxn>
                <a:cxn ang="0">
                  <a:pos x="T2" y="T3"/>
                </a:cxn>
                <a:cxn ang="0">
                  <a:pos x="T4" y="T5"/>
                </a:cxn>
                <a:cxn ang="0">
                  <a:pos x="T6" y="T7"/>
                </a:cxn>
                <a:cxn ang="0">
                  <a:pos x="T8" y="T9"/>
                </a:cxn>
              </a:cxnLst>
              <a:rect l="0" t="0" r="r" b="b"/>
              <a:pathLst>
                <a:path w="298" h="435">
                  <a:moveTo>
                    <a:pt x="298" y="149"/>
                  </a:moveTo>
                  <a:cubicBezTo>
                    <a:pt x="298" y="268"/>
                    <a:pt x="149" y="435"/>
                    <a:pt x="149" y="435"/>
                  </a:cubicBezTo>
                  <a:cubicBezTo>
                    <a:pt x="149" y="435"/>
                    <a:pt x="0" y="265"/>
                    <a:pt x="0" y="149"/>
                  </a:cubicBezTo>
                  <a:cubicBezTo>
                    <a:pt x="0" y="67"/>
                    <a:pt x="67" y="0"/>
                    <a:pt x="149" y="0"/>
                  </a:cubicBezTo>
                  <a:cubicBezTo>
                    <a:pt x="231" y="0"/>
                    <a:pt x="298" y="67"/>
                    <a:pt x="298" y="149"/>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Freeform 7"/>
            <p:cNvSpPr>
              <a:spLocks/>
            </p:cNvSpPr>
            <p:nvPr/>
          </p:nvSpPr>
          <p:spPr bwMode="auto">
            <a:xfrm>
              <a:off x="2940051" y="1790701"/>
              <a:ext cx="257175" cy="746125"/>
            </a:xfrm>
            <a:custGeom>
              <a:avLst/>
              <a:gdLst>
                <a:gd name="T0" fmla="*/ 0 w 149"/>
                <a:gd name="T1" fmla="*/ 0 h 435"/>
                <a:gd name="T2" fmla="*/ 0 w 149"/>
                <a:gd name="T3" fmla="*/ 435 h 435"/>
                <a:gd name="T4" fmla="*/ 149 w 149"/>
                <a:gd name="T5" fmla="*/ 149 h 435"/>
                <a:gd name="T6" fmla="*/ 0 w 149"/>
                <a:gd name="T7" fmla="*/ 0 h 435"/>
              </a:gdLst>
              <a:ahLst/>
              <a:cxnLst>
                <a:cxn ang="0">
                  <a:pos x="T0" y="T1"/>
                </a:cxn>
                <a:cxn ang="0">
                  <a:pos x="T2" y="T3"/>
                </a:cxn>
                <a:cxn ang="0">
                  <a:pos x="T4" y="T5"/>
                </a:cxn>
                <a:cxn ang="0">
                  <a:pos x="T6" y="T7"/>
                </a:cxn>
              </a:cxnLst>
              <a:rect l="0" t="0" r="r" b="b"/>
              <a:pathLst>
                <a:path w="149" h="435">
                  <a:moveTo>
                    <a:pt x="0" y="0"/>
                  </a:moveTo>
                  <a:cubicBezTo>
                    <a:pt x="0" y="435"/>
                    <a:pt x="0" y="435"/>
                    <a:pt x="0" y="435"/>
                  </a:cubicBezTo>
                  <a:cubicBezTo>
                    <a:pt x="0" y="435"/>
                    <a:pt x="149" y="268"/>
                    <a:pt x="149" y="149"/>
                  </a:cubicBezTo>
                  <a:cubicBezTo>
                    <a:pt x="149" y="67"/>
                    <a:pt x="82" y="0"/>
                    <a:pt x="0" y="0"/>
                  </a:cubicBezTo>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Oval 8"/>
            <p:cNvSpPr>
              <a:spLocks noChangeArrowheads="1"/>
            </p:cNvSpPr>
            <p:nvPr/>
          </p:nvSpPr>
          <p:spPr bwMode="auto">
            <a:xfrm>
              <a:off x="2746376" y="1855788"/>
              <a:ext cx="387350" cy="382588"/>
            </a:xfrm>
            <a:prstGeom prst="ellipse">
              <a:avLst/>
            </a:prstGeom>
            <a:solidFill>
              <a:schemeClr val="bg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2" name="Group 11"/>
          <p:cNvGrpSpPr/>
          <p:nvPr/>
        </p:nvGrpSpPr>
        <p:grpSpPr>
          <a:xfrm>
            <a:off x="6108209" y="2876273"/>
            <a:ext cx="570668" cy="827820"/>
            <a:chOff x="2682876" y="1790701"/>
            <a:chExt cx="514350" cy="746125"/>
          </a:xfrm>
          <a:effectLst>
            <a:outerShdw blurRad="76200" dir="18900000" sy="23000" kx="-1200000" algn="bl" rotWithShape="0">
              <a:prstClr val="black">
                <a:alpha val="20000"/>
              </a:prstClr>
            </a:outerShdw>
          </a:effectLst>
        </p:grpSpPr>
        <p:sp>
          <p:nvSpPr>
            <p:cNvPr id="13" name="Freeform 12"/>
            <p:cNvSpPr>
              <a:spLocks/>
            </p:cNvSpPr>
            <p:nvPr/>
          </p:nvSpPr>
          <p:spPr bwMode="auto">
            <a:xfrm>
              <a:off x="2682876" y="1790701"/>
              <a:ext cx="514350" cy="746125"/>
            </a:xfrm>
            <a:custGeom>
              <a:avLst/>
              <a:gdLst>
                <a:gd name="T0" fmla="*/ 298 w 298"/>
                <a:gd name="T1" fmla="*/ 149 h 435"/>
                <a:gd name="T2" fmla="*/ 149 w 298"/>
                <a:gd name="T3" fmla="*/ 435 h 435"/>
                <a:gd name="T4" fmla="*/ 0 w 298"/>
                <a:gd name="T5" fmla="*/ 149 h 435"/>
                <a:gd name="T6" fmla="*/ 149 w 298"/>
                <a:gd name="T7" fmla="*/ 0 h 435"/>
                <a:gd name="T8" fmla="*/ 298 w 298"/>
                <a:gd name="T9" fmla="*/ 149 h 435"/>
              </a:gdLst>
              <a:ahLst/>
              <a:cxnLst>
                <a:cxn ang="0">
                  <a:pos x="T0" y="T1"/>
                </a:cxn>
                <a:cxn ang="0">
                  <a:pos x="T2" y="T3"/>
                </a:cxn>
                <a:cxn ang="0">
                  <a:pos x="T4" y="T5"/>
                </a:cxn>
                <a:cxn ang="0">
                  <a:pos x="T6" y="T7"/>
                </a:cxn>
                <a:cxn ang="0">
                  <a:pos x="T8" y="T9"/>
                </a:cxn>
              </a:cxnLst>
              <a:rect l="0" t="0" r="r" b="b"/>
              <a:pathLst>
                <a:path w="298" h="435">
                  <a:moveTo>
                    <a:pt x="298" y="149"/>
                  </a:moveTo>
                  <a:cubicBezTo>
                    <a:pt x="298" y="268"/>
                    <a:pt x="149" y="435"/>
                    <a:pt x="149" y="435"/>
                  </a:cubicBezTo>
                  <a:cubicBezTo>
                    <a:pt x="149" y="435"/>
                    <a:pt x="0" y="265"/>
                    <a:pt x="0" y="149"/>
                  </a:cubicBezTo>
                  <a:cubicBezTo>
                    <a:pt x="0" y="67"/>
                    <a:pt x="67" y="0"/>
                    <a:pt x="149" y="0"/>
                  </a:cubicBezTo>
                  <a:cubicBezTo>
                    <a:pt x="231" y="0"/>
                    <a:pt x="298" y="67"/>
                    <a:pt x="298" y="149"/>
                  </a:cubicBezTo>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Freeform 13"/>
            <p:cNvSpPr>
              <a:spLocks/>
            </p:cNvSpPr>
            <p:nvPr/>
          </p:nvSpPr>
          <p:spPr bwMode="auto">
            <a:xfrm>
              <a:off x="2940051" y="1790701"/>
              <a:ext cx="257175" cy="746125"/>
            </a:xfrm>
            <a:custGeom>
              <a:avLst/>
              <a:gdLst>
                <a:gd name="T0" fmla="*/ 0 w 149"/>
                <a:gd name="T1" fmla="*/ 0 h 435"/>
                <a:gd name="T2" fmla="*/ 0 w 149"/>
                <a:gd name="T3" fmla="*/ 435 h 435"/>
                <a:gd name="T4" fmla="*/ 149 w 149"/>
                <a:gd name="T5" fmla="*/ 149 h 435"/>
                <a:gd name="T6" fmla="*/ 0 w 149"/>
                <a:gd name="T7" fmla="*/ 0 h 435"/>
              </a:gdLst>
              <a:ahLst/>
              <a:cxnLst>
                <a:cxn ang="0">
                  <a:pos x="T0" y="T1"/>
                </a:cxn>
                <a:cxn ang="0">
                  <a:pos x="T2" y="T3"/>
                </a:cxn>
                <a:cxn ang="0">
                  <a:pos x="T4" y="T5"/>
                </a:cxn>
                <a:cxn ang="0">
                  <a:pos x="T6" y="T7"/>
                </a:cxn>
              </a:cxnLst>
              <a:rect l="0" t="0" r="r" b="b"/>
              <a:pathLst>
                <a:path w="149" h="435">
                  <a:moveTo>
                    <a:pt x="0" y="0"/>
                  </a:moveTo>
                  <a:cubicBezTo>
                    <a:pt x="0" y="435"/>
                    <a:pt x="0" y="435"/>
                    <a:pt x="0" y="435"/>
                  </a:cubicBezTo>
                  <a:cubicBezTo>
                    <a:pt x="0" y="435"/>
                    <a:pt x="149" y="268"/>
                    <a:pt x="149" y="149"/>
                  </a:cubicBezTo>
                  <a:cubicBezTo>
                    <a:pt x="149" y="67"/>
                    <a:pt x="82" y="0"/>
                    <a:pt x="0" y="0"/>
                  </a:cubicBezTo>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Oval 14"/>
            <p:cNvSpPr>
              <a:spLocks noChangeArrowheads="1"/>
            </p:cNvSpPr>
            <p:nvPr/>
          </p:nvSpPr>
          <p:spPr bwMode="auto">
            <a:xfrm>
              <a:off x="2746376" y="1855788"/>
              <a:ext cx="387350" cy="382588"/>
            </a:xfrm>
            <a:prstGeom prst="ellipse">
              <a:avLst/>
            </a:prstGeom>
            <a:solidFill>
              <a:schemeClr val="bg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6" name="Group 15"/>
          <p:cNvGrpSpPr/>
          <p:nvPr/>
        </p:nvGrpSpPr>
        <p:grpSpPr>
          <a:xfrm>
            <a:off x="6958853" y="2092753"/>
            <a:ext cx="461116" cy="668903"/>
            <a:chOff x="2682876" y="1790701"/>
            <a:chExt cx="514350" cy="746125"/>
          </a:xfrm>
          <a:effectLst>
            <a:outerShdw blurRad="76200" dir="18900000" sy="23000" kx="-1200000" algn="bl" rotWithShape="0">
              <a:prstClr val="black">
                <a:alpha val="20000"/>
              </a:prstClr>
            </a:outerShdw>
          </a:effectLst>
        </p:grpSpPr>
        <p:sp>
          <p:nvSpPr>
            <p:cNvPr id="17" name="Freeform 16"/>
            <p:cNvSpPr>
              <a:spLocks/>
            </p:cNvSpPr>
            <p:nvPr/>
          </p:nvSpPr>
          <p:spPr bwMode="auto">
            <a:xfrm>
              <a:off x="2682876" y="1790701"/>
              <a:ext cx="514350" cy="746125"/>
            </a:xfrm>
            <a:custGeom>
              <a:avLst/>
              <a:gdLst>
                <a:gd name="T0" fmla="*/ 298 w 298"/>
                <a:gd name="T1" fmla="*/ 149 h 435"/>
                <a:gd name="T2" fmla="*/ 149 w 298"/>
                <a:gd name="T3" fmla="*/ 435 h 435"/>
                <a:gd name="T4" fmla="*/ 0 w 298"/>
                <a:gd name="T5" fmla="*/ 149 h 435"/>
                <a:gd name="T6" fmla="*/ 149 w 298"/>
                <a:gd name="T7" fmla="*/ 0 h 435"/>
                <a:gd name="T8" fmla="*/ 298 w 298"/>
                <a:gd name="T9" fmla="*/ 149 h 435"/>
              </a:gdLst>
              <a:ahLst/>
              <a:cxnLst>
                <a:cxn ang="0">
                  <a:pos x="T0" y="T1"/>
                </a:cxn>
                <a:cxn ang="0">
                  <a:pos x="T2" y="T3"/>
                </a:cxn>
                <a:cxn ang="0">
                  <a:pos x="T4" y="T5"/>
                </a:cxn>
                <a:cxn ang="0">
                  <a:pos x="T6" y="T7"/>
                </a:cxn>
                <a:cxn ang="0">
                  <a:pos x="T8" y="T9"/>
                </a:cxn>
              </a:cxnLst>
              <a:rect l="0" t="0" r="r" b="b"/>
              <a:pathLst>
                <a:path w="298" h="435">
                  <a:moveTo>
                    <a:pt x="298" y="149"/>
                  </a:moveTo>
                  <a:cubicBezTo>
                    <a:pt x="298" y="268"/>
                    <a:pt x="149" y="435"/>
                    <a:pt x="149" y="435"/>
                  </a:cubicBezTo>
                  <a:cubicBezTo>
                    <a:pt x="149" y="435"/>
                    <a:pt x="0" y="265"/>
                    <a:pt x="0" y="149"/>
                  </a:cubicBezTo>
                  <a:cubicBezTo>
                    <a:pt x="0" y="67"/>
                    <a:pt x="67" y="0"/>
                    <a:pt x="149" y="0"/>
                  </a:cubicBezTo>
                  <a:cubicBezTo>
                    <a:pt x="231" y="0"/>
                    <a:pt x="298" y="67"/>
                    <a:pt x="298" y="149"/>
                  </a:cubicBezTo>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Freeform 17"/>
            <p:cNvSpPr>
              <a:spLocks/>
            </p:cNvSpPr>
            <p:nvPr/>
          </p:nvSpPr>
          <p:spPr bwMode="auto">
            <a:xfrm>
              <a:off x="2940051" y="1790701"/>
              <a:ext cx="257175" cy="746125"/>
            </a:xfrm>
            <a:custGeom>
              <a:avLst/>
              <a:gdLst>
                <a:gd name="T0" fmla="*/ 0 w 149"/>
                <a:gd name="T1" fmla="*/ 0 h 435"/>
                <a:gd name="T2" fmla="*/ 0 w 149"/>
                <a:gd name="T3" fmla="*/ 435 h 435"/>
                <a:gd name="T4" fmla="*/ 149 w 149"/>
                <a:gd name="T5" fmla="*/ 149 h 435"/>
                <a:gd name="T6" fmla="*/ 0 w 149"/>
                <a:gd name="T7" fmla="*/ 0 h 435"/>
              </a:gdLst>
              <a:ahLst/>
              <a:cxnLst>
                <a:cxn ang="0">
                  <a:pos x="T0" y="T1"/>
                </a:cxn>
                <a:cxn ang="0">
                  <a:pos x="T2" y="T3"/>
                </a:cxn>
                <a:cxn ang="0">
                  <a:pos x="T4" y="T5"/>
                </a:cxn>
                <a:cxn ang="0">
                  <a:pos x="T6" y="T7"/>
                </a:cxn>
              </a:cxnLst>
              <a:rect l="0" t="0" r="r" b="b"/>
              <a:pathLst>
                <a:path w="149" h="435">
                  <a:moveTo>
                    <a:pt x="0" y="0"/>
                  </a:moveTo>
                  <a:cubicBezTo>
                    <a:pt x="0" y="435"/>
                    <a:pt x="0" y="435"/>
                    <a:pt x="0" y="435"/>
                  </a:cubicBezTo>
                  <a:cubicBezTo>
                    <a:pt x="0" y="435"/>
                    <a:pt x="149" y="268"/>
                    <a:pt x="149" y="149"/>
                  </a:cubicBezTo>
                  <a:cubicBezTo>
                    <a:pt x="149" y="67"/>
                    <a:pt x="82" y="0"/>
                    <a:pt x="0" y="0"/>
                  </a:cubicBezTo>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Oval 18"/>
            <p:cNvSpPr>
              <a:spLocks noChangeArrowheads="1"/>
            </p:cNvSpPr>
            <p:nvPr/>
          </p:nvSpPr>
          <p:spPr bwMode="auto">
            <a:xfrm>
              <a:off x="2746376" y="1855788"/>
              <a:ext cx="387350" cy="382588"/>
            </a:xfrm>
            <a:prstGeom prst="ellipse">
              <a:avLst/>
            </a:prstGeom>
            <a:solidFill>
              <a:schemeClr val="bg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20" name="Group 19"/>
          <p:cNvGrpSpPr/>
          <p:nvPr/>
        </p:nvGrpSpPr>
        <p:grpSpPr>
          <a:xfrm>
            <a:off x="7534269" y="1164855"/>
            <a:ext cx="383152" cy="555806"/>
            <a:chOff x="2682876" y="1790701"/>
            <a:chExt cx="514350" cy="746125"/>
          </a:xfrm>
          <a:effectLst>
            <a:outerShdw blurRad="76200" dir="18900000" sy="23000" kx="-1200000" algn="bl" rotWithShape="0">
              <a:prstClr val="black">
                <a:alpha val="20000"/>
              </a:prstClr>
            </a:outerShdw>
          </a:effectLst>
        </p:grpSpPr>
        <p:sp>
          <p:nvSpPr>
            <p:cNvPr id="21" name="Freeform 20"/>
            <p:cNvSpPr>
              <a:spLocks/>
            </p:cNvSpPr>
            <p:nvPr/>
          </p:nvSpPr>
          <p:spPr bwMode="auto">
            <a:xfrm>
              <a:off x="2682876" y="1790701"/>
              <a:ext cx="514350" cy="746125"/>
            </a:xfrm>
            <a:custGeom>
              <a:avLst/>
              <a:gdLst>
                <a:gd name="T0" fmla="*/ 298 w 298"/>
                <a:gd name="T1" fmla="*/ 149 h 435"/>
                <a:gd name="T2" fmla="*/ 149 w 298"/>
                <a:gd name="T3" fmla="*/ 435 h 435"/>
                <a:gd name="T4" fmla="*/ 0 w 298"/>
                <a:gd name="T5" fmla="*/ 149 h 435"/>
                <a:gd name="T6" fmla="*/ 149 w 298"/>
                <a:gd name="T7" fmla="*/ 0 h 435"/>
                <a:gd name="T8" fmla="*/ 298 w 298"/>
                <a:gd name="T9" fmla="*/ 149 h 435"/>
              </a:gdLst>
              <a:ahLst/>
              <a:cxnLst>
                <a:cxn ang="0">
                  <a:pos x="T0" y="T1"/>
                </a:cxn>
                <a:cxn ang="0">
                  <a:pos x="T2" y="T3"/>
                </a:cxn>
                <a:cxn ang="0">
                  <a:pos x="T4" y="T5"/>
                </a:cxn>
                <a:cxn ang="0">
                  <a:pos x="T6" y="T7"/>
                </a:cxn>
                <a:cxn ang="0">
                  <a:pos x="T8" y="T9"/>
                </a:cxn>
              </a:cxnLst>
              <a:rect l="0" t="0" r="r" b="b"/>
              <a:pathLst>
                <a:path w="298" h="435">
                  <a:moveTo>
                    <a:pt x="298" y="149"/>
                  </a:moveTo>
                  <a:cubicBezTo>
                    <a:pt x="298" y="268"/>
                    <a:pt x="149" y="435"/>
                    <a:pt x="149" y="435"/>
                  </a:cubicBezTo>
                  <a:cubicBezTo>
                    <a:pt x="149" y="435"/>
                    <a:pt x="0" y="265"/>
                    <a:pt x="0" y="149"/>
                  </a:cubicBezTo>
                  <a:cubicBezTo>
                    <a:pt x="0" y="67"/>
                    <a:pt x="67" y="0"/>
                    <a:pt x="149" y="0"/>
                  </a:cubicBezTo>
                  <a:cubicBezTo>
                    <a:pt x="231" y="0"/>
                    <a:pt x="298" y="67"/>
                    <a:pt x="298" y="149"/>
                  </a:cubicBezTo>
                </a:path>
              </a:pathLst>
            </a:custGeom>
            <a:solidFill>
              <a:schemeClr val="accent4"/>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Freeform 21"/>
            <p:cNvSpPr>
              <a:spLocks/>
            </p:cNvSpPr>
            <p:nvPr/>
          </p:nvSpPr>
          <p:spPr bwMode="auto">
            <a:xfrm>
              <a:off x="2940051" y="1790701"/>
              <a:ext cx="257175" cy="746125"/>
            </a:xfrm>
            <a:custGeom>
              <a:avLst/>
              <a:gdLst>
                <a:gd name="T0" fmla="*/ 0 w 149"/>
                <a:gd name="T1" fmla="*/ 0 h 435"/>
                <a:gd name="T2" fmla="*/ 0 w 149"/>
                <a:gd name="T3" fmla="*/ 435 h 435"/>
                <a:gd name="T4" fmla="*/ 149 w 149"/>
                <a:gd name="T5" fmla="*/ 149 h 435"/>
                <a:gd name="T6" fmla="*/ 0 w 149"/>
                <a:gd name="T7" fmla="*/ 0 h 435"/>
              </a:gdLst>
              <a:ahLst/>
              <a:cxnLst>
                <a:cxn ang="0">
                  <a:pos x="T0" y="T1"/>
                </a:cxn>
                <a:cxn ang="0">
                  <a:pos x="T2" y="T3"/>
                </a:cxn>
                <a:cxn ang="0">
                  <a:pos x="T4" y="T5"/>
                </a:cxn>
                <a:cxn ang="0">
                  <a:pos x="T6" y="T7"/>
                </a:cxn>
              </a:cxnLst>
              <a:rect l="0" t="0" r="r" b="b"/>
              <a:pathLst>
                <a:path w="149" h="435">
                  <a:moveTo>
                    <a:pt x="0" y="0"/>
                  </a:moveTo>
                  <a:cubicBezTo>
                    <a:pt x="0" y="435"/>
                    <a:pt x="0" y="435"/>
                    <a:pt x="0" y="435"/>
                  </a:cubicBezTo>
                  <a:cubicBezTo>
                    <a:pt x="0" y="435"/>
                    <a:pt x="149" y="268"/>
                    <a:pt x="149" y="149"/>
                  </a:cubicBezTo>
                  <a:cubicBezTo>
                    <a:pt x="149" y="67"/>
                    <a:pt x="82" y="0"/>
                    <a:pt x="0" y="0"/>
                  </a:cubicBezTo>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Oval 22"/>
            <p:cNvSpPr>
              <a:spLocks noChangeArrowheads="1"/>
            </p:cNvSpPr>
            <p:nvPr/>
          </p:nvSpPr>
          <p:spPr bwMode="auto">
            <a:xfrm>
              <a:off x="2746376" y="1855788"/>
              <a:ext cx="387350" cy="382588"/>
            </a:xfrm>
            <a:prstGeom prst="ellipse">
              <a:avLst/>
            </a:prstGeom>
            <a:solidFill>
              <a:schemeClr val="bg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p:cNvSpPr txBox="1"/>
          <p:nvPr/>
        </p:nvSpPr>
        <p:spPr>
          <a:xfrm>
            <a:off x="1360359" y="3998770"/>
            <a:ext cx="241276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публичное облако – 2-3 дня; корпоративное – 1 мес</a:t>
            </a:r>
            <a:r>
              <a:rPr kumimoji="0" lang="en-US" b="1"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a:t>
            </a:r>
            <a:endParaRPr kumimoji="0" lang="id-ID"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endParaRPr>
          </a:p>
        </p:txBody>
      </p:sp>
      <p:sp>
        <p:nvSpPr>
          <p:cNvPr id="26" name="TextBox 25"/>
          <p:cNvSpPr txBox="1"/>
          <p:nvPr/>
        </p:nvSpPr>
        <p:spPr>
          <a:xfrm>
            <a:off x="1366695" y="3793966"/>
            <a:ext cx="2406428"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Техническое развёртывание</a:t>
            </a:r>
          </a:p>
        </p:txBody>
      </p:sp>
      <p:sp>
        <p:nvSpPr>
          <p:cNvPr id="29" name="TextBox 28"/>
          <p:cNvSpPr txBox="1"/>
          <p:nvPr/>
        </p:nvSpPr>
        <p:spPr>
          <a:xfrm>
            <a:off x="1478943" y="2996151"/>
            <a:ext cx="2806913"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загрузка из XLSX по шаблону РТН для приказа 25 «ручная» загрузка</a:t>
            </a:r>
            <a:r>
              <a:rPr kumimoji="0" lang="en-US" b="1"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rPr>
              <a:t>.</a:t>
            </a:r>
            <a:endParaRPr kumimoji="0" lang="id-ID"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Arial"/>
            </a:endParaRPr>
          </a:p>
        </p:txBody>
      </p:sp>
      <p:sp>
        <p:nvSpPr>
          <p:cNvPr id="30" name="TextBox 29"/>
          <p:cNvSpPr txBox="1"/>
          <p:nvPr/>
        </p:nvSpPr>
        <p:spPr>
          <a:xfrm>
            <a:off x="2180792" y="2791347"/>
            <a:ext cx="210506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Ввод начальных данных</a:t>
            </a:r>
            <a:endParaRPr kumimoji="0" lang="id-ID"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2" name="TextBox 31"/>
          <p:cNvSpPr txBox="1"/>
          <p:nvPr/>
        </p:nvSpPr>
        <p:spPr>
          <a:xfrm>
            <a:off x="4158496" y="2132031"/>
            <a:ext cx="952505"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Обучение</a:t>
            </a:r>
            <a:endParaRPr kumimoji="0" lang="id-ID"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4" name="TextBox 33"/>
          <p:cNvSpPr txBox="1"/>
          <p:nvPr/>
        </p:nvSpPr>
        <p:spPr>
          <a:xfrm>
            <a:off x="3543029" y="1213039"/>
            <a:ext cx="2672591" cy="52322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Техподдержка, семинары и т.п.</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id-ID"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cxnSp>
        <p:nvCxnSpPr>
          <p:cNvPr id="36" name="Straight Arrow Connector 35"/>
          <p:cNvCxnSpPr>
            <a:cxnSpLocks/>
          </p:cNvCxnSpPr>
          <p:nvPr/>
        </p:nvCxnSpPr>
        <p:spPr>
          <a:xfrm flipH="1">
            <a:off x="4349363" y="4133850"/>
            <a:ext cx="670312" cy="0"/>
          </a:xfrm>
          <a:prstGeom prst="straightConnector1">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829175" y="3152775"/>
            <a:ext cx="1167920" cy="0"/>
          </a:xfrm>
          <a:prstGeom prst="straightConnector1">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738554" y="2295525"/>
            <a:ext cx="1167920" cy="0"/>
          </a:xfrm>
          <a:prstGeom prst="straightConnector1">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6608424" y="1374513"/>
            <a:ext cx="738158" cy="0"/>
          </a:xfrm>
          <a:prstGeom prst="straightConnector1">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203460" y="3984821"/>
            <a:ext cx="441147"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a:cs typeface="Arial"/>
                <a:sym typeface="Arial"/>
              </a:rPr>
              <a:t>01</a:t>
            </a:r>
            <a:endParaRPr kumimoji="0" lang="id-ID" sz="1800" b="1" i="0" u="none" strike="noStrike" kern="0" cap="none" spc="0" normalizeH="0" baseline="0" noProof="0" dirty="0">
              <a:ln>
                <a:noFill/>
              </a:ln>
              <a:solidFill>
                <a:prstClr val="white"/>
              </a:solidFill>
              <a:effectLst/>
              <a:uLnTx/>
              <a:uFillTx/>
              <a:latin typeface="Arial"/>
              <a:cs typeface="Arial"/>
              <a:sym typeface="Arial"/>
            </a:endParaRPr>
          </a:p>
        </p:txBody>
      </p:sp>
      <p:sp>
        <p:nvSpPr>
          <p:cNvPr id="43" name="TextBox 42"/>
          <p:cNvSpPr txBox="1"/>
          <p:nvPr/>
        </p:nvSpPr>
        <p:spPr>
          <a:xfrm>
            <a:off x="6229185" y="3026212"/>
            <a:ext cx="335349" cy="25391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a:cs typeface="Arial"/>
                <a:sym typeface="Arial"/>
              </a:rPr>
              <a:t>02</a:t>
            </a:r>
            <a:endParaRPr kumimoji="0" lang="id-ID" sz="1050" b="1" i="0" u="none" strike="noStrike" kern="0" cap="none" spc="0" normalizeH="0" baseline="0" noProof="0" dirty="0">
              <a:ln>
                <a:noFill/>
              </a:ln>
              <a:solidFill>
                <a:prstClr val="white"/>
              </a:solidFill>
              <a:effectLst/>
              <a:uLnTx/>
              <a:uFillTx/>
              <a:latin typeface="Arial"/>
              <a:cs typeface="Arial"/>
              <a:sym typeface="Arial"/>
            </a:endParaRPr>
          </a:p>
        </p:txBody>
      </p:sp>
      <p:sp>
        <p:nvSpPr>
          <p:cNvPr id="44" name="TextBox 43"/>
          <p:cNvSpPr txBox="1"/>
          <p:nvPr/>
        </p:nvSpPr>
        <p:spPr>
          <a:xfrm>
            <a:off x="7033237" y="2196847"/>
            <a:ext cx="347260"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a:cs typeface="Arial"/>
                <a:sym typeface="Arial"/>
              </a:rPr>
              <a:t>03</a:t>
            </a:r>
            <a:endParaRPr kumimoji="0" lang="id-ID" sz="1050" b="1" i="0" u="none" strike="noStrike" kern="0" cap="none" spc="0" normalizeH="0" baseline="0" noProof="0" dirty="0">
              <a:ln>
                <a:noFill/>
              </a:ln>
              <a:solidFill>
                <a:prstClr val="white"/>
              </a:solidFill>
              <a:effectLst/>
              <a:uLnTx/>
              <a:uFillTx/>
              <a:latin typeface="Arial"/>
              <a:cs typeface="Arial"/>
              <a:sym typeface="Arial"/>
            </a:endParaRPr>
          </a:p>
        </p:txBody>
      </p:sp>
      <p:sp>
        <p:nvSpPr>
          <p:cNvPr id="45" name="TextBox 44"/>
          <p:cNvSpPr txBox="1"/>
          <p:nvPr/>
        </p:nvSpPr>
        <p:spPr>
          <a:xfrm>
            <a:off x="7543013" y="1230413"/>
            <a:ext cx="335349" cy="25391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a:cs typeface="Arial"/>
                <a:sym typeface="Arial"/>
              </a:rPr>
              <a:t>04</a:t>
            </a:r>
            <a:endParaRPr kumimoji="0" lang="id-ID" sz="1050" b="1" i="0" u="none" strike="noStrike" kern="0" cap="none" spc="0" normalizeH="0" baseline="0" noProof="0" dirty="0">
              <a:ln>
                <a:noFill/>
              </a:ln>
              <a:solidFill>
                <a:prstClr val="white"/>
              </a:solidFill>
              <a:effectLst/>
              <a:uLnTx/>
              <a:uFillTx/>
              <a:latin typeface="Arial"/>
              <a:cs typeface="Arial"/>
              <a:sym typeface="Arial"/>
            </a:endParaRPr>
          </a:p>
        </p:txBody>
      </p:sp>
      <p:sp>
        <p:nvSpPr>
          <p:cNvPr id="41" name="Заголовок 40">
            <a:extLst>
              <a:ext uri="{FF2B5EF4-FFF2-40B4-BE49-F238E27FC236}">
                <a16:creationId xmlns:a16="http://schemas.microsoft.com/office/drawing/2014/main" id="{5A8702C4-10CC-4555-8DD0-8D7A735E06F1}"/>
              </a:ext>
            </a:extLst>
          </p:cNvPr>
          <p:cNvSpPr>
            <a:spLocks noGrp="1"/>
          </p:cNvSpPr>
          <p:nvPr>
            <p:ph type="title"/>
          </p:nvPr>
        </p:nvSpPr>
        <p:spPr/>
        <p:txBody>
          <a:bodyPr/>
          <a:lstStyle/>
          <a:p>
            <a:pPr algn="l"/>
            <a:r>
              <a:rPr lang="ru-RU" b="0" dirty="0"/>
              <a:t>ОРГАНИЗАЦИОННЫЙ ПЛАН</a:t>
            </a:r>
          </a:p>
        </p:txBody>
      </p:sp>
      <p:sp>
        <p:nvSpPr>
          <p:cNvPr id="52" name="Freeform 126">
            <a:extLst>
              <a:ext uri="{FF2B5EF4-FFF2-40B4-BE49-F238E27FC236}">
                <a16:creationId xmlns:a16="http://schemas.microsoft.com/office/drawing/2014/main" id="{15375A78-6586-4552-B244-89DC7A3888F8}"/>
              </a:ext>
            </a:extLst>
          </p:cNvPr>
          <p:cNvSpPr>
            <a:spLocks noEditPoints="1"/>
          </p:cNvSpPr>
          <p:nvPr/>
        </p:nvSpPr>
        <p:spPr bwMode="auto">
          <a:xfrm>
            <a:off x="3838587" y="3979068"/>
            <a:ext cx="338138" cy="309563"/>
          </a:xfrm>
          <a:custGeom>
            <a:avLst/>
            <a:gdLst>
              <a:gd name="T0" fmla="*/ 69 w 120"/>
              <a:gd name="T1" fmla="*/ 64 h 110"/>
              <a:gd name="T2" fmla="*/ 73 w 120"/>
              <a:gd name="T3" fmla="*/ 77 h 110"/>
              <a:gd name="T4" fmla="*/ 61 w 120"/>
              <a:gd name="T5" fmla="*/ 87 h 110"/>
              <a:gd name="T6" fmla="*/ 48 w 120"/>
              <a:gd name="T7" fmla="*/ 93 h 110"/>
              <a:gd name="T8" fmla="*/ 33 w 120"/>
              <a:gd name="T9" fmla="*/ 93 h 110"/>
              <a:gd name="T10" fmla="*/ 19 w 120"/>
              <a:gd name="T11" fmla="*/ 87 h 110"/>
              <a:gd name="T12" fmla="*/ 7 w 120"/>
              <a:gd name="T13" fmla="*/ 77 h 110"/>
              <a:gd name="T14" fmla="*/ 11 w 120"/>
              <a:gd name="T15" fmla="*/ 64 h 110"/>
              <a:gd name="T16" fmla="*/ 0 w 120"/>
              <a:gd name="T17" fmla="*/ 49 h 110"/>
              <a:gd name="T18" fmla="*/ 13 w 120"/>
              <a:gd name="T19" fmla="*/ 41 h 110"/>
              <a:gd name="T20" fmla="*/ 8 w 120"/>
              <a:gd name="T21" fmla="*/ 31 h 110"/>
              <a:gd name="T22" fmla="*/ 26 w 120"/>
              <a:gd name="T23" fmla="*/ 28 h 110"/>
              <a:gd name="T24" fmla="*/ 34 w 120"/>
              <a:gd name="T25" fmla="*/ 15 h 110"/>
              <a:gd name="T26" fmla="*/ 49 w 120"/>
              <a:gd name="T27" fmla="*/ 26 h 110"/>
              <a:gd name="T28" fmla="*/ 63 w 120"/>
              <a:gd name="T29" fmla="*/ 22 h 110"/>
              <a:gd name="T30" fmla="*/ 72 w 120"/>
              <a:gd name="T31" fmla="*/ 34 h 110"/>
              <a:gd name="T32" fmla="*/ 79 w 120"/>
              <a:gd name="T33" fmla="*/ 47 h 110"/>
              <a:gd name="T34" fmla="*/ 40 w 120"/>
              <a:gd name="T35" fmla="*/ 39 h 110"/>
              <a:gd name="T36" fmla="*/ 56 w 120"/>
              <a:gd name="T37" fmla="*/ 55 h 110"/>
              <a:gd name="T38" fmla="*/ 111 w 120"/>
              <a:gd name="T39" fmla="*/ 29 h 110"/>
              <a:gd name="T40" fmla="*/ 112 w 120"/>
              <a:gd name="T41" fmla="*/ 42 h 110"/>
              <a:gd name="T42" fmla="*/ 96 w 120"/>
              <a:gd name="T43" fmla="*/ 39 h 110"/>
              <a:gd name="T44" fmla="*/ 80 w 120"/>
              <a:gd name="T45" fmla="*/ 42 h 110"/>
              <a:gd name="T46" fmla="*/ 81 w 120"/>
              <a:gd name="T47" fmla="*/ 29 h 110"/>
              <a:gd name="T48" fmla="*/ 81 w 120"/>
              <a:gd name="T49" fmla="*/ 17 h 110"/>
              <a:gd name="T50" fmla="*/ 80 w 120"/>
              <a:gd name="T51" fmla="*/ 4 h 110"/>
              <a:gd name="T52" fmla="*/ 96 w 120"/>
              <a:gd name="T53" fmla="*/ 7 h 110"/>
              <a:gd name="T54" fmla="*/ 104 w 120"/>
              <a:gd name="T55" fmla="*/ 0 h 110"/>
              <a:gd name="T56" fmla="*/ 109 w 120"/>
              <a:gd name="T57" fmla="*/ 13 h 110"/>
              <a:gd name="T58" fmla="*/ 120 w 120"/>
              <a:gd name="T59" fmla="*/ 27 h 110"/>
              <a:gd name="T60" fmla="*/ 109 w 120"/>
              <a:gd name="T61" fmla="*/ 97 h 110"/>
              <a:gd name="T62" fmla="*/ 104 w 120"/>
              <a:gd name="T63" fmla="*/ 110 h 110"/>
              <a:gd name="T64" fmla="*/ 94 w 120"/>
              <a:gd name="T65" fmla="*/ 103 h 110"/>
              <a:gd name="T66" fmla="*/ 80 w 120"/>
              <a:gd name="T67" fmla="*/ 105 h 110"/>
              <a:gd name="T68" fmla="*/ 72 w 120"/>
              <a:gd name="T69" fmla="*/ 91 h 110"/>
              <a:gd name="T70" fmla="*/ 83 w 120"/>
              <a:gd name="T71" fmla="*/ 77 h 110"/>
              <a:gd name="T72" fmla="*/ 88 w 120"/>
              <a:gd name="T73" fmla="*/ 64 h 110"/>
              <a:gd name="T74" fmla="*/ 98 w 120"/>
              <a:gd name="T75" fmla="*/ 71 h 110"/>
              <a:gd name="T76" fmla="*/ 112 w 120"/>
              <a:gd name="T77" fmla="*/ 68 h 110"/>
              <a:gd name="T78" fmla="*/ 111 w 120"/>
              <a:gd name="T79" fmla="*/ 81 h 110"/>
              <a:gd name="T80" fmla="*/ 96 w 120"/>
              <a:gd name="T81" fmla="*/ 15 h 110"/>
              <a:gd name="T82" fmla="*/ 104 w 120"/>
              <a:gd name="T83" fmla="*/ 23 h 110"/>
              <a:gd name="T84" fmla="*/ 88 w 120"/>
              <a:gd name="T85" fmla="*/ 87 h 110"/>
              <a:gd name="T86" fmla="*/ 96 w 120"/>
              <a:gd name="T87" fmla="*/ 7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110">
                <a:moveTo>
                  <a:pt x="80" y="61"/>
                </a:moveTo>
                <a:cubicBezTo>
                  <a:pt x="80" y="62"/>
                  <a:pt x="80" y="63"/>
                  <a:pt x="79" y="63"/>
                </a:cubicBezTo>
                <a:cubicBezTo>
                  <a:pt x="69" y="64"/>
                  <a:pt x="69" y="64"/>
                  <a:pt x="69" y="64"/>
                </a:cubicBezTo>
                <a:cubicBezTo>
                  <a:pt x="69" y="66"/>
                  <a:pt x="68" y="67"/>
                  <a:pt x="67" y="69"/>
                </a:cubicBezTo>
                <a:cubicBezTo>
                  <a:pt x="69" y="71"/>
                  <a:pt x="71" y="74"/>
                  <a:pt x="73" y="76"/>
                </a:cubicBezTo>
                <a:cubicBezTo>
                  <a:pt x="73" y="77"/>
                  <a:pt x="73" y="77"/>
                  <a:pt x="73" y="77"/>
                </a:cubicBezTo>
                <a:cubicBezTo>
                  <a:pt x="73" y="78"/>
                  <a:pt x="73" y="78"/>
                  <a:pt x="73" y="79"/>
                </a:cubicBezTo>
                <a:cubicBezTo>
                  <a:pt x="71" y="80"/>
                  <a:pt x="64" y="88"/>
                  <a:pt x="63" y="88"/>
                </a:cubicBezTo>
                <a:cubicBezTo>
                  <a:pt x="62" y="88"/>
                  <a:pt x="62" y="88"/>
                  <a:pt x="61" y="87"/>
                </a:cubicBezTo>
                <a:cubicBezTo>
                  <a:pt x="54" y="82"/>
                  <a:pt x="54" y="82"/>
                  <a:pt x="54" y="82"/>
                </a:cubicBezTo>
                <a:cubicBezTo>
                  <a:pt x="53" y="83"/>
                  <a:pt x="51" y="83"/>
                  <a:pt x="49" y="84"/>
                </a:cubicBezTo>
                <a:cubicBezTo>
                  <a:pt x="49" y="87"/>
                  <a:pt x="49" y="90"/>
                  <a:pt x="48" y="93"/>
                </a:cubicBezTo>
                <a:cubicBezTo>
                  <a:pt x="48" y="94"/>
                  <a:pt x="47" y="95"/>
                  <a:pt x="46" y="95"/>
                </a:cubicBezTo>
                <a:cubicBezTo>
                  <a:pt x="34" y="95"/>
                  <a:pt x="34" y="95"/>
                  <a:pt x="34" y="95"/>
                </a:cubicBezTo>
                <a:cubicBezTo>
                  <a:pt x="34" y="95"/>
                  <a:pt x="33" y="94"/>
                  <a:pt x="33" y="93"/>
                </a:cubicBezTo>
                <a:cubicBezTo>
                  <a:pt x="31" y="84"/>
                  <a:pt x="31" y="84"/>
                  <a:pt x="31" y="84"/>
                </a:cubicBezTo>
                <a:cubicBezTo>
                  <a:pt x="29" y="83"/>
                  <a:pt x="28" y="83"/>
                  <a:pt x="26" y="82"/>
                </a:cubicBezTo>
                <a:cubicBezTo>
                  <a:pt x="19" y="87"/>
                  <a:pt x="19" y="87"/>
                  <a:pt x="19" y="87"/>
                </a:cubicBezTo>
                <a:cubicBezTo>
                  <a:pt x="19" y="88"/>
                  <a:pt x="18" y="88"/>
                  <a:pt x="18" y="88"/>
                </a:cubicBezTo>
                <a:cubicBezTo>
                  <a:pt x="17" y="88"/>
                  <a:pt x="17" y="88"/>
                  <a:pt x="16" y="87"/>
                </a:cubicBezTo>
                <a:cubicBezTo>
                  <a:pt x="15" y="86"/>
                  <a:pt x="7" y="79"/>
                  <a:pt x="7" y="77"/>
                </a:cubicBezTo>
                <a:cubicBezTo>
                  <a:pt x="7" y="77"/>
                  <a:pt x="8" y="77"/>
                  <a:pt x="8" y="76"/>
                </a:cubicBezTo>
                <a:cubicBezTo>
                  <a:pt x="10" y="74"/>
                  <a:pt x="12" y="72"/>
                  <a:pt x="13" y="69"/>
                </a:cubicBezTo>
                <a:cubicBezTo>
                  <a:pt x="13" y="67"/>
                  <a:pt x="12" y="66"/>
                  <a:pt x="11" y="64"/>
                </a:cubicBezTo>
                <a:cubicBezTo>
                  <a:pt x="2" y="62"/>
                  <a:pt x="2" y="62"/>
                  <a:pt x="2" y="62"/>
                </a:cubicBezTo>
                <a:cubicBezTo>
                  <a:pt x="1" y="62"/>
                  <a:pt x="0" y="62"/>
                  <a:pt x="0" y="61"/>
                </a:cubicBezTo>
                <a:cubicBezTo>
                  <a:pt x="0" y="49"/>
                  <a:pt x="0" y="49"/>
                  <a:pt x="0" y="49"/>
                </a:cubicBezTo>
                <a:cubicBezTo>
                  <a:pt x="0" y="48"/>
                  <a:pt x="1" y="47"/>
                  <a:pt x="2" y="47"/>
                </a:cubicBezTo>
                <a:cubicBezTo>
                  <a:pt x="11" y="46"/>
                  <a:pt x="11" y="46"/>
                  <a:pt x="11" y="46"/>
                </a:cubicBezTo>
                <a:cubicBezTo>
                  <a:pt x="12" y="44"/>
                  <a:pt x="13" y="43"/>
                  <a:pt x="13" y="41"/>
                </a:cubicBezTo>
                <a:cubicBezTo>
                  <a:pt x="12" y="38"/>
                  <a:pt x="10" y="36"/>
                  <a:pt x="8" y="34"/>
                </a:cubicBezTo>
                <a:cubicBezTo>
                  <a:pt x="7" y="33"/>
                  <a:pt x="7" y="33"/>
                  <a:pt x="7" y="33"/>
                </a:cubicBezTo>
                <a:cubicBezTo>
                  <a:pt x="7" y="32"/>
                  <a:pt x="7" y="32"/>
                  <a:pt x="8" y="31"/>
                </a:cubicBezTo>
                <a:cubicBezTo>
                  <a:pt x="9" y="30"/>
                  <a:pt x="16" y="22"/>
                  <a:pt x="18" y="22"/>
                </a:cubicBezTo>
                <a:cubicBezTo>
                  <a:pt x="18" y="22"/>
                  <a:pt x="19" y="22"/>
                  <a:pt x="19" y="23"/>
                </a:cubicBezTo>
                <a:cubicBezTo>
                  <a:pt x="26" y="28"/>
                  <a:pt x="26" y="28"/>
                  <a:pt x="26" y="28"/>
                </a:cubicBezTo>
                <a:cubicBezTo>
                  <a:pt x="28" y="27"/>
                  <a:pt x="29" y="27"/>
                  <a:pt x="31" y="26"/>
                </a:cubicBezTo>
                <a:cubicBezTo>
                  <a:pt x="31" y="23"/>
                  <a:pt x="32" y="20"/>
                  <a:pt x="33" y="17"/>
                </a:cubicBezTo>
                <a:cubicBezTo>
                  <a:pt x="33" y="16"/>
                  <a:pt x="34" y="15"/>
                  <a:pt x="34" y="15"/>
                </a:cubicBezTo>
                <a:cubicBezTo>
                  <a:pt x="46" y="15"/>
                  <a:pt x="46" y="15"/>
                  <a:pt x="46" y="15"/>
                </a:cubicBezTo>
                <a:cubicBezTo>
                  <a:pt x="47" y="15"/>
                  <a:pt x="48" y="16"/>
                  <a:pt x="48" y="17"/>
                </a:cubicBezTo>
                <a:cubicBezTo>
                  <a:pt x="49" y="26"/>
                  <a:pt x="49" y="26"/>
                  <a:pt x="49" y="26"/>
                </a:cubicBezTo>
                <a:cubicBezTo>
                  <a:pt x="51" y="27"/>
                  <a:pt x="53" y="27"/>
                  <a:pt x="54" y="28"/>
                </a:cubicBezTo>
                <a:cubicBezTo>
                  <a:pt x="61" y="23"/>
                  <a:pt x="61" y="23"/>
                  <a:pt x="61" y="23"/>
                </a:cubicBezTo>
                <a:cubicBezTo>
                  <a:pt x="62" y="22"/>
                  <a:pt x="62" y="22"/>
                  <a:pt x="63" y="22"/>
                </a:cubicBezTo>
                <a:cubicBezTo>
                  <a:pt x="63" y="22"/>
                  <a:pt x="64" y="22"/>
                  <a:pt x="64" y="23"/>
                </a:cubicBezTo>
                <a:cubicBezTo>
                  <a:pt x="66" y="24"/>
                  <a:pt x="73" y="31"/>
                  <a:pt x="73" y="33"/>
                </a:cubicBezTo>
                <a:cubicBezTo>
                  <a:pt x="73" y="33"/>
                  <a:pt x="73" y="33"/>
                  <a:pt x="72" y="34"/>
                </a:cubicBezTo>
                <a:cubicBezTo>
                  <a:pt x="71" y="36"/>
                  <a:pt x="69" y="38"/>
                  <a:pt x="67" y="41"/>
                </a:cubicBezTo>
                <a:cubicBezTo>
                  <a:pt x="68" y="43"/>
                  <a:pt x="69" y="44"/>
                  <a:pt x="69" y="46"/>
                </a:cubicBezTo>
                <a:cubicBezTo>
                  <a:pt x="79" y="47"/>
                  <a:pt x="79" y="47"/>
                  <a:pt x="79" y="47"/>
                </a:cubicBezTo>
                <a:cubicBezTo>
                  <a:pt x="80" y="48"/>
                  <a:pt x="80" y="48"/>
                  <a:pt x="80" y="49"/>
                </a:cubicBezTo>
                <a:lnTo>
                  <a:pt x="80" y="61"/>
                </a:lnTo>
                <a:close/>
                <a:moveTo>
                  <a:pt x="40" y="39"/>
                </a:moveTo>
                <a:cubicBezTo>
                  <a:pt x="31" y="39"/>
                  <a:pt x="24" y="46"/>
                  <a:pt x="24" y="55"/>
                </a:cubicBezTo>
                <a:cubicBezTo>
                  <a:pt x="24" y="64"/>
                  <a:pt x="31" y="71"/>
                  <a:pt x="40" y="71"/>
                </a:cubicBezTo>
                <a:cubicBezTo>
                  <a:pt x="49" y="71"/>
                  <a:pt x="56" y="64"/>
                  <a:pt x="56" y="55"/>
                </a:cubicBezTo>
                <a:cubicBezTo>
                  <a:pt x="56" y="46"/>
                  <a:pt x="49" y="39"/>
                  <a:pt x="40" y="39"/>
                </a:cubicBezTo>
                <a:close/>
                <a:moveTo>
                  <a:pt x="120" y="27"/>
                </a:moveTo>
                <a:cubicBezTo>
                  <a:pt x="120" y="28"/>
                  <a:pt x="112" y="29"/>
                  <a:pt x="111" y="29"/>
                </a:cubicBezTo>
                <a:cubicBezTo>
                  <a:pt x="110" y="31"/>
                  <a:pt x="110" y="32"/>
                  <a:pt x="109" y="33"/>
                </a:cubicBezTo>
                <a:cubicBezTo>
                  <a:pt x="110" y="34"/>
                  <a:pt x="112" y="40"/>
                  <a:pt x="112" y="41"/>
                </a:cubicBezTo>
                <a:cubicBezTo>
                  <a:pt x="112" y="41"/>
                  <a:pt x="112" y="41"/>
                  <a:pt x="112" y="42"/>
                </a:cubicBezTo>
                <a:cubicBezTo>
                  <a:pt x="111" y="42"/>
                  <a:pt x="104" y="46"/>
                  <a:pt x="104" y="46"/>
                </a:cubicBezTo>
                <a:cubicBezTo>
                  <a:pt x="103" y="46"/>
                  <a:pt x="99" y="40"/>
                  <a:pt x="98" y="39"/>
                </a:cubicBezTo>
                <a:cubicBezTo>
                  <a:pt x="97" y="39"/>
                  <a:pt x="97" y="39"/>
                  <a:pt x="96" y="39"/>
                </a:cubicBezTo>
                <a:cubicBezTo>
                  <a:pt x="96" y="39"/>
                  <a:pt x="95" y="39"/>
                  <a:pt x="94" y="39"/>
                </a:cubicBezTo>
                <a:cubicBezTo>
                  <a:pt x="94" y="40"/>
                  <a:pt x="89" y="46"/>
                  <a:pt x="88" y="46"/>
                </a:cubicBezTo>
                <a:cubicBezTo>
                  <a:pt x="88" y="46"/>
                  <a:pt x="81" y="42"/>
                  <a:pt x="80" y="42"/>
                </a:cubicBezTo>
                <a:cubicBezTo>
                  <a:pt x="80" y="41"/>
                  <a:pt x="80" y="41"/>
                  <a:pt x="80" y="41"/>
                </a:cubicBezTo>
                <a:cubicBezTo>
                  <a:pt x="80" y="40"/>
                  <a:pt x="83" y="34"/>
                  <a:pt x="83" y="33"/>
                </a:cubicBezTo>
                <a:cubicBezTo>
                  <a:pt x="83" y="32"/>
                  <a:pt x="82" y="31"/>
                  <a:pt x="81" y="29"/>
                </a:cubicBezTo>
                <a:cubicBezTo>
                  <a:pt x="80" y="29"/>
                  <a:pt x="72" y="28"/>
                  <a:pt x="72" y="27"/>
                </a:cubicBezTo>
                <a:cubicBezTo>
                  <a:pt x="72" y="19"/>
                  <a:pt x="72" y="19"/>
                  <a:pt x="72" y="19"/>
                </a:cubicBezTo>
                <a:cubicBezTo>
                  <a:pt x="72" y="18"/>
                  <a:pt x="80" y="17"/>
                  <a:pt x="81" y="17"/>
                </a:cubicBezTo>
                <a:cubicBezTo>
                  <a:pt x="82" y="16"/>
                  <a:pt x="83" y="14"/>
                  <a:pt x="83" y="13"/>
                </a:cubicBezTo>
                <a:cubicBezTo>
                  <a:pt x="83" y="12"/>
                  <a:pt x="80" y="6"/>
                  <a:pt x="80" y="5"/>
                </a:cubicBezTo>
                <a:cubicBezTo>
                  <a:pt x="80" y="5"/>
                  <a:pt x="80" y="5"/>
                  <a:pt x="80" y="4"/>
                </a:cubicBezTo>
                <a:cubicBezTo>
                  <a:pt x="81" y="4"/>
                  <a:pt x="88" y="0"/>
                  <a:pt x="88" y="0"/>
                </a:cubicBezTo>
                <a:cubicBezTo>
                  <a:pt x="89" y="0"/>
                  <a:pt x="94" y="6"/>
                  <a:pt x="94" y="7"/>
                </a:cubicBezTo>
                <a:cubicBezTo>
                  <a:pt x="95" y="7"/>
                  <a:pt x="96" y="7"/>
                  <a:pt x="96" y="7"/>
                </a:cubicBezTo>
                <a:cubicBezTo>
                  <a:pt x="97" y="7"/>
                  <a:pt x="97" y="7"/>
                  <a:pt x="98" y="7"/>
                </a:cubicBezTo>
                <a:cubicBezTo>
                  <a:pt x="100" y="5"/>
                  <a:pt x="102" y="2"/>
                  <a:pt x="104" y="0"/>
                </a:cubicBezTo>
                <a:cubicBezTo>
                  <a:pt x="104" y="0"/>
                  <a:pt x="104" y="0"/>
                  <a:pt x="104" y="0"/>
                </a:cubicBezTo>
                <a:cubicBezTo>
                  <a:pt x="104" y="0"/>
                  <a:pt x="111" y="4"/>
                  <a:pt x="112" y="4"/>
                </a:cubicBezTo>
                <a:cubicBezTo>
                  <a:pt x="112" y="5"/>
                  <a:pt x="112" y="5"/>
                  <a:pt x="112" y="5"/>
                </a:cubicBezTo>
                <a:cubicBezTo>
                  <a:pt x="112" y="6"/>
                  <a:pt x="110" y="12"/>
                  <a:pt x="109" y="13"/>
                </a:cubicBezTo>
                <a:cubicBezTo>
                  <a:pt x="110" y="14"/>
                  <a:pt x="110" y="16"/>
                  <a:pt x="111" y="17"/>
                </a:cubicBezTo>
                <a:cubicBezTo>
                  <a:pt x="112" y="17"/>
                  <a:pt x="120" y="18"/>
                  <a:pt x="120" y="19"/>
                </a:cubicBezTo>
                <a:lnTo>
                  <a:pt x="120" y="27"/>
                </a:lnTo>
                <a:close/>
                <a:moveTo>
                  <a:pt x="120" y="91"/>
                </a:moveTo>
                <a:cubicBezTo>
                  <a:pt x="120" y="92"/>
                  <a:pt x="112" y="93"/>
                  <a:pt x="111" y="93"/>
                </a:cubicBezTo>
                <a:cubicBezTo>
                  <a:pt x="110" y="94"/>
                  <a:pt x="110" y="96"/>
                  <a:pt x="109" y="97"/>
                </a:cubicBezTo>
                <a:cubicBezTo>
                  <a:pt x="110" y="98"/>
                  <a:pt x="112" y="104"/>
                  <a:pt x="112" y="105"/>
                </a:cubicBezTo>
                <a:cubicBezTo>
                  <a:pt x="112" y="105"/>
                  <a:pt x="112" y="105"/>
                  <a:pt x="112" y="106"/>
                </a:cubicBezTo>
                <a:cubicBezTo>
                  <a:pt x="111" y="106"/>
                  <a:pt x="104" y="110"/>
                  <a:pt x="104" y="110"/>
                </a:cubicBezTo>
                <a:cubicBezTo>
                  <a:pt x="103" y="110"/>
                  <a:pt x="99" y="104"/>
                  <a:pt x="98" y="103"/>
                </a:cubicBezTo>
                <a:cubicBezTo>
                  <a:pt x="97" y="103"/>
                  <a:pt x="97" y="103"/>
                  <a:pt x="96" y="103"/>
                </a:cubicBezTo>
                <a:cubicBezTo>
                  <a:pt x="96" y="103"/>
                  <a:pt x="95" y="103"/>
                  <a:pt x="94" y="103"/>
                </a:cubicBezTo>
                <a:cubicBezTo>
                  <a:pt x="94" y="104"/>
                  <a:pt x="89" y="110"/>
                  <a:pt x="88" y="110"/>
                </a:cubicBezTo>
                <a:cubicBezTo>
                  <a:pt x="88" y="110"/>
                  <a:pt x="81" y="106"/>
                  <a:pt x="80" y="106"/>
                </a:cubicBezTo>
                <a:cubicBezTo>
                  <a:pt x="80" y="105"/>
                  <a:pt x="80" y="105"/>
                  <a:pt x="80" y="105"/>
                </a:cubicBezTo>
                <a:cubicBezTo>
                  <a:pt x="80" y="104"/>
                  <a:pt x="83" y="98"/>
                  <a:pt x="83" y="97"/>
                </a:cubicBezTo>
                <a:cubicBezTo>
                  <a:pt x="83" y="96"/>
                  <a:pt x="82" y="94"/>
                  <a:pt x="81" y="93"/>
                </a:cubicBezTo>
                <a:cubicBezTo>
                  <a:pt x="80" y="93"/>
                  <a:pt x="72" y="92"/>
                  <a:pt x="72" y="91"/>
                </a:cubicBezTo>
                <a:cubicBezTo>
                  <a:pt x="72" y="83"/>
                  <a:pt x="72" y="83"/>
                  <a:pt x="72" y="83"/>
                </a:cubicBezTo>
                <a:cubicBezTo>
                  <a:pt x="72" y="82"/>
                  <a:pt x="80" y="81"/>
                  <a:pt x="81" y="81"/>
                </a:cubicBezTo>
                <a:cubicBezTo>
                  <a:pt x="82" y="80"/>
                  <a:pt x="83" y="78"/>
                  <a:pt x="83" y="77"/>
                </a:cubicBezTo>
                <a:cubicBezTo>
                  <a:pt x="83" y="76"/>
                  <a:pt x="80" y="70"/>
                  <a:pt x="80" y="69"/>
                </a:cubicBezTo>
                <a:cubicBezTo>
                  <a:pt x="80" y="69"/>
                  <a:pt x="80" y="68"/>
                  <a:pt x="80" y="68"/>
                </a:cubicBezTo>
                <a:cubicBezTo>
                  <a:pt x="81" y="68"/>
                  <a:pt x="88" y="64"/>
                  <a:pt x="88" y="64"/>
                </a:cubicBezTo>
                <a:cubicBezTo>
                  <a:pt x="89" y="64"/>
                  <a:pt x="94" y="70"/>
                  <a:pt x="94" y="71"/>
                </a:cubicBezTo>
                <a:cubicBezTo>
                  <a:pt x="95" y="71"/>
                  <a:pt x="96" y="71"/>
                  <a:pt x="96" y="71"/>
                </a:cubicBezTo>
                <a:cubicBezTo>
                  <a:pt x="97" y="71"/>
                  <a:pt x="97" y="71"/>
                  <a:pt x="98" y="71"/>
                </a:cubicBezTo>
                <a:cubicBezTo>
                  <a:pt x="100" y="69"/>
                  <a:pt x="102" y="66"/>
                  <a:pt x="104" y="64"/>
                </a:cubicBezTo>
                <a:cubicBezTo>
                  <a:pt x="104" y="64"/>
                  <a:pt x="104" y="64"/>
                  <a:pt x="104" y="64"/>
                </a:cubicBezTo>
                <a:cubicBezTo>
                  <a:pt x="104" y="64"/>
                  <a:pt x="111" y="68"/>
                  <a:pt x="112" y="68"/>
                </a:cubicBezTo>
                <a:cubicBezTo>
                  <a:pt x="112" y="68"/>
                  <a:pt x="112" y="69"/>
                  <a:pt x="112" y="69"/>
                </a:cubicBezTo>
                <a:cubicBezTo>
                  <a:pt x="112" y="70"/>
                  <a:pt x="110" y="76"/>
                  <a:pt x="109" y="77"/>
                </a:cubicBezTo>
                <a:cubicBezTo>
                  <a:pt x="110" y="78"/>
                  <a:pt x="110" y="80"/>
                  <a:pt x="111" y="81"/>
                </a:cubicBezTo>
                <a:cubicBezTo>
                  <a:pt x="112" y="81"/>
                  <a:pt x="120" y="82"/>
                  <a:pt x="120" y="83"/>
                </a:cubicBezTo>
                <a:lnTo>
                  <a:pt x="120" y="91"/>
                </a:lnTo>
                <a:close/>
                <a:moveTo>
                  <a:pt x="96" y="15"/>
                </a:moveTo>
                <a:cubicBezTo>
                  <a:pt x="92" y="15"/>
                  <a:pt x="88" y="19"/>
                  <a:pt x="88" y="23"/>
                </a:cubicBezTo>
                <a:cubicBezTo>
                  <a:pt x="88" y="27"/>
                  <a:pt x="92" y="31"/>
                  <a:pt x="96" y="31"/>
                </a:cubicBezTo>
                <a:cubicBezTo>
                  <a:pt x="101" y="31"/>
                  <a:pt x="104" y="27"/>
                  <a:pt x="104" y="23"/>
                </a:cubicBezTo>
                <a:cubicBezTo>
                  <a:pt x="104" y="19"/>
                  <a:pt x="101" y="15"/>
                  <a:pt x="96" y="15"/>
                </a:cubicBezTo>
                <a:close/>
                <a:moveTo>
                  <a:pt x="96" y="79"/>
                </a:moveTo>
                <a:cubicBezTo>
                  <a:pt x="92" y="79"/>
                  <a:pt x="88" y="83"/>
                  <a:pt x="88" y="87"/>
                </a:cubicBezTo>
                <a:cubicBezTo>
                  <a:pt x="88" y="91"/>
                  <a:pt x="92" y="95"/>
                  <a:pt x="96" y="95"/>
                </a:cubicBezTo>
                <a:cubicBezTo>
                  <a:pt x="101" y="95"/>
                  <a:pt x="104" y="91"/>
                  <a:pt x="104" y="87"/>
                </a:cubicBezTo>
                <a:cubicBezTo>
                  <a:pt x="104" y="83"/>
                  <a:pt x="101" y="79"/>
                  <a:pt x="96" y="79"/>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a:cs typeface="Arial"/>
              <a:sym typeface="Arial"/>
            </a:endParaRPr>
          </a:p>
        </p:txBody>
      </p:sp>
      <p:sp>
        <p:nvSpPr>
          <p:cNvPr id="53" name="Freeform 41">
            <a:extLst>
              <a:ext uri="{FF2B5EF4-FFF2-40B4-BE49-F238E27FC236}">
                <a16:creationId xmlns:a16="http://schemas.microsoft.com/office/drawing/2014/main" id="{C9E992EC-B2E4-4E5A-A181-000677F0BD93}"/>
              </a:ext>
            </a:extLst>
          </p:cNvPr>
          <p:cNvSpPr>
            <a:spLocks noEditPoints="1"/>
          </p:cNvSpPr>
          <p:nvPr/>
        </p:nvSpPr>
        <p:spPr bwMode="auto">
          <a:xfrm>
            <a:off x="5319870" y="2132031"/>
            <a:ext cx="262766" cy="340095"/>
          </a:xfrm>
          <a:custGeom>
            <a:avLst/>
            <a:gdLst>
              <a:gd name="T0" fmla="*/ 130 w 148"/>
              <a:gd name="T1" fmla="*/ 112 h 191"/>
              <a:gd name="T2" fmla="*/ 148 w 148"/>
              <a:gd name="T3" fmla="*/ 67 h 191"/>
              <a:gd name="T4" fmla="*/ 82 w 148"/>
              <a:gd name="T5" fmla="*/ 0 h 191"/>
              <a:gd name="T6" fmla="*/ 45 w 148"/>
              <a:gd name="T7" fmla="*/ 12 h 191"/>
              <a:gd name="T8" fmla="*/ 44 w 148"/>
              <a:gd name="T9" fmla="*/ 12 h 191"/>
              <a:gd name="T10" fmla="*/ 43 w 148"/>
              <a:gd name="T11" fmla="*/ 13 h 191"/>
              <a:gd name="T12" fmla="*/ 28 w 148"/>
              <a:gd name="T13" fmla="*/ 28 h 191"/>
              <a:gd name="T14" fmla="*/ 17 w 148"/>
              <a:gd name="T15" fmla="*/ 53 h 191"/>
              <a:gd name="T16" fmla="*/ 20 w 148"/>
              <a:gd name="T17" fmla="*/ 74 h 191"/>
              <a:gd name="T18" fmla="*/ 2 w 148"/>
              <a:gd name="T19" fmla="*/ 101 h 191"/>
              <a:gd name="T20" fmla="*/ 7 w 148"/>
              <a:gd name="T21" fmla="*/ 110 h 191"/>
              <a:gd name="T22" fmla="*/ 18 w 148"/>
              <a:gd name="T23" fmla="*/ 110 h 191"/>
              <a:gd name="T24" fmla="*/ 19 w 148"/>
              <a:gd name="T25" fmla="*/ 118 h 191"/>
              <a:gd name="T26" fmla="*/ 22 w 148"/>
              <a:gd name="T27" fmla="*/ 122 h 191"/>
              <a:gd name="T28" fmla="*/ 20 w 148"/>
              <a:gd name="T29" fmla="*/ 129 h 191"/>
              <a:gd name="T30" fmla="*/ 25 w 148"/>
              <a:gd name="T31" fmla="*/ 133 h 191"/>
              <a:gd name="T32" fmla="*/ 35 w 148"/>
              <a:gd name="T33" fmla="*/ 152 h 191"/>
              <a:gd name="T34" fmla="*/ 44 w 148"/>
              <a:gd name="T35" fmla="*/ 151 h 191"/>
              <a:gd name="T36" fmla="*/ 51 w 148"/>
              <a:gd name="T37" fmla="*/ 150 h 191"/>
              <a:gd name="T38" fmla="*/ 60 w 148"/>
              <a:gd name="T39" fmla="*/ 159 h 191"/>
              <a:gd name="T40" fmla="*/ 58 w 148"/>
              <a:gd name="T41" fmla="*/ 171 h 191"/>
              <a:gd name="T42" fmla="*/ 49 w 148"/>
              <a:gd name="T43" fmla="*/ 191 h 191"/>
              <a:gd name="T44" fmla="*/ 89 w 148"/>
              <a:gd name="T45" fmla="*/ 171 h 191"/>
              <a:gd name="T46" fmla="*/ 131 w 148"/>
              <a:gd name="T47" fmla="*/ 163 h 191"/>
              <a:gd name="T48" fmla="*/ 130 w 148"/>
              <a:gd name="T49" fmla="*/ 112 h 191"/>
              <a:gd name="T50" fmla="*/ 104 w 148"/>
              <a:gd name="T51" fmla="*/ 76 h 191"/>
              <a:gd name="T52" fmla="*/ 101 w 148"/>
              <a:gd name="T53" fmla="*/ 72 h 191"/>
              <a:gd name="T54" fmla="*/ 70 w 148"/>
              <a:gd name="T55" fmla="*/ 114 h 191"/>
              <a:gd name="T56" fmla="*/ 76 w 148"/>
              <a:gd name="T57" fmla="*/ 78 h 191"/>
              <a:gd name="T58" fmla="*/ 63 w 148"/>
              <a:gd name="T59" fmla="*/ 78 h 191"/>
              <a:gd name="T60" fmla="*/ 68 w 148"/>
              <a:gd name="T61" fmla="*/ 59 h 191"/>
              <a:gd name="T62" fmla="*/ 62 w 148"/>
              <a:gd name="T63" fmla="*/ 59 h 191"/>
              <a:gd name="T64" fmla="*/ 49 w 148"/>
              <a:gd name="T65" fmla="*/ 22 h 191"/>
              <a:gd name="T66" fmla="*/ 49 w 148"/>
              <a:gd name="T67" fmla="*/ 21 h 191"/>
              <a:gd name="T68" fmla="*/ 49 w 148"/>
              <a:gd name="T69" fmla="*/ 21 h 191"/>
              <a:gd name="T70" fmla="*/ 49 w 148"/>
              <a:gd name="T71" fmla="*/ 21 h 191"/>
              <a:gd name="T72" fmla="*/ 50 w 148"/>
              <a:gd name="T73" fmla="*/ 21 h 191"/>
              <a:gd name="T74" fmla="*/ 82 w 148"/>
              <a:gd name="T75" fmla="*/ 11 h 191"/>
              <a:gd name="T76" fmla="*/ 135 w 148"/>
              <a:gd name="T77" fmla="*/ 48 h 191"/>
              <a:gd name="T78" fmla="*/ 135 w 148"/>
              <a:gd name="T79" fmla="*/ 70 h 191"/>
              <a:gd name="T80" fmla="*/ 104 w 148"/>
              <a:gd name="T81" fmla="*/ 76 h 191"/>
              <a:gd name="T82" fmla="*/ 90 w 148"/>
              <a:gd name="T83" fmla="*/ 61 h 191"/>
              <a:gd name="T84" fmla="*/ 103 w 148"/>
              <a:gd name="T85" fmla="*/ 61 h 191"/>
              <a:gd name="T86" fmla="*/ 75 w 148"/>
              <a:gd name="T87" fmla="*/ 102 h 191"/>
              <a:gd name="T88" fmla="*/ 81 w 148"/>
              <a:gd name="T89" fmla="*/ 74 h 191"/>
              <a:gd name="T90" fmla="*/ 68 w 148"/>
              <a:gd name="T91" fmla="*/ 74 h 191"/>
              <a:gd name="T92" fmla="*/ 76 w 148"/>
              <a:gd name="T93" fmla="*/ 40 h 191"/>
              <a:gd name="T94" fmla="*/ 97 w 148"/>
              <a:gd name="T95" fmla="*/ 40 h 191"/>
              <a:gd name="T96" fmla="*/ 90 w 148"/>
              <a:gd name="T97" fmla="*/ 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91">
                <a:moveTo>
                  <a:pt x="130" y="112"/>
                </a:moveTo>
                <a:cubicBezTo>
                  <a:pt x="142" y="92"/>
                  <a:pt x="148" y="84"/>
                  <a:pt x="148" y="67"/>
                </a:cubicBezTo>
                <a:cubicBezTo>
                  <a:pt x="148" y="30"/>
                  <a:pt x="118" y="0"/>
                  <a:pt x="82" y="0"/>
                </a:cubicBezTo>
                <a:cubicBezTo>
                  <a:pt x="68" y="0"/>
                  <a:pt x="55" y="5"/>
                  <a:pt x="45" y="12"/>
                </a:cubicBezTo>
                <a:cubicBezTo>
                  <a:pt x="44" y="12"/>
                  <a:pt x="44" y="12"/>
                  <a:pt x="44" y="12"/>
                </a:cubicBezTo>
                <a:cubicBezTo>
                  <a:pt x="44" y="12"/>
                  <a:pt x="44" y="12"/>
                  <a:pt x="43" y="13"/>
                </a:cubicBezTo>
                <a:cubicBezTo>
                  <a:pt x="37" y="17"/>
                  <a:pt x="32" y="22"/>
                  <a:pt x="28" y="28"/>
                </a:cubicBezTo>
                <a:cubicBezTo>
                  <a:pt x="23" y="35"/>
                  <a:pt x="19" y="44"/>
                  <a:pt x="17" y="53"/>
                </a:cubicBezTo>
                <a:cubicBezTo>
                  <a:pt x="14" y="68"/>
                  <a:pt x="20" y="68"/>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0" y="130"/>
                  <a:pt x="26" y="129"/>
                  <a:pt x="25" y="133"/>
                </a:cubicBezTo>
                <a:cubicBezTo>
                  <a:pt x="21" y="150"/>
                  <a:pt x="30" y="152"/>
                  <a:pt x="35" y="152"/>
                </a:cubicBezTo>
                <a:cubicBezTo>
                  <a:pt x="38" y="152"/>
                  <a:pt x="41" y="152"/>
                  <a:pt x="44" y="151"/>
                </a:cubicBezTo>
                <a:cubicBezTo>
                  <a:pt x="46" y="150"/>
                  <a:pt x="49" y="150"/>
                  <a:pt x="51" y="150"/>
                </a:cubicBezTo>
                <a:cubicBezTo>
                  <a:pt x="57" y="150"/>
                  <a:pt x="61" y="153"/>
                  <a:pt x="60" y="159"/>
                </a:cubicBezTo>
                <a:cubicBezTo>
                  <a:pt x="58" y="164"/>
                  <a:pt x="58" y="167"/>
                  <a:pt x="58" y="171"/>
                </a:cubicBezTo>
                <a:cubicBezTo>
                  <a:pt x="57" y="175"/>
                  <a:pt x="49" y="191"/>
                  <a:pt x="49" y="191"/>
                </a:cubicBezTo>
                <a:cubicBezTo>
                  <a:pt x="49" y="191"/>
                  <a:pt x="62" y="182"/>
                  <a:pt x="89" y="171"/>
                </a:cubicBezTo>
                <a:cubicBezTo>
                  <a:pt x="115" y="159"/>
                  <a:pt x="131" y="163"/>
                  <a:pt x="131" y="163"/>
                </a:cubicBezTo>
                <a:cubicBezTo>
                  <a:pt x="131" y="163"/>
                  <a:pt x="118" y="132"/>
                  <a:pt x="130" y="112"/>
                </a:cubicBezTo>
                <a:close/>
                <a:moveTo>
                  <a:pt x="104" y="76"/>
                </a:moveTo>
                <a:cubicBezTo>
                  <a:pt x="103" y="75"/>
                  <a:pt x="102" y="73"/>
                  <a:pt x="101" y="72"/>
                </a:cubicBezTo>
                <a:cubicBezTo>
                  <a:pt x="70" y="114"/>
                  <a:pt x="70" y="114"/>
                  <a:pt x="70" y="114"/>
                </a:cubicBezTo>
                <a:cubicBezTo>
                  <a:pt x="76" y="78"/>
                  <a:pt x="76" y="78"/>
                  <a:pt x="76" y="78"/>
                </a:cubicBezTo>
                <a:cubicBezTo>
                  <a:pt x="63" y="78"/>
                  <a:pt x="63" y="78"/>
                  <a:pt x="63" y="78"/>
                </a:cubicBezTo>
                <a:cubicBezTo>
                  <a:pt x="68" y="59"/>
                  <a:pt x="68" y="59"/>
                  <a:pt x="68" y="59"/>
                </a:cubicBezTo>
                <a:cubicBezTo>
                  <a:pt x="66" y="59"/>
                  <a:pt x="64" y="59"/>
                  <a:pt x="62" y="59"/>
                </a:cubicBezTo>
                <a:cubicBezTo>
                  <a:pt x="37" y="62"/>
                  <a:pt x="30" y="36"/>
                  <a:pt x="49" y="22"/>
                </a:cubicBezTo>
                <a:cubicBezTo>
                  <a:pt x="49" y="21"/>
                  <a:pt x="49" y="21"/>
                  <a:pt x="49" y="21"/>
                </a:cubicBezTo>
                <a:cubicBezTo>
                  <a:pt x="49" y="21"/>
                  <a:pt x="49" y="21"/>
                  <a:pt x="49" y="21"/>
                </a:cubicBezTo>
                <a:cubicBezTo>
                  <a:pt x="49" y="21"/>
                  <a:pt x="49" y="21"/>
                  <a:pt x="49" y="21"/>
                </a:cubicBezTo>
                <a:cubicBezTo>
                  <a:pt x="50" y="21"/>
                  <a:pt x="50" y="21"/>
                  <a:pt x="50" y="21"/>
                </a:cubicBezTo>
                <a:cubicBezTo>
                  <a:pt x="59" y="14"/>
                  <a:pt x="70" y="11"/>
                  <a:pt x="82" y="11"/>
                </a:cubicBezTo>
                <a:cubicBezTo>
                  <a:pt x="106" y="11"/>
                  <a:pt x="127" y="26"/>
                  <a:pt x="135" y="48"/>
                </a:cubicBezTo>
                <a:cubicBezTo>
                  <a:pt x="138" y="57"/>
                  <a:pt x="138" y="63"/>
                  <a:pt x="135" y="70"/>
                </a:cubicBezTo>
                <a:cubicBezTo>
                  <a:pt x="130" y="82"/>
                  <a:pt x="108" y="83"/>
                  <a:pt x="104" y="76"/>
                </a:cubicBezTo>
                <a:close/>
                <a:moveTo>
                  <a:pt x="90" y="61"/>
                </a:moveTo>
                <a:cubicBezTo>
                  <a:pt x="103" y="61"/>
                  <a:pt x="103" y="61"/>
                  <a:pt x="103" y="61"/>
                </a:cubicBezTo>
                <a:cubicBezTo>
                  <a:pt x="75" y="102"/>
                  <a:pt x="75" y="102"/>
                  <a:pt x="75" y="102"/>
                </a:cubicBezTo>
                <a:cubicBezTo>
                  <a:pt x="81" y="74"/>
                  <a:pt x="81" y="74"/>
                  <a:pt x="81" y="74"/>
                </a:cubicBezTo>
                <a:cubicBezTo>
                  <a:pt x="68" y="74"/>
                  <a:pt x="68" y="74"/>
                  <a:pt x="68" y="74"/>
                </a:cubicBezTo>
                <a:cubicBezTo>
                  <a:pt x="76" y="40"/>
                  <a:pt x="76" y="40"/>
                  <a:pt x="76" y="40"/>
                </a:cubicBezTo>
                <a:cubicBezTo>
                  <a:pt x="97" y="40"/>
                  <a:pt x="97" y="40"/>
                  <a:pt x="97" y="40"/>
                </a:cubicBezTo>
                <a:lnTo>
                  <a:pt x="90" y="6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4" name="Freeform 38">
            <a:extLst>
              <a:ext uri="{FF2B5EF4-FFF2-40B4-BE49-F238E27FC236}">
                <a16:creationId xmlns:a16="http://schemas.microsoft.com/office/drawing/2014/main" id="{3CDBFE7F-A1A4-4468-BEBC-446350CB00EE}"/>
              </a:ext>
            </a:extLst>
          </p:cNvPr>
          <p:cNvSpPr>
            <a:spLocks noEditPoints="1"/>
          </p:cNvSpPr>
          <p:nvPr/>
        </p:nvSpPr>
        <p:spPr bwMode="auto">
          <a:xfrm>
            <a:off x="6205796" y="1206754"/>
            <a:ext cx="318887" cy="306573"/>
          </a:xfrm>
          <a:custGeom>
            <a:avLst/>
            <a:gdLst>
              <a:gd name="T0" fmla="*/ 190 w 208"/>
              <a:gd name="T1" fmla="*/ 100 h 200"/>
              <a:gd name="T2" fmla="*/ 188 w 208"/>
              <a:gd name="T3" fmla="*/ 100 h 200"/>
              <a:gd name="T4" fmla="*/ 161 w 208"/>
              <a:gd name="T5" fmla="*/ 24 h 200"/>
              <a:gd name="T6" fmla="*/ 104 w 208"/>
              <a:gd name="T7" fmla="*/ 0 h 200"/>
              <a:gd name="T8" fmla="*/ 47 w 208"/>
              <a:gd name="T9" fmla="*/ 24 h 200"/>
              <a:gd name="T10" fmla="*/ 20 w 208"/>
              <a:gd name="T11" fmla="*/ 100 h 200"/>
              <a:gd name="T12" fmla="*/ 18 w 208"/>
              <a:gd name="T13" fmla="*/ 100 h 200"/>
              <a:gd name="T14" fmla="*/ 14 w 208"/>
              <a:gd name="T15" fmla="*/ 101 h 200"/>
              <a:gd name="T16" fmla="*/ 14 w 208"/>
              <a:gd name="T17" fmla="*/ 170 h 200"/>
              <a:gd name="T18" fmla="*/ 18 w 208"/>
              <a:gd name="T19" fmla="*/ 171 h 200"/>
              <a:gd name="T20" fmla="*/ 42 w 208"/>
              <a:gd name="T21" fmla="*/ 171 h 200"/>
              <a:gd name="T22" fmla="*/ 48 w 208"/>
              <a:gd name="T23" fmla="*/ 106 h 200"/>
              <a:gd name="T24" fmla="*/ 32 w 208"/>
              <a:gd name="T25" fmla="*/ 100 h 200"/>
              <a:gd name="T26" fmla="*/ 55 w 208"/>
              <a:gd name="T27" fmla="*/ 33 h 200"/>
              <a:gd name="T28" fmla="*/ 104 w 208"/>
              <a:gd name="T29" fmla="*/ 16 h 200"/>
              <a:gd name="T30" fmla="*/ 153 w 208"/>
              <a:gd name="T31" fmla="*/ 33 h 200"/>
              <a:gd name="T32" fmla="*/ 176 w 208"/>
              <a:gd name="T33" fmla="*/ 100 h 200"/>
              <a:gd name="T34" fmla="*/ 160 w 208"/>
              <a:gd name="T35" fmla="*/ 106 h 200"/>
              <a:gd name="T36" fmla="*/ 164 w 208"/>
              <a:gd name="T37" fmla="*/ 171 h 200"/>
              <a:gd name="T38" fmla="*/ 121 w 208"/>
              <a:gd name="T39" fmla="*/ 188 h 200"/>
              <a:gd name="T40" fmla="*/ 92 w 208"/>
              <a:gd name="T41" fmla="*/ 184 h 200"/>
              <a:gd name="T42" fmla="*/ 92 w 208"/>
              <a:gd name="T43" fmla="*/ 200 h 200"/>
              <a:gd name="T44" fmla="*/ 121 w 208"/>
              <a:gd name="T45" fmla="*/ 196 h 200"/>
              <a:gd name="T46" fmla="*/ 176 w 208"/>
              <a:gd name="T47" fmla="*/ 171 h 200"/>
              <a:gd name="T48" fmla="*/ 190 w 208"/>
              <a:gd name="T49" fmla="*/ 171 h 200"/>
              <a:gd name="T50" fmla="*/ 190 w 208"/>
              <a:gd name="T51" fmla="*/ 171 h 200"/>
              <a:gd name="T52" fmla="*/ 208 w 208"/>
              <a:gd name="T53" fmla="*/ 135 h 200"/>
              <a:gd name="T54" fmla="*/ 36 w 208"/>
              <a:gd name="T55" fmla="*/ 159 h 200"/>
              <a:gd name="T56" fmla="*/ 24 w 208"/>
              <a:gd name="T57" fmla="*/ 112 h 200"/>
              <a:gd name="T58" fmla="*/ 36 w 208"/>
              <a:gd name="T59" fmla="*/ 159 h 200"/>
              <a:gd name="T60" fmla="*/ 172 w 208"/>
              <a:gd name="T61" fmla="*/ 159 h 200"/>
              <a:gd name="T62" fmla="*/ 184 w 208"/>
              <a:gd name="T63" fmla="*/ 11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200">
                <a:moveTo>
                  <a:pt x="194" y="101"/>
                </a:moveTo>
                <a:cubicBezTo>
                  <a:pt x="193" y="100"/>
                  <a:pt x="192" y="100"/>
                  <a:pt x="190" y="100"/>
                </a:cubicBezTo>
                <a:cubicBezTo>
                  <a:pt x="190" y="100"/>
                  <a:pt x="190" y="100"/>
                  <a:pt x="190" y="100"/>
                </a:cubicBezTo>
                <a:cubicBezTo>
                  <a:pt x="188" y="100"/>
                  <a:pt x="188" y="100"/>
                  <a:pt x="188" y="100"/>
                </a:cubicBezTo>
                <a:cubicBezTo>
                  <a:pt x="188" y="85"/>
                  <a:pt x="188" y="85"/>
                  <a:pt x="188" y="85"/>
                </a:cubicBezTo>
                <a:cubicBezTo>
                  <a:pt x="188" y="61"/>
                  <a:pt x="177" y="39"/>
                  <a:pt x="161" y="24"/>
                </a:cubicBezTo>
                <a:cubicBezTo>
                  <a:pt x="161" y="22"/>
                  <a:pt x="160" y="20"/>
                  <a:pt x="158" y="19"/>
                </a:cubicBezTo>
                <a:cubicBezTo>
                  <a:pt x="143" y="6"/>
                  <a:pt x="124" y="0"/>
                  <a:pt x="104" y="0"/>
                </a:cubicBezTo>
                <a:cubicBezTo>
                  <a:pt x="84" y="0"/>
                  <a:pt x="65" y="6"/>
                  <a:pt x="50" y="19"/>
                </a:cubicBezTo>
                <a:cubicBezTo>
                  <a:pt x="48" y="20"/>
                  <a:pt x="47" y="22"/>
                  <a:pt x="47" y="24"/>
                </a:cubicBezTo>
                <a:cubicBezTo>
                  <a:pt x="30" y="39"/>
                  <a:pt x="20" y="61"/>
                  <a:pt x="20" y="85"/>
                </a:cubicBezTo>
                <a:cubicBezTo>
                  <a:pt x="20" y="100"/>
                  <a:pt x="20" y="100"/>
                  <a:pt x="20" y="100"/>
                </a:cubicBezTo>
                <a:cubicBezTo>
                  <a:pt x="18" y="100"/>
                  <a:pt x="18" y="100"/>
                  <a:pt x="18" y="100"/>
                </a:cubicBezTo>
                <a:cubicBezTo>
                  <a:pt x="18" y="100"/>
                  <a:pt x="18" y="100"/>
                  <a:pt x="18" y="100"/>
                </a:cubicBezTo>
                <a:cubicBezTo>
                  <a:pt x="18" y="100"/>
                  <a:pt x="18" y="100"/>
                  <a:pt x="18" y="100"/>
                </a:cubicBezTo>
                <a:cubicBezTo>
                  <a:pt x="16" y="100"/>
                  <a:pt x="15" y="100"/>
                  <a:pt x="14" y="101"/>
                </a:cubicBezTo>
                <a:cubicBezTo>
                  <a:pt x="12" y="102"/>
                  <a:pt x="0" y="114"/>
                  <a:pt x="0" y="135"/>
                </a:cubicBezTo>
                <a:cubicBezTo>
                  <a:pt x="0" y="157"/>
                  <a:pt x="12" y="168"/>
                  <a:pt x="14" y="170"/>
                </a:cubicBezTo>
                <a:cubicBezTo>
                  <a:pt x="15" y="170"/>
                  <a:pt x="16" y="171"/>
                  <a:pt x="18" y="171"/>
                </a:cubicBezTo>
                <a:cubicBezTo>
                  <a:pt x="18" y="171"/>
                  <a:pt x="18" y="171"/>
                  <a:pt x="18" y="171"/>
                </a:cubicBezTo>
                <a:cubicBezTo>
                  <a:pt x="18" y="171"/>
                  <a:pt x="18" y="171"/>
                  <a:pt x="18" y="171"/>
                </a:cubicBezTo>
                <a:cubicBezTo>
                  <a:pt x="42" y="171"/>
                  <a:pt x="42" y="171"/>
                  <a:pt x="42" y="171"/>
                </a:cubicBezTo>
                <a:cubicBezTo>
                  <a:pt x="45" y="171"/>
                  <a:pt x="48" y="168"/>
                  <a:pt x="48" y="165"/>
                </a:cubicBezTo>
                <a:cubicBezTo>
                  <a:pt x="48" y="106"/>
                  <a:pt x="48" y="106"/>
                  <a:pt x="48" y="106"/>
                </a:cubicBezTo>
                <a:cubicBezTo>
                  <a:pt x="48" y="102"/>
                  <a:pt x="45" y="100"/>
                  <a:pt x="42" y="100"/>
                </a:cubicBezTo>
                <a:cubicBezTo>
                  <a:pt x="32" y="100"/>
                  <a:pt x="32" y="100"/>
                  <a:pt x="32" y="100"/>
                </a:cubicBezTo>
                <a:cubicBezTo>
                  <a:pt x="32" y="85"/>
                  <a:pt x="32" y="85"/>
                  <a:pt x="32" y="85"/>
                </a:cubicBezTo>
                <a:cubicBezTo>
                  <a:pt x="32" y="65"/>
                  <a:pt x="41" y="46"/>
                  <a:pt x="55" y="33"/>
                </a:cubicBezTo>
                <a:cubicBezTo>
                  <a:pt x="57" y="33"/>
                  <a:pt x="58" y="32"/>
                  <a:pt x="60" y="31"/>
                </a:cubicBezTo>
                <a:cubicBezTo>
                  <a:pt x="72" y="21"/>
                  <a:pt x="88" y="16"/>
                  <a:pt x="104" y="16"/>
                </a:cubicBezTo>
                <a:cubicBezTo>
                  <a:pt x="120" y="16"/>
                  <a:pt x="135" y="21"/>
                  <a:pt x="148" y="31"/>
                </a:cubicBezTo>
                <a:cubicBezTo>
                  <a:pt x="149" y="32"/>
                  <a:pt x="151" y="33"/>
                  <a:pt x="153" y="33"/>
                </a:cubicBezTo>
                <a:cubicBezTo>
                  <a:pt x="167" y="46"/>
                  <a:pt x="176" y="65"/>
                  <a:pt x="176" y="85"/>
                </a:cubicBezTo>
                <a:cubicBezTo>
                  <a:pt x="176" y="100"/>
                  <a:pt x="176" y="100"/>
                  <a:pt x="176" y="100"/>
                </a:cubicBezTo>
                <a:cubicBezTo>
                  <a:pt x="166" y="100"/>
                  <a:pt x="166" y="100"/>
                  <a:pt x="166" y="100"/>
                </a:cubicBezTo>
                <a:cubicBezTo>
                  <a:pt x="163" y="100"/>
                  <a:pt x="160" y="102"/>
                  <a:pt x="160" y="106"/>
                </a:cubicBezTo>
                <a:cubicBezTo>
                  <a:pt x="160" y="165"/>
                  <a:pt x="160" y="165"/>
                  <a:pt x="160" y="165"/>
                </a:cubicBezTo>
                <a:cubicBezTo>
                  <a:pt x="160" y="168"/>
                  <a:pt x="162" y="170"/>
                  <a:pt x="164" y="171"/>
                </a:cubicBezTo>
                <a:cubicBezTo>
                  <a:pt x="154" y="178"/>
                  <a:pt x="138" y="188"/>
                  <a:pt x="122" y="188"/>
                </a:cubicBezTo>
                <a:cubicBezTo>
                  <a:pt x="121" y="188"/>
                  <a:pt x="121" y="188"/>
                  <a:pt x="121" y="188"/>
                </a:cubicBezTo>
                <a:cubicBezTo>
                  <a:pt x="120" y="186"/>
                  <a:pt x="117" y="184"/>
                  <a:pt x="114" y="184"/>
                </a:cubicBezTo>
                <a:cubicBezTo>
                  <a:pt x="92" y="184"/>
                  <a:pt x="92" y="184"/>
                  <a:pt x="92" y="184"/>
                </a:cubicBezTo>
                <a:cubicBezTo>
                  <a:pt x="87" y="184"/>
                  <a:pt x="84" y="188"/>
                  <a:pt x="84" y="192"/>
                </a:cubicBezTo>
                <a:cubicBezTo>
                  <a:pt x="84" y="197"/>
                  <a:pt x="87" y="200"/>
                  <a:pt x="92" y="200"/>
                </a:cubicBezTo>
                <a:cubicBezTo>
                  <a:pt x="114" y="200"/>
                  <a:pt x="114" y="200"/>
                  <a:pt x="114" y="200"/>
                </a:cubicBezTo>
                <a:cubicBezTo>
                  <a:pt x="117" y="200"/>
                  <a:pt x="120" y="199"/>
                  <a:pt x="121" y="196"/>
                </a:cubicBezTo>
                <a:cubicBezTo>
                  <a:pt x="122" y="196"/>
                  <a:pt x="122" y="196"/>
                  <a:pt x="122" y="196"/>
                </a:cubicBezTo>
                <a:cubicBezTo>
                  <a:pt x="145" y="196"/>
                  <a:pt x="168" y="178"/>
                  <a:pt x="176" y="171"/>
                </a:cubicBezTo>
                <a:cubicBezTo>
                  <a:pt x="190" y="171"/>
                  <a:pt x="190" y="171"/>
                  <a:pt x="190" y="171"/>
                </a:cubicBezTo>
                <a:cubicBezTo>
                  <a:pt x="190" y="171"/>
                  <a:pt x="190" y="171"/>
                  <a:pt x="190" y="171"/>
                </a:cubicBezTo>
                <a:cubicBezTo>
                  <a:pt x="190" y="171"/>
                  <a:pt x="190" y="171"/>
                  <a:pt x="190" y="171"/>
                </a:cubicBezTo>
                <a:cubicBezTo>
                  <a:pt x="190" y="171"/>
                  <a:pt x="190" y="171"/>
                  <a:pt x="190" y="171"/>
                </a:cubicBezTo>
                <a:cubicBezTo>
                  <a:pt x="192" y="171"/>
                  <a:pt x="193" y="170"/>
                  <a:pt x="194" y="170"/>
                </a:cubicBezTo>
                <a:cubicBezTo>
                  <a:pt x="195" y="168"/>
                  <a:pt x="208" y="157"/>
                  <a:pt x="208" y="135"/>
                </a:cubicBezTo>
                <a:cubicBezTo>
                  <a:pt x="208" y="114"/>
                  <a:pt x="195" y="102"/>
                  <a:pt x="194" y="101"/>
                </a:cubicBezTo>
                <a:moveTo>
                  <a:pt x="36" y="159"/>
                </a:moveTo>
                <a:cubicBezTo>
                  <a:pt x="24" y="159"/>
                  <a:pt x="24" y="159"/>
                  <a:pt x="24" y="159"/>
                </a:cubicBezTo>
                <a:cubicBezTo>
                  <a:pt x="24" y="112"/>
                  <a:pt x="24" y="112"/>
                  <a:pt x="24" y="112"/>
                </a:cubicBezTo>
                <a:cubicBezTo>
                  <a:pt x="36" y="112"/>
                  <a:pt x="36" y="112"/>
                  <a:pt x="36" y="112"/>
                </a:cubicBezTo>
                <a:lnTo>
                  <a:pt x="36" y="159"/>
                </a:lnTo>
                <a:close/>
                <a:moveTo>
                  <a:pt x="184" y="159"/>
                </a:moveTo>
                <a:cubicBezTo>
                  <a:pt x="172" y="159"/>
                  <a:pt x="172" y="159"/>
                  <a:pt x="172" y="159"/>
                </a:cubicBezTo>
                <a:cubicBezTo>
                  <a:pt x="172" y="112"/>
                  <a:pt x="172" y="112"/>
                  <a:pt x="172" y="112"/>
                </a:cubicBezTo>
                <a:cubicBezTo>
                  <a:pt x="184" y="112"/>
                  <a:pt x="184" y="112"/>
                  <a:pt x="184" y="112"/>
                </a:cubicBezTo>
                <a:lnTo>
                  <a:pt x="184" y="15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 name="Freeform 28">
            <a:extLst>
              <a:ext uri="{FF2B5EF4-FFF2-40B4-BE49-F238E27FC236}">
                <a16:creationId xmlns:a16="http://schemas.microsoft.com/office/drawing/2014/main" id="{933014A6-E57F-4287-A566-3173E5F231E3}"/>
              </a:ext>
            </a:extLst>
          </p:cNvPr>
          <p:cNvSpPr>
            <a:spLocks noEditPoints="1"/>
          </p:cNvSpPr>
          <p:nvPr/>
        </p:nvSpPr>
        <p:spPr bwMode="auto">
          <a:xfrm>
            <a:off x="4410563" y="3015816"/>
            <a:ext cx="335550" cy="255623"/>
          </a:xfrm>
          <a:custGeom>
            <a:avLst/>
            <a:gdLst>
              <a:gd name="T0" fmla="*/ 127 w 197"/>
              <a:gd name="T1" fmla="*/ 123 h 150"/>
              <a:gd name="T2" fmla="*/ 126 w 197"/>
              <a:gd name="T3" fmla="*/ 121 h 150"/>
              <a:gd name="T4" fmla="*/ 96 w 197"/>
              <a:gd name="T5" fmla="*/ 141 h 150"/>
              <a:gd name="T6" fmla="*/ 100 w 197"/>
              <a:gd name="T7" fmla="*/ 76 h 150"/>
              <a:gd name="T8" fmla="*/ 102 w 197"/>
              <a:gd name="T9" fmla="*/ 61 h 150"/>
              <a:gd name="T10" fmla="*/ 141 w 197"/>
              <a:gd name="T11" fmla="*/ 15 h 150"/>
              <a:gd name="T12" fmla="*/ 150 w 197"/>
              <a:gd name="T13" fmla="*/ 9 h 150"/>
              <a:gd name="T14" fmla="*/ 63 w 197"/>
              <a:gd name="T15" fmla="*/ 0 h 150"/>
              <a:gd name="T16" fmla="*/ 65 w 197"/>
              <a:gd name="T17" fmla="*/ 44 h 150"/>
              <a:gd name="T18" fmla="*/ 65 w 197"/>
              <a:gd name="T19" fmla="*/ 54 h 150"/>
              <a:gd name="T20" fmla="*/ 63 w 197"/>
              <a:gd name="T21" fmla="*/ 98 h 150"/>
              <a:gd name="T22" fmla="*/ 63 w 197"/>
              <a:gd name="T23" fmla="*/ 141 h 150"/>
              <a:gd name="T24" fmla="*/ 152 w 197"/>
              <a:gd name="T25" fmla="*/ 141 h 150"/>
              <a:gd name="T26" fmla="*/ 111 w 197"/>
              <a:gd name="T27" fmla="*/ 15 h 150"/>
              <a:gd name="T28" fmla="*/ 111 w 197"/>
              <a:gd name="T29" fmla="*/ 30 h 150"/>
              <a:gd name="T30" fmla="*/ 105 w 197"/>
              <a:gd name="T31" fmla="*/ 15 h 150"/>
              <a:gd name="T32" fmla="*/ 93 w 197"/>
              <a:gd name="T33" fmla="*/ 15 h 150"/>
              <a:gd name="T34" fmla="*/ 87 w 197"/>
              <a:gd name="T35" fmla="*/ 30 h 150"/>
              <a:gd name="T36" fmla="*/ 75 w 197"/>
              <a:gd name="T37" fmla="*/ 61 h 150"/>
              <a:gd name="T38" fmla="*/ 75 w 197"/>
              <a:gd name="T39" fmla="*/ 76 h 150"/>
              <a:gd name="T40" fmla="*/ 89 w 197"/>
              <a:gd name="T41" fmla="*/ 122 h 150"/>
              <a:gd name="T42" fmla="*/ 76 w 197"/>
              <a:gd name="T43" fmla="*/ 123 h 150"/>
              <a:gd name="T44" fmla="*/ 75 w 197"/>
              <a:gd name="T45" fmla="*/ 106 h 150"/>
              <a:gd name="T46" fmla="*/ 89 w 197"/>
              <a:gd name="T47" fmla="*/ 106 h 150"/>
              <a:gd name="T48" fmla="*/ 2 w 197"/>
              <a:gd name="T49" fmla="*/ 44 h 150"/>
              <a:gd name="T50" fmla="*/ 4 w 197"/>
              <a:gd name="T51" fmla="*/ 141 h 150"/>
              <a:gd name="T52" fmla="*/ 57 w 197"/>
              <a:gd name="T53" fmla="*/ 150 h 150"/>
              <a:gd name="T54" fmla="*/ 59 w 197"/>
              <a:gd name="T55" fmla="*/ 137 h 150"/>
              <a:gd name="T56" fmla="*/ 57 w 197"/>
              <a:gd name="T57" fmla="*/ 86 h 150"/>
              <a:gd name="T58" fmla="*/ 57 w 197"/>
              <a:gd name="T59" fmla="*/ 57 h 150"/>
              <a:gd name="T60" fmla="*/ 57 w 197"/>
              <a:gd name="T61" fmla="*/ 41 h 150"/>
              <a:gd name="T62" fmla="*/ 46 w 197"/>
              <a:gd name="T63" fmla="*/ 25 h 150"/>
              <a:gd name="T64" fmla="*/ 13 w 197"/>
              <a:gd name="T65" fmla="*/ 122 h 150"/>
              <a:gd name="T66" fmla="*/ 25 w 197"/>
              <a:gd name="T67" fmla="*/ 122 h 150"/>
              <a:gd name="T68" fmla="*/ 13 w 197"/>
              <a:gd name="T69" fmla="*/ 61 h 150"/>
              <a:gd name="T70" fmla="*/ 43 w 197"/>
              <a:gd name="T71" fmla="*/ 122 h 150"/>
              <a:gd name="T72" fmla="*/ 43 w 197"/>
              <a:gd name="T73" fmla="*/ 106 h 150"/>
              <a:gd name="T74" fmla="*/ 31 w 197"/>
              <a:gd name="T75" fmla="*/ 76 h 150"/>
              <a:gd name="T76" fmla="*/ 43 w 197"/>
              <a:gd name="T77" fmla="*/ 76 h 150"/>
              <a:gd name="T78" fmla="*/ 153 w 197"/>
              <a:gd name="T79" fmla="*/ 119 h 150"/>
              <a:gd name="T80" fmla="*/ 153 w 197"/>
              <a:gd name="T81" fmla="*/ 109 h 150"/>
              <a:gd name="T82" fmla="*/ 186 w 197"/>
              <a:gd name="T83" fmla="*/ 75 h 150"/>
              <a:gd name="T84" fmla="*/ 175 w 197"/>
              <a:gd name="T85" fmla="*/ 68 h 150"/>
              <a:gd name="T86" fmla="*/ 159 w 197"/>
              <a:gd name="T87" fmla="*/ 97 h 150"/>
              <a:gd name="T88" fmla="*/ 130 w 197"/>
              <a:gd name="T89" fmla="*/ 81 h 150"/>
              <a:gd name="T90" fmla="*/ 146 w 197"/>
              <a:gd name="T91" fmla="*/ 5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7" h="150">
                <a:moveTo>
                  <a:pt x="150" y="127"/>
                </a:moveTo>
                <a:cubicBezTo>
                  <a:pt x="144" y="127"/>
                  <a:pt x="137" y="126"/>
                  <a:pt x="131" y="123"/>
                </a:cubicBezTo>
                <a:cubicBezTo>
                  <a:pt x="127" y="123"/>
                  <a:pt x="127" y="123"/>
                  <a:pt x="127" y="123"/>
                </a:cubicBezTo>
                <a:cubicBezTo>
                  <a:pt x="126" y="123"/>
                  <a:pt x="126" y="123"/>
                  <a:pt x="126" y="123"/>
                </a:cubicBezTo>
                <a:cubicBezTo>
                  <a:pt x="126" y="122"/>
                  <a:pt x="126" y="122"/>
                  <a:pt x="126" y="122"/>
                </a:cubicBezTo>
                <a:cubicBezTo>
                  <a:pt x="126" y="121"/>
                  <a:pt x="126" y="121"/>
                  <a:pt x="126" y="121"/>
                </a:cubicBezTo>
                <a:cubicBezTo>
                  <a:pt x="124" y="119"/>
                  <a:pt x="122" y="118"/>
                  <a:pt x="120" y="116"/>
                </a:cubicBezTo>
                <a:cubicBezTo>
                  <a:pt x="120" y="141"/>
                  <a:pt x="120" y="141"/>
                  <a:pt x="120" y="141"/>
                </a:cubicBezTo>
                <a:cubicBezTo>
                  <a:pt x="96" y="141"/>
                  <a:pt x="96" y="141"/>
                  <a:pt x="96" y="141"/>
                </a:cubicBezTo>
                <a:cubicBezTo>
                  <a:pt x="96" y="106"/>
                  <a:pt x="96" y="106"/>
                  <a:pt x="96" y="106"/>
                </a:cubicBezTo>
                <a:cubicBezTo>
                  <a:pt x="110" y="106"/>
                  <a:pt x="110" y="106"/>
                  <a:pt x="110" y="106"/>
                </a:cubicBezTo>
                <a:cubicBezTo>
                  <a:pt x="104" y="98"/>
                  <a:pt x="100" y="87"/>
                  <a:pt x="100" y="76"/>
                </a:cubicBezTo>
                <a:cubicBezTo>
                  <a:pt x="93" y="76"/>
                  <a:pt x="93" y="76"/>
                  <a:pt x="93" y="76"/>
                </a:cubicBezTo>
                <a:cubicBezTo>
                  <a:pt x="93" y="61"/>
                  <a:pt x="93" y="61"/>
                  <a:pt x="93" y="61"/>
                </a:cubicBezTo>
                <a:cubicBezTo>
                  <a:pt x="102" y="61"/>
                  <a:pt x="102" y="61"/>
                  <a:pt x="102" y="61"/>
                </a:cubicBezTo>
                <a:cubicBezTo>
                  <a:pt x="106" y="46"/>
                  <a:pt x="116" y="34"/>
                  <a:pt x="129" y="28"/>
                </a:cubicBezTo>
                <a:cubicBezTo>
                  <a:pt x="129" y="15"/>
                  <a:pt x="129" y="15"/>
                  <a:pt x="129" y="15"/>
                </a:cubicBezTo>
                <a:cubicBezTo>
                  <a:pt x="141" y="15"/>
                  <a:pt x="141" y="15"/>
                  <a:pt x="141" y="15"/>
                </a:cubicBezTo>
                <a:cubicBezTo>
                  <a:pt x="141" y="23"/>
                  <a:pt x="141" y="23"/>
                  <a:pt x="141" y="23"/>
                </a:cubicBezTo>
                <a:cubicBezTo>
                  <a:pt x="144" y="23"/>
                  <a:pt x="147" y="22"/>
                  <a:pt x="150" y="22"/>
                </a:cubicBezTo>
                <a:cubicBezTo>
                  <a:pt x="150" y="9"/>
                  <a:pt x="150" y="9"/>
                  <a:pt x="150" y="9"/>
                </a:cubicBezTo>
                <a:cubicBezTo>
                  <a:pt x="152" y="9"/>
                  <a:pt x="152" y="9"/>
                  <a:pt x="152" y="9"/>
                </a:cubicBezTo>
                <a:cubicBezTo>
                  <a:pt x="152" y="0"/>
                  <a:pt x="152" y="0"/>
                  <a:pt x="152" y="0"/>
                </a:cubicBezTo>
                <a:cubicBezTo>
                  <a:pt x="63" y="0"/>
                  <a:pt x="63" y="0"/>
                  <a:pt x="63" y="0"/>
                </a:cubicBezTo>
                <a:cubicBezTo>
                  <a:pt x="63" y="9"/>
                  <a:pt x="63" y="9"/>
                  <a:pt x="63" y="9"/>
                </a:cubicBezTo>
                <a:cubicBezTo>
                  <a:pt x="65" y="9"/>
                  <a:pt x="65" y="9"/>
                  <a:pt x="65" y="9"/>
                </a:cubicBezTo>
                <a:cubicBezTo>
                  <a:pt x="65" y="44"/>
                  <a:pt x="65" y="44"/>
                  <a:pt x="65" y="44"/>
                </a:cubicBezTo>
                <a:cubicBezTo>
                  <a:pt x="63" y="44"/>
                  <a:pt x="63" y="44"/>
                  <a:pt x="63" y="44"/>
                </a:cubicBezTo>
                <a:cubicBezTo>
                  <a:pt x="63" y="54"/>
                  <a:pt x="63" y="54"/>
                  <a:pt x="63" y="54"/>
                </a:cubicBezTo>
                <a:cubicBezTo>
                  <a:pt x="65" y="54"/>
                  <a:pt x="65" y="54"/>
                  <a:pt x="65" y="54"/>
                </a:cubicBezTo>
                <a:cubicBezTo>
                  <a:pt x="65" y="89"/>
                  <a:pt x="65" y="89"/>
                  <a:pt x="65" y="89"/>
                </a:cubicBezTo>
                <a:cubicBezTo>
                  <a:pt x="63" y="89"/>
                  <a:pt x="63" y="89"/>
                  <a:pt x="63" y="89"/>
                </a:cubicBezTo>
                <a:cubicBezTo>
                  <a:pt x="63" y="98"/>
                  <a:pt x="63" y="98"/>
                  <a:pt x="63" y="98"/>
                </a:cubicBezTo>
                <a:cubicBezTo>
                  <a:pt x="65" y="98"/>
                  <a:pt x="65" y="98"/>
                  <a:pt x="65" y="98"/>
                </a:cubicBezTo>
                <a:cubicBezTo>
                  <a:pt x="65" y="141"/>
                  <a:pt x="65" y="141"/>
                  <a:pt x="65" y="141"/>
                </a:cubicBezTo>
                <a:cubicBezTo>
                  <a:pt x="63" y="141"/>
                  <a:pt x="63" y="141"/>
                  <a:pt x="63" y="141"/>
                </a:cubicBezTo>
                <a:cubicBezTo>
                  <a:pt x="63" y="150"/>
                  <a:pt x="63" y="150"/>
                  <a:pt x="63" y="150"/>
                </a:cubicBezTo>
                <a:cubicBezTo>
                  <a:pt x="152" y="150"/>
                  <a:pt x="152" y="150"/>
                  <a:pt x="152" y="150"/>
                </a:cubicBezTo>
                <a:cubicBezTo>
                  <a:pt x="152" y="141"/>
                  <a:pt x="152" y="141"/>
                  <a:pt x="152" y="141"/>
                </a:cubicBezTo>
                <a:cubicBezTo>
                  <a:pt x="150" y="141"/>
                  <a:pt x="150" y="141"/>
                  <a:pt x="150" y="141"/>
                </a:cubicBezTo>
                <a:lnTo>
                  <a:pt x="150" y="127"/>
                </a:lnTo>
                <a:close/>
                <a:moveTo>
                  <a:pt x="111" y="15"/>
                </a:moveTo>
                <a:cubicBezTo>
                  <a:pt x="123" y="15"/>
                  <a:pt x="123" y="15"/>
                  <a:pt x="123" y="15"/>
                </a:cubicBezTo>
                <a:cubicBezTo>
                  <a:pt x="123" y="30"/>
                  <a:pt x="123" y="30"/>
                  <a:pt x="123" y="30"/>
                </a:cubicBezTo>
                <a:cubicBezTo>
                  <a:pt x="111" y="30"/>
                  <a:pt x="111" y="30"/>
                  <a:pt x="111" y="30"/>
                </a:cubicBezTo>
                <a:lnTo>
                  <a:pt x="111" y="15"/>
                </a:lnTo>
                <a:close/>
                <a:moveTo>
                  <a:pt x="93" y="15"/>
                </a:moveTo>
                <a:cubicBezTo>
                  <a:pt x="105" y="15"/>
                  <a:pt x="105" y="15"/>
                  <a:pt x="105" y="15"/>
                </a:cubicBezTo>
                <a:cubicBezTo>
                  <a:pt x="105" y="30"/>
                  <a:pt x="105" y="30"/>
                  <a:pt x="105" y="30"/>
                </a:cubicBezTo>
                <a:cubicBezTo>
                  <a:pt x="93" y="30"/>
                  <a:pt x="93" y="30"/>
                  <a:pt x="93" y="30"/>
                </a:cubicBezTo>
                <a:lnTo>
                  <a:pt x="93" y="15"/>
                </a:lnTo>
                <a:close/>
                <a:moveTo>
                  <a:pt x="75" y="15"/>
                </a:moveTo>
                <a:cubicBezTo>
                  <a:pt x="87" y="15"/>
                  <a:pt x="87" y="15"/>
                  <a:pt x="87" y="15"/>
                </a:cubicBezTo>
                <a:cubicBezTo>
                  <a:pt x="87" y="30"/>
                  <a:pt x="87" y="30"/>
                  <a:pt x="87" y="30"/>
                </a:cubicBezTo>
                <a:cubicBezTo>
                  <a:pt x="75" y="30"/>
                  <a:pt x="75" y="30"/>
                  <a:pt x="75" y="30"/>
                </a:cubicBezTo>
                <a:lnTo>
                  <a:pt x="75" y="15"/>
                </a:lnTo>
                <a:close/>
                <a:moveTo>
                  <a:pt x="75" y="61"/>
                </a:moveTo>
                <a:cubicBezTo>
                  <a:pt x="87" y="61"/>
                  <a:pt x="87" y="61"/>
                  <a:pt x="87" y="61"/>
                </a:cubicBezTo>
                <a:cubicBezTo>
                  <a:pt x="87" y="76"/>
                  <a:pt x="87" y="76"/>
                  <a:pt x="87" y="76"/>
                </a:cubicBezTo>
                <a:cubicBezTo>
                  <a:pt x="75" y="76"/>
                  <a:pt x="75" y="76"/>
                  <a:pt x="75" y="76"/>
                </a:cubicBezTo>
                <a:lnTo>
                  <a:pt x="75" y="61"/>
                </a:lnTo>
                <a:close/>
                <a:moveTo>
                  <a:pt x="89" y="106"/>
                </a:moveTo>
                <a:cubicBezTo>
                  <a:pt x="89" y="122"/>
                  <a:pt x="89" y="122"/>
                  <a:pt x="89" y="122"/>
                </a:cubicBezTo>
                <a:cubicBezTo>
                  <a:pt x="89" y="123"/>
                  <a:pt x="89" y="123"/>
                  <a:pt x="89" y="123"/>
                </a:cubicBezTo>
                <a:cubicBezTo>
                  <a:pt x="89" y="123"/>
                  <a:pt x="89" y="123"/>
                  <a:pt x="89" y="123"/>
                </a:cubicBezTo>
                <a:cubicBezTo>
                  <a:pt x="76" y="123"/>
                  <a:pt x="76" y="123"/>
                  <a:pt x="76" y="123"/>
                </a:cubicBezTo>
                <a:cubicBezTo>
                  <a:pt x="75" y="123"/>
                  <a:pt x="75" y="123"/>
                  <a:pt x="75" y="123"/>
                </a:cubicBezTo>
                <a:cubicBezTo>
                  <a:pt x="75" y="122"/>
                  <a:pt x="75" y="122"/>
                  <a:pt x="75" y="122"/>
                </a:cubicBezTo>
                <a:cubicBezTo>
                  <a:pt x="75" y="106"/>
                  <a:pt x="75" y="106"/>
                  <a:pt x="75" y="106"/>
                </a:cubicBezTo>
                <a:cubicBezTo>
                  <a:pt x="75" y="106"/>
                  <a:pt x="75" y="106"/>
                  <a:pt x="75" y="106"/>
                </a:cubicBezTo>
                <a:cubicBezTo>
                  <a:pt x="76" y="106"/>
                  <a:pt x="76" y="106"/>
                  <a:pt x="76" y="106"/>
                </a:cubicBezTo>
                <a:cubicBezTo>
                  <a:pt x="89" y="106"/>
                  <a:pt x="89" y="106"/>
                  <a:pt x="89" y="106"/>
                </a:cubicBezTo>
                <a:cubicBezTo>
                  <a:pt x="89" y="106"/>
                  <a:pt x="89" y="106"/>
                  <a:pt x="89" y="106"/>
                </a:cubicBezTo>
                <a:close/>
                <a:moveTo>
                  <a:pt x="0" y="44"/>
                </a:moveTo>
                <a:cubicBezTo>
                  <a:pt x="2" y="44"/>
                  <a:pt x="2" y="44"/>
                  <a:pt x="2" y="44"/>
                </a:cubicBezTo>
                <a:cubicBezTo>
                  <a:pt x="2" y="54"/>
                  <a:pt x="2" y="54"/>
                  <a:pt x="2" y="54"/>
                </a:cubicBezTo>
                <a:cubicBezTo>
                  <a:pt x="4" y="54"/>
                  <a:pt x="4" y="54"/>
                  <a:pt x="4" y="54"/>
                </a:cubicBezTo>
                <a:cubicBezTo>
                  <a:pt x="4" y="141"/>
                  <a:pt x="4" y="141"/>
                  <a:pt x="4" y="141"/>
                </a:cubicBezTo>
                <a:cubicBezTo>
                  <a:pt x="2" y="141"/>
                  <a:pt x="2" y="141"/>
                  <a:pt x="2" y="141"/>
                </a:cubicBezTo>
                <a:cubicBezTo>
                  <a:pt x="2" y="150"/>
                  <a:pt x="2" y="150"/>
                  <a:pt x="2" y="150"/>
                </a:cubicBezTo>
                <a:cubicBezTo>
                  <a:pt x="57" y="150"/>
                  <a:pt x="57" y="150"/>
                  <a:pt x="57" y="150"/>
                </a:cubicBezTo>
                <a:cubicBezTo>
                  <a:pt x="57" y="141"/>
                  <a:pt x="57" y="141"/>
                  <a:pt x="57" y="141"/>
                </a:cubicBezTo>
                <a:cubicBezTo>
                  <a:pt x="57" y="137"/>
                  <a:pt x="57" y="137"/>
                  <a:pt x="57" y="137"/>
                </a:cubicBezTo>
                <a:cubicBezTo>
                  <a:pt x="59" y="137"/>
                  <a:pt x="59" y="137"/>
                  <a:pt x="59" y="137"/>
                </a:cubicBezTo>
                <a:cubicBezTo>
                  <a:pt x="59" y="102"/>
                  <a:pt x="59" y="102"/>
                  <a:pt x="59" y="102"/>
                </a:cubicBezTo>
                <a:cubicBezTo>
                  <a:pt x="57" y="102"/>
                  <a:pt x="57" y="102"/>
                  <a:pt x="57" y="102"/>
                </a:cubicBezTo>
                <a:cubicBezTo>
                  <a:pt x="57" y="86"/>
                  <a:pt x="57" y="86"/>
                  <a:pt x="57" y="86"/>
                </a:cubicBezTo>
                <a:cubicBezTo>
                  <a:pt x="59" y="86"/>
                  <a:pt x="59" y="86"/>
                  <a:pt x="59" y="86"/>
                </a:cubicBezTo>
                <a:cubicBezTo>
                  <a:pt x="59" y="57"/>
                  <a:pt x="59" y="57"/>
                  <a:pt x="59" y="57"/>
                </a:cubicBezTo>
                <a:cubicBezTo>
                  <a:pt x="57" y="57"/>
                  <a:pt x="57" y="57"/>
                  <a:pt x="57" y="57"/>
                </a:cubicBezTo>
                <a:cubicBezTo>
                  <a:pt x="57" y="54"/>
                  <a:pt x="57" y="54"/>
                  <a:pt x="57" y="54"/>
                </a:cubicBezTo>
                <a:cubicBezTo>
                  <a:pt x="57" y="44"/>
                  <a:pt x="57" y="44"/>
                  <a:pt x="57" y="44"/>
                </a:cubicBezTo>
                <a:cubicBezTo>
                  <a:pt x="57" y="41"/>
                  <a:pt x="57" y="41"/>
                  <a:pt x="57" y="41"/>
                </a:cubicBezTo>
                <a:cubicBezTo>
                  <a:pt x="59" y="41"/>
                  <a:pt x="59" y="41"/>
                  <a:pt x="59" y="41"/>
                </a:cubicBezTo>
                <a:cubicBezTo>
                  <a:pt x="59" y="31"/>
                  <a:pt x="59" y="31"/>
                  <a:pt x="59" y="31"/>
                </a:cubicBezTo>
                <a:cubicBezTo>
                  <a:pt x="46" y="25"/>
                  <a:pt x="46" y="25"/>
                  <a:pt x="46" y="25"/>
                </a:cubicBezTo>
                <a:lnTo>
                  <a:pt x="0" y="44"/>
                </a:lnTo>
                <a:close/>
                <a:moveTo>
                  <a:pt x="25" y="122"/>
                </a:moveTo>
                <a:cubicBezTo>
                  <a:pt x="13" y="122"/>
                  <a:pt x="13" y="122"/>
                  <a:pt x="13" y="122"/>
                </a:cubicBezTo>
                <a:cubicBezTo>
                  <a:pt x="13" y="106"/>
                  <a:pt x="13" y="106"/>
                  <a:pt x="13" y="106"/>
                </a:cubicBezTo>
                <a:cubicBezTo>
                  <a:pt x="25" y="106"/>
                  <a:pt x="25" y="106"/>
                  <a:pt x="25" y="106"/>
                </a:cubicBezTo>
                <a:lnTo>
                  <a:pt x="25" y="122"/>
                </a:lnTo>
                <a:close/>
                <a:moveTo>
                  <a:pt x="25" y="76"/>
                </a:moveTo>
                <a:cubicBezTo>
                  <a:pt x="13" y="76"/>
                  <a:pt x="13" y="76"/>
                  <a:pt x="13" y="76"/>
                </a:cubicBezTo>
                <a:cubicBezTo>
                  <a:pt x="13" y="61"/>
                  <a:pt x="13" y="61"/>
                  <a:pt x="13" y="61"/>
                </a:cubicBezTo>
                <a:cubicBezTo>
                  <a:pt x="25" y="61"/>
                  <a:pt x="25" y="61"/>
                  <a:pt x="25" y="61"/>
                </a:cubicBezTo>
                <a:lnTo>
                  <a:pt x="25" y="76"/>
                </a:lnTo>
                <a:close/>
                <a:moveTo>
                  <a:pt x="43" y="122"/>
                </a:moveTo>
                <a:cubicBezTo>
                  <a:pt x="31" y="122"/>
                  <a:pt x="31" y="122"/>
                  <a:pt x="31" y="122"/>
                </a:cubicBezTo>
                <a:cubicBezTo>
                  <a:pt x="31" y="106"/>
                  <a:pt x="31" y="106"/>
                  <a:pt x="31" y="106"/>
                </a:cubicBezTo>
                <a:cubicBezTo>
                  <a:pt x="43" y="106"/>
                  <a:pt x="43" y="106"/>
                  <a:pt x="43" y="106"/>
                </a:cubicBezTo>
                <a:lnTo>
                  <a:pt x="43" y="122"/>
                </a:lnTo>
                <a:close/>
                <a:moveTo>
                  <a:pt x="43" y="76"/>
                </a:moveTo>
                <a:cubicBezTo>
                  <a:pt x="31" y="76"/>
                  <a:pt x="31" y="76"/>
                  <a:pt x="31" y="76"/>
                </a:cubicBezTo>
                <a:cubicBezTo>
                  <a:pt x="31" y="61"/>
                  <a:pt x="31" y="61"/>
                  <a:pt x="31" y="61"/>
                </a:cubicBezTo>
                <a:cubicBezTo>
                  <a:pt x="43" y="61"/>
                  <a:pt x="43" y="61"/>
                  <a:pt x="43" y="61"/>
                </a:cubicBezTo>
                <a:lnTo>
                  <a:pt x="43" y="76"/>
                </a:lnTo>
                <a:close/>
                <a:moveTo>
                  <a:pt x="153" y="30"/>
                </a:moveTo>
                <a:cubicBezTo>
                  <a:pt x="128" y="30"/>
                  <a:pt x="108" y="50"/>
                  <a:pt x="108" y="75"/>
                </a:cubicBezTo>
                <a:cubicBezTo>
                  <a:pt x="108" y="99"/>
                  <a:pt x="128" y="119"/>
                  <a:pt x="153" y="119"/>
                </a:cubicBezTo>
                <a:cubicBezTo>
                  <a:pt x="177" y="119"/>
                  <a:pt x="197" y="99"/>
                  <a:pt x="197" y="75"/>
                </a:cubicBezTo>
                <a:cubicBezTo>
                  <a:pt x="197" y="50"/>
                  <a:pt x="177" y="30"/>
                  <a:pt x="153" y="30"/>
                </a:cubicBezTo>
                <a:moveTo>
                  <a:pt x="153" y="109"/>
                </a:moveTo>
                <a:cubicBezTo>
                  <a:pt x="134" y="109"/>
                  <a:pt x="119" y="93"/>
                  <a:pt x="119" y="75"/>
                </a:cubicBezTo>
                <a:cubicBezTo>
                  <a:pt x="119" y="56"/>
                  <a:pt x="134" y="41"/>
                  <a:pt x="153" y="41"/>
                </a:cubicBezTo>
                <a:cubicBezTo>
                  <a:pt x="171" y="41"/>
                  <a:pt x="186" y="56"/>
                  <a:pt x="186" y="75"/>
                </a:cubicBezTo>
                <a:cubicBezTo>
                  <a:pt x="186" y="93"/>
                  <a:pt x="171" y="109"/>
                  <a:pt x="153" y="109"/>
                </a:cubicBezTo>
                <a:moveTo>
                  <a:pt x="159" y="68"/>
                </a:moveTo>
                <a:cubicBezTo>
                  <a:pt x="175" y="68"/>
                  <a:pt x="175" y="68"/>
                  <a:pt x="175" y="68"/>
                </a:cubicBezTo>
                <a:cubicBezTo>
                  <a:pt x="175" y="81"/>
                  <a:pt x="175" y="81"/>
                  <a:pt x="175" y="81"/>
                </a:cubicBezTo>
                <a:cubicBezTo>
                  <a:pt x="159" y="81"/>
                  <a:pt x="159" y="81"/>
                  <a:pt x="159" y="81"/>
                </a:cubicBezTo>
                <a:cubicBezTo>
                  <a:pt x="159" y="97"/>
                  <a:pt x="159" y="97"/>
                  <a:pt x="159" y="97"/>
                </a:cubicBezTo>
                <a:cubicBezTo>
                  <a:pt x="146" y="97"/>
                  <a:pt x="146" y="97"/>
                  <a:pt x="146" y="97"/>
                </a:cubicBezTo>
                <a:cubicBezTo>
                  <a:pt x="146" y="81"/>
                  <a:pt x="146" y="81"/>
                  <a:pt x="146" y="81"/>
                </a:cubicBezTo>
                <a:cubicBezTo>
                  <a:pt x="130" y="81"/>
                  <a:pt x="130" y="81"/>
                  <a:pt x="130" y="81"/>
                </a:cubicBezTo>
                <a:cubicBezTo>
                  <a:pt x="130" y="68"/>
                  <a:pt x="130" y="68"/>
                  <a:pt x="130" y="68"/>
                </a:cubicBezTo>
                <a:cubicBezTo>
                  <a:pt x="146" y="68"/>
                  <a:pt x="146" y="68"/>
                  <a:pt x="146" y="68"/>
                </a:cubicBezTo>
                <a:cubicBezTo>
                  <a:pt x="146" y="52"/>
                  <a:pt x="146" y="52"/>
                  <a:pt x="146" y="52"/>
                </a:cubicBezTo>
                <a:cubicBezTo>
                  <a:pt x="159" y="52"/>
                  <a:pt x="159" y="52"/>
                  <a:pt x="159" y="52"/>
                </a:cubicBezTo>
                <a:lnTo>
                  <a:pt x="159" y="6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10369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Изображение выглядит как поезд, трек, старый, оружие&#10;&#10;Описание создано с очень высокой степенью достоверности">
            <a:extLst>
              <a:ext uri="{FF2B5EF4-FFF2-40B4-BE49-F238E27FC236}">
                <a16:creationId xmlns:a16="http://schemas.microsoft.com/office/drawing/2014/main" id="{6DC2A368-E396-4365-8A5C-7FF07BE49FE8}"/>
              </a:ext>
            </a:extLst>
          </p:cNvPr>
          <p:cNvPicPr>
            <a:picLocks noChangeAspect="1"/>
          </p:cNvPicPr>
          <p:nvPr/>
        </p:nvPicPr>
        <p:blipFill rotWithShape="1">
          <a:blip r:embed="rId3"/>
          <a:srcRect b="14372"/>
          <a:stretch/>
        </p:blipFill>
        <p:spPr>
          <a:xfrm>
            <a:off x="4503974" y="-1"/>
            <a:ext cx="4640026" cy="2647785"/>
          </a:xfrm>
          <a:prstGeom prst="rect">
            <a:avLst/>
          </a:prstGeom>
        </p:spPr>
      </p:pic>
      <p:sp>
        <p:nvSpPr>
          <p:cNvPr id="5" name="Прямоугольник 4">
            <a:extLst>
              <a:ext uri="{FF2B5EF4-FFF2-40B4-BE49-F238E27FC236}">
                <a16:creationId xmlns:a16="http://schemas.microsoft.com/office/drawing/2014/main" id="{B4444E01-2105-4521-8225-69645D5B7840}"/>
              </a:ext>
            </a:extLst>
          </p:cNvPr>
          <p:cNvSpPr/>
          <p:nvPr/>
        </p:nvSpPr>
        <p:spPr>
          <a:xfrm>
            <a:off x="4503970" y="-1"/>
            <a:ext cx="4640029" cy="5143499"/>
          </a:xfrm>
          <a:prstGeom prst="rect">
            <a:avLst/>
          </a:prstGeom>
          <a:solidFill>
            <a:srgbClr val="3AC0A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a:extLst>
              <a:ext uri="{FF2B5EF4-FFF2-40B4-BE49-F238E27FC236}">
                <a16:creationId xmlns:a16="http://schemas.microsoft.com/office/drawing/2014/main" id="{C47DCD13-06CE-4504-BC9C-F559A77EB4BA}"/>
              </a:ext>
            </a:extLst>
          </p:cNvPr>
          <p:cNvSpPr txBox="1">
            <a:spLocks/>
          </p:cNvSpPr>
          <p:nvPr/>
        </p:nvSpPr>
        <p:spPr>
          <a:xfrm>
            <a:off x="4674580" y="2045416"/>
            <a:ext cx="4087757" cy="526334"/>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CE6667"/>
              </a:buClr>
              <a:buSzPct val="100000"/>
              <a:buFont typeface="Arial"/>
              <a:buNone/>
              <a:defRPr sz="2800" b="1" i="0" u="none" strike="noStrike" cap="none">
                <a:solidFill>
                  <a:srgbClr val="CE6667"/>
                </a:solidFill>
                <a:latin typeface="Bebas Neue Bold" panose="020B0606020202050201" pitchFamily="34" charset="-52"/>
                <a:ea typeface="Bebas Neue Bold" panose="020B0606020202050201" pitchFamily="34" charset="-52"/>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l"/>
            <a:r>
              <a:rPr lang="ru-RU" sz="3600" b="0" dirty="0">
                <a:solidFill>
                  <a:schemeClr val="tx2"/>
                </a:solidFill>
                <a:latin typeface="Oswald" panose="00000500000000000000" pitchFamily="2" charset="-52"/>
                <a:cs typeface="Calibri" panose="020F0502020204030204" pitchFamily="34" charset="0"/>
              </a:rPr>
              <a:t>ПРИМЕР ВНЕДРЕНИЯ</a:t>
            </a:r>
          </a:p>
        </p:txBody>
      </p:sp>
      <p:cxnSp>
        <p:nvCxnSpPr>
          <p:cNvPr id="7" name="Прямая соединительная линия 6">
            <a:extLst>
              <a:ext uri="{FF2B5EF4-FFF2-40B4-BE49-F238E27FC236}">
                <a16:creationId xmlns:a16="http://schemas.microsoft.com/office/drawing/2014/main" id="{2BE31F5F-9913-4630-90F0-2A0F4541D4A3}"/>
              </a:ext>
            </a:extLst>
          </p:cNvPr>
          <p:cNvCxnSpPr>
            <a:cxnSpLocks/>
          </p:cNvCxnSpPr>
          <p:nvPr/>
        </p:nvCxnSpPr>
        <p:spPr>
          <a:xfrm>
            <a:off x="4746143" y="1960489"/>
            <a:ext cx="39525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443997" y="2703475"/>
            <a:ext cx="3931920" cy="2284654"/>
          </a:xfrm>
        </p:spPr>
        <p:txBody>
          <a:bodyPr/>
          <a:lstStyle/>
          <a:p>
            <a:pPr indent="-139700">
              <a:spcBef>
                <a:spcPts val="640"/>
              </a:spcBef>
              <a:buClr>
                <a:schemeClr val="tx2"/>
              </a:buClr>
              <a:buSzPct val="120000"/>
              <a:buFont typeface="Wingdings" panose="05000000000000000000" pitchFamily="2" charset="2"/>
              <a:buChar char="§"/>
            </a:pPr>
            <a:r>
              <a:rPr lang="ru-RU" b="1" dirty="0">
                <a:solidFill>
                  <a:schemeClr val="tx2"/>
                </a:solidFill>
              </a:rPr>
              <a:t>Энергетическая компания</a:t>
            </a:r>
          </a:p>
          <a:p>
            <a:pPr indent="-139700">
              <a:spcBef>
                <a:spcPts val="640"/>
              </a:spcBef>
              <a:buClr>
                <a:schemeClr val="tx2"/>
              </a:buClr>
              <a:buSzPct val="120000"/>
              <a:buFont typeface="Wingdings" panose="05000000000000000000" pitchFamily="2" charset="2"/>
              <a:buChar char="§"/>
            </a:pPr>
            <a:r>
              <a:rPr lang="ru-RU" b="1" dirty="0">
                <a:solidFill>
                  <a:schemeClr val="tx2"/>
                </a:solidFill>
              </a:rPr>
              <a:t>Филиальная структура, </a:t>
            </a:r>
            <a:r>
              <a:rPr lang="en-US" b="1" dirty="0">
                <a:solidFill>
                  <a:schemeClr val="tx2"/>
                </a:solidFill>
              </a:rPr>
              <a:t>5 </a:t>
            </a:r>
            <a:r>
              <a:rPr lang="ru-RU" b="1" dirty="0">
                <a:solidFill>
                  <a:schemeClr val="tx2"/>
                </a:solidFill>
              </a:rPr>
              <a:t>ГРЭС по России</a:t>
            </a:r>
          </a:p>
          <a:p>
            <a:pPr indent="-139700">
              <a:spcBef>
                <a:spcPts val="640"/>
              </a:spcBef>
              <a:buClr>
                <a:schemeClr val="tx2"/>
              </a:buClr>
              <a:buSzPct val="120000"/>
              <a:buFont typeface="Wingdings" panose="05000000000000000000" pitchFamily="2" charset="2"/>
              <a:buChar char="§"/>
            </a:pPr>
            <a:r>
              <a:rPr lang="ru-RU" b="1" dirty="0">
                <a:solidFill>
                  <a:schemeClr val="tx2"/>
                </a:solidFill>
              </a:rPr>
              <a:t>450 рабочих мест в </a:t>
            </a:r>
            <a:r>
              <a:rPr lang="en-US" b="1" dirty="0">
                <a:solidFill>
                  <a:schemeClr val="tx2"/>
                </a:solidFill>
              </a:rPr>
              <a:t>myObject</a:t>
            </a:r>
            <a:endParaRPr lang="ru-RU" b="1" dirty="0">
              <a:solidFill>
                <a:schemeClr val="tx2"/>
              </a:solidFill>
            </a:endParaRPr>
          </a:p>
          <a:p>
            <a:pPr indent="-139700">
              <a:spcBef>
                <a:spcPts val="640"/>
              </a:spcBef>
              <a:buClr>
                <a:schemeClr val="tx2"/>
              </a:buClr>
              <a:buSzPct val="120000"/>
              <a:buFont typeface="Wingdings" panose="05000000000000000000" pitchFamily="2" charset="2"/>
              <a:buChar char="§"/>
            </a:pPr>
            <a:r>
              <a:rPr lang="ru-RU" b="1" dirty="0">
                <a:solidFill>
                  <a:schemeClr val="tx2"/>
                </a:solidFill>
              </a:rPr>
              <a:t>Адаптация к бизнес-процессам компании</a:t>
            </a:r>
          </a:p>
          <a:p>
            <a:pPr indent="-139700">
              <a:spcBef>
                <a:spcPts val="640"/>
              </a:spcBef>
              <a:buClr>
                <a:schemeClr val="tx2"/>
              </a:buClr>
              <a:buSzPct val="120000"/>
              <a:buFont typeface="Wingdings" panose="05000000000000000000" pitchFamily="2" charset="2"/>
              <a:buChar char="§"/>
            </a:pPr>
            <a:r>
              <a:rPr lang="ru-RU" b="1" dirty="0">
                <a:solidFill>
                  <a:schemeClr val="tx2"/>
                </a:solidFill>
              </a:rPr>
              <a:t>Выездное обучение во всех филиалах</a:t>
            </a:r>
          </a:p>
          <a:p>
            <a:pPr indent="-139700">
              <a:spcBef>
                <a:spcPts val="640"/>
              </a:spcBef>
              <a:buClr>
                <a:schemeClr val="tx2"/>
              </a:buClr>
              <a:buSzPct val="120000"/>
              <a:buFont typeface="Wingdings" panose="05000000000000000000" pitchFamily="2" charset="2"/>
              <a:buChar char="§"/>
            </a:pPr>
            <a:r>
              <a:rPr lang="ru-RU" b="1" dirty="0">
                <a:solidFill>
                  <a:schemeClr val="tx2"/>
                </a:solidFill>
              </a:rPr>
              <a:t>Ввод в промышленную эксплуатацию в течение 8 месяцев</a:t>
            </a:r>
            <a:endParaRPr lang="en-US" b="1" dirty="0">
              <a:solidFill>
                <a:schemeClr val="tx2"/>
              </a:solidFill>
            </a:endParaRPr>
          </a:p>
          <a:p>
            <a:pPr indent="-139700">
              <a:spcBef>
                <a:spcPts val="640"/>
              </a:spcBef>
              <a:buClr>
                <a:schemeClr val="tx2"/>
              </a:buClr>
              <a:buSzPct val="120000"/>
              <a:buFont typeface="Wingdings" panose="05000000000000000000" pitchFamily="2" charset="2"/>
              <a:buChar char="§"/>
            </a:pPr>
            <a:r>
              <a:rPr lang="ru-RU" b="1" dirty="0">
                <a:solidFill>
                  <a:schemeClr val="tx2"/>
                </a:solidFill>
              </a:rPr>
              <a:t>Техническая поддержка</a:t>
            </a:r>
          </a:p>
        </p:txBody>
      </p:sp>
      <p:sp>
        <p:nvSpPr>
          <p:cNvPr id="10" name="Текст 2">
            <a:extLst>
              <a:ext uri="{FF2B5EF4-FFF2-40B4-BE49-F238E27FC236}">
                <a16:creationId xmlns:a16="http://schemas.microsoft.com/office/drawing/2014/main" id="{0A9168E7-A7C2-4131-A319-606766828905}"/>
              </a:ext>
            </a:extLst>
          </p:cNvPr>
          <p:cNvSpPr txBox="1">
            <a:spLocks/>
          </p:cNvSpPr>
          <p:nvPr/>
        </p:nvSpPr>
        <p:spPr>
          <a:xfrm>
            <a:off x="260183" y="1202384"/>
            <a:ext cx="3931920" cy="273872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1400" b="0" i="0" u="none" strike="noStrike" cap="none">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Arial Narrow"/>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Narrow"/>
                <a:ea typeface="Arial Narrow"/>
                <a:cs typeface="Arial Narrow"/>
                <a:sym typeface="Arial Narrow"/>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Narrow"/>
                <a:ea typeface="Arial Narrow"/>
                <a:cs typeface="Arial Narrow"/>
                <a:sym typeface="Arial Narrow"/>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indent="-139700">
              <a:spcBef>
                <a:spcPts val="640"/>
              </a:spcBef>
              <a:buClr>
                <a:srgbClr val="3AC0A2"/>
              </a:buClr>
              <a:buSzPct val="120000"/>
              <a:buFont typeface="Wingdings" panose="05000000000000000000" pitchFamily="2" charset="2"/>
              <a:buChar char="§"/>
            </a:pPr>
            <a:r>
              <a:rPr lang="ru-RU" dirty="0">
                <a:solidFill>
                  <a:srgbClr val="000000"/>
                </a:solidFill>
              </a:rPr>
              <a:t>Создано единое информационное пространство служб ПК центрального аппарата и филиалов</a:t>
            </a:r>
          </a:p>
          <a:p>
            <a:pPr indent="-139700">
              <a:spcBef>
                <a:spcPts val="640"/>
              </a:spcBef>
              <a:buClr>
                <a:srgbClr val="3AC0A2"/>
              </a:buClr>
              <a:buSzPct val="120000"/>
              <a:buFont typeface="Wingdings" panose="05000000000000000000" pitchFamily="2" charset="2"/>
              <a:buChar char="§"/>
            </a:pPr>
            <a:r>
              <a:rPr lang="ru-RU" dirty="0">
                <a:solidFill>
                  <a:srgbClr val="000000"/>
                </a:solidFill>
              </a:rPr>
              <a:t>Выявлены и поставлены на контроль случаи нарушения сроков ЭПБ и т.п.</a:t>
            </a:r>
          </a:p>
          <a:p>
            <a:pPr indent="-139700">
              <a:spcBef>
                <a:spcPts val="640"/>
              </a:spcBef>
              <a:buClr>
                <a:srgbClr val="3AC0A2"/>
              </a:buClr>
              <a:buSzPct val="120000"/>
              <a:buFont typeface="Wingdings" panose="05000000000000000000" pitchFamily="2" charset="2"/>
              <a:buChar char="§"/>
            </a:pPr>
            <a:r>
              <a:rPr lang="ru-RU" dirty="0">
                <a:solidFill>
                  <a:srgbClr val="000000"/>
                </a:solidFill>
              </a:rPr>
              <a:t>Введено оперативное планирование и отчетность по мероприятиям ПБ посредством ИС.</a:t>
            </a:r>
          </a:p>
          <a:p>
            <a:pPr indent="-139700">
              <a:spcBef>
                <a:spcPts val="640"/>
              </a:spcBef>
              <a:buClr>
                <a:srgbClr val="3AC0A2"/>
              </a:buClr>
              <a:buSzPct val="120000"/>
              <a:buFont typeface="Wingdings" panose="05000000000000000000" pitchFamily="2" charset="2"/>
              <a:buChar char="§"/>
            </a:pPr>
            <a:r>
              <a:rPr lang="ru-RU" dirty="0">
                <a:solidFill>
                  <a:srgbClr val="000000"/>
                </a:solidFill>
              </a:rPr>
              <a:t>Теперь совещания еженедельного контроля – на основе данных </a:t>
            </a:r>
            <a:r>
              <a:rPr lang="en-US" dirty="0">
                <a:solidFill>
                  <a:srgbClr val="000000"/>
                </a:solidFill>
              </a:rPr>
              <a:t>myObject</a:t>
            </a:r>
            <a:endParaRPr lang="ru-RU" dirty="0">
              <a:solidFill>
                <a:srgbClr val="000000"/>
              </a:solidFill>
            </a:endParaRPr>
          </a:p>
        </p:txBody>
      </p:sp>
    </p:spTree>
    <p:extLst>
      <p:ext uri="{BB962C8B-B14F-4D97-AF65-F5344CB8AC3E}">
        <p14:creationId xmlns:p14="http://schemas.microsoft.com/office/powerpoint/2010/main" val="129672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p:nvPr/>
        </p:nvSpPr>
        <p:spPr>
          <a:xfrm>
            <a:off x="0" y="616572"/>
            <a:ext cx="9144000"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2800" b="1" dirty="0">
              <a:solidFill>
                <a:srgbClr val="CE6667"/>
              </a:solidFill>
            </a:endParaRPr>
          </a:p>
        </p:txBody>
      </p:sp>
      <p:pic>
        <p:nvPicPr>
          <p:cNvPr id="348" name="Shape 348"/>
          <p:cNvPicPr preferRelativeResize="0"/>
          <p:nvPr/>
        </p:nvPicPr>
        <p:blipFill rotWithShape="1">
          <a:blip r:embed="rId3">
            <a:alphaModFix/>
          </a:blip>
          <a:srcRect/>
          <a:stretch/>
        </p:blipFill>
        <p:spPr>
          <a:xfrm>
            <a:off x="5319293" y="4018885"/>
            <a:ext cx="932400" cy="605100"/>
          </a:xfrm>
          <a:prstGeom prst="rect">
            <a:avLst/>
          </a:prstGeom>
          <a:noFill/>
          <a:ln>
            <a:noFill/>
          </a:ln>
        </p:spPr>
      </p:pic>
      <p:pic>
        <p:nvPicPr>
          <p:cNvPr id="349" name="Shape 349"/>
          <p:cNvPicPr preferRelativeResize="0"/>
          <p:nvPr/>
        </p:nvPicPr>
        <p:blipFill rotWithShape="1">
          <a:blip r:embed="rId4">
            <a:alphaModFix/>
          </a:blip>
          <a:srcRect/>
          <a:stretch/>
        </p:blipFill>
        <p:spPr>
          <a:xfrm>
            <a:off x="6458020" y="4013173"/>
            <a:ext cx="616500" cy="616500"/>
          </a:xfrm>
          <a:prstGeom prst="rect">
            <a:avLst/>
          </a:prstGeom>
          <a:noFill/>
          <a:ln>
            <a:noFill/>
          </a:ln>
        </p:spPr>
      </p:pic>
      <p:sp>
        <p:nvSpPr>
          <p:cNvPr id="350" name="Shape 350"/>
          <p:cNvSpPr txBox="1"/>
          <p:nvPr/>
        </p:nvSpPr>
        <p:spPr>
          <a:xfrm>
            <a:off x="469275" y="3913125"/>
            <a:ext cx="4122000" cy="816600"/>
          </a:xfrm>
          <a:prstGeom prst="rect">
            <a:avLst/>
          </a:prstGeom>
          <a:noFill/>
          <a:ln>
            <a:noFill/>
          </a:ln>
        </p:spPr>
        <p:txBody>
          <a:bodyPr lIns="91425" tIns="91425" rIns="91425" bIns="91425" anchor="t" anchorCtr="0">
            <a:noAutofit/>
          </a:bodyPr>
          <a:lstStyle/>
          <a:p>
            <a:pPr lvl="0">
              <a:spcBef>
                <a:spcPts val="0"/>
              </a:spcBef>
              <a:buNone/>
            </a:pPr>
            <a:r>
              <a:rPr lang="en-US" sz="2400" b="1" dirty="0">
                <a:solidFill>
                  <a:srgbClr val="3AC0A2"/>
                </a:solidFill>
                <a:latin typeface="Arial" panose="020B0604020202020204" pitchFamily="34" charset="0"/>
                <a:cs typeface="Arial" panose="020B0604020202020204" pitchFamily="34" charset="0"/>
              </a:rPr>
              <a:t>✆ 8-800-500-3567</a:t>
            </a:r>
          </a:p>
          <a:p>
            <a:pPr lvl="0">
              <a:spcBef>
                <a:spcPts val="0"/>
              </a:spcBef>
              <a:buNone/>
            </a:pPr>
            <a:r>
              <a:rPr lang="en-US" sz="1800" b="1" dirty="0">
                <a:solidFill>
                  <a:srgbClr val="3AC0A2"/>
                </a:solidFill>
                <a:latin typeface="Arial" panose="020B0604020202020204" pitchFamily="34" charset="0"/>
                <a:cs typeface="Arial" panose="020B0604020202020204" pitchFamily="34" charset="0"/>
              </a:rPr>
              <a:t>по России бесплатно</a:t>
            </a:r>
          </a:p>
        </p:txBody>
      </p:sp>
      <p:pic>
        <p:nvPicPr>
          <p:cNvPr id="351" name="Shape 351"/>
          <p:cNvPicPr preferRelativeResize="0"/>
          <p:nvPr/>
        </p:nvPicPr>
        <p:blipFill>
          <a:blip r:embed="rId5">
            <a:alphaModFix/>
          </a:blip>
          <a:stretch>
            <a:fillRect/>
          </a:stretch>
        </p:blipFill>
        <p:spPr>
          <a:xfrm>
            <a:off x="7280850" y="4218125"/>
            <a:ext cx="1347399" cy="206600"/>
          </a:xfrm>
          <a:prstGeom prst="rect">
            <a:avLst/>
          </a:prstGeom>
          <a:noFill/>
          <a:ln>
            <a:noFill/>
          </a:ln>
        </p:spPr>
      </p:pic>
      <p:sp>
        <p:nvSpPr>
          <p:cNvPr id="2" name="TextBox 1"/>
          <p:cNvSpPr txBox="1"/>
          <p:nvPr/>
        </p:nvSpPr>
        <p:spPr>
          <a:xfrm>
            <a:off x="0" y="1138660"/>
            <a:ext cx="9143999" cy="1938992"/>
          </a:xfrm>
          <a:prstGeom prst="rect">
            <a:avLst/>
          </a:prstGeom>
          <a:noFill/>
        </p:spPr>
        <p:txBody>
          <a:bodyPr wrap="square" rtlCol="0">
            <a:spAutoFit/>
          </a:bodyPr>
          <a:lstStyle/>
          <a:p>
            <a:pPr algn="ctr"/>
            <a:r>
              <a:rPr lang="ru-RU" sz="2400" dirty="0"/>
              <a:t>Дополнительная информация:</a:t>
            </a:r>
          </a:p>
          <a:p>
            <a:pPr algn="ctr"/>
            <a:r>
              <a:rPr lang="en-US" sz="2400" dirty="0"/>
              <a:t>www.myobject.ru</a:t>
            </a:r>
          </a:p>
          <a:p>
            <a:pPr algn="ctr"/>
            <a:endParaRPr lang="ru-RU" sz="2400" dirty="0"/>
          </a:p>
          <a:p>
            <a:pPr algn="ctr"/>
            <a:r>
              <a:rPr lang="en-US" sz="2400" dirty="0"/>
              <a:t>support.myobject.ru</a:t>
            </a:r>
          </a:p>
          <a:p>
            <a:pPr algn="ctr"/>
            <a:r>
              <a:rPr lang="en-US" sz="2400" dirty="0"/>
              <a:t>info@myobject.ru</a:t>
            </a:r>
            <a:endParaRPr lang="ru-RU"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8CD56C-2F85-4832-9087-6ADB7701C23E}"/>
              </a:ext>
            </a:extLst>
          </p:cNvPr>
          <p:cNvSpPr>
            <a:spLocks noGrp="1"/>
          </p:cNvSpPr>
          <p:nvPr>
            <p:ph type="title"/>
          </p:nvPr>
        </p:nvSpPr>
        <p:spPr/>
        <p:txBody>
          <a:bodyPr/>
          <a:lstStyle/>
          <a:p>
            <a:r>
              <a:rPr lang="ru-RU" dirty="0"/>
              <a:t>АВТОМАТИЧЕСКИЙ КОНТРОЛЬ ИНЦИДЕНТОВ</a:t>
            </a:r>
            <a:br>
              <a:rPr lang="ru-RU" dirty="0"/>
            </a:br>
            <a:r>
              <a:rPr lang="ru-RU" dirty="0"/>
              <a:t>И УСТРАНЕНИЯ ИХ ПРИЧИН</a:t>
            </a:r>
          </a:p>
        </p:txBody>
      </p:sp>
      <p:sp>
        <p:nvSpPr>
          <p:cNvPr id="3" name="Овал 2">
            <a:extLst>
              <a:ext uri="{FF2B5EF4-FFF2-40B4-BE49-F238E27FC236}">
                <a16:creationId xmlns:a16="http://schemas.microsoft.com/office/drawing/2014/main" id="{E88E55CA-2329-48A4-832E-680E319D15E8}"/>
              </a:ext>
            </a:extLst>
          </p:cNvPr>
          <p:cNvSpPr/>
          <p:nvPr/>
        </p:nvSpPr>
        <p:spPr>
          <a:xfrm>
            <a:off x="841807" y="2037493"/>
            <a:ext cx="2568541" cy="2482981"/>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rtlCol="0" anchor="ct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rPr>
              <a:t>Зона управления ТП</a:t>
            </a:r>
          </a:p>
        </p:txBody>
      </p:sp>
      <p:sp>
        <p:nvSpPr>
          <p:cNvPr id="5" name="Прямоугольник 4">
            <a:extLst>
              <a:ext uri="{FF2B5EF4-FFF2-40B4-BE49-F238E27FC236}">
                <a16:creationId xmlns:a16="http://schemas.microsoft.com/office/drawing/2014/main" id="{A25650F5-50A5-4D83-9883-946BAA907C1D}"/>
              </a:ext>
            </a:extLst>
          </p:cNvPr>
          <p:cNvSpPr/>
          <p:nvPr/>
        </p:nvSpPr>
        <p:spPr>
          <a:xfrm>
            <a:off x="4360465" y="2835845"/>
            <a:ext cx="1821022" cy="886275"/>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rtlCol="0" anchor="ct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rPr>
              <a:t>Система ИТ безопасности АСУТП</a:t>
            </a:r>
          </a:p>
        </p:txBody>
      </p:sp>
      <p:pic>
        <p:nvPicPr>
          <p:cNvPr id="6" name="Рисунок 5">
            <a:extLst>
              <a:ext uri="{FF2B5EF4-FFF2-40B4-BE49-F238E27FC236}">
                <a16:creationId xmlns:a16="http://schemas.microsoft.com/office/drawing/2014/main" id="{58896F6E-9885-46CD-938D-54250C48066D}"/>
              </a:ext>
            </a:extLst>
          </p:cNvPr>
          <p:cNvPicPr>
            <a:picLocks noChangeAspect="1"/>
          </p:cNvPicPr>
          <p:nvPr/>
        </p:nvPicPr>
        <p:blipFill>
          <a:blip r:embed="rId3"/>
          <a:stretch>
            <a:fillRect/>
          </a:stretch>
        </p:blipFill>
        <p:spPr>
          <a:xfrm>
            <a:off x="6929491" y="2835845"/>
            <a:ext cx="1944013" cy="1261904"/>
          </a:xfrm>
          <a:prstGeom prst="rect">
            <a:avLst/>
          </a:prstGeom>
          <a:effectLst/>
        </p:spPr>
      </p:pic>
      <p:sp>
        <p:nvSpPr>
          <p:cNvPr id="7" name="Стрелка: вправо 6">
            <a:extLst>
              <a:ext uri="{FF2B5EF4-FFF2-40B4-BE49-F238E27FC236}">
                <a16:creationId xmlns:a16="http://schemas.microsoft.com/office/drawing/2014/main" id="{22323CF5-A585-4E08-93D5-0BFDF94129B1}"/>
              </a:ext>
            </a:extLst>
          </p:cNvPr>
          <p:cNvSpPr/>
          <p:nvPr/>
        </p:nvSpPr>
        <p:spPr>
          <a:xfrm>
            <a:off x="3612461" y="3010328"/>
            <a:ext cx="585627" cy="71179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8" name="Стрелка: вправо 7">
            <a:extLst>
              <a:ext uri="{FF2B5EF4-FFF2-40B4-BE49-F238E27FC236}">
                <a16:creationId xmlns:a16="http://schemas.microsoft.com/office/drawing/2014/main" id="{811FAB22-F1BF-438B-AC3C-FD57E3C23868}"/>
              </a:ext>
            </a:extLst>
          </p:cNvPr>
          <p:cNvSpPr/>
          <p:nvPr/>
        </p:nvSpPr>
        <p:spPr>
          <a:xfrm>
            <a:off x="6343864" y="3010328"/>
            <a:ext cx="585627" cy="71179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9" name="Freeform 82">
            <a:extLst>
              <a:ext uri="{FF2B5EF4-FFF2-40B4-BE49-F238E27FC236}">
                <a16:creationId xmlns:a16="http://schemas.microsoft.com/office/drawing/2014/main" id="{F19ED2DB-3EAC-4843-9A7D-3DBF6CC5E3F0}"/>
              </a:ext>
            </a:extLst>
          </p:cNvPr>
          <p:cNvSpPr>
            <a:spLocks noEditPoints="1"/>
          </p:cNvSpPr>
          <p:nvPr/>
        </p:nvSpPr>
        <p:spPr bwMode="auto">
          <a:xfrm>
            <a:off x="4400201" y="3581334"/>
            <a:ext cx="392784" cy="516415"/>
          </a:xfrm>
          <a:custGeom>
            <a:avLst/>
            <a:gdLst>
              <a:gd name="T0" fmla="*/ 120 w 129"/>
              <a:gd name="T1" fmla="*/ 56 h 169"/>
              <a:gd name="T2" fmla="*/ 116 w 129"/>
              <a:gd name="T3" fmla="*/ 34 h 169"/>
              <a:gd name="T4" fmla="*/ 64 w 129"/>
              <a:gd name="T5" fmla="*/ 0 h 169"/>
              <a:gd name="T6" fmla="*/ 64 w 129"/>
              <a:gd name="T7" fmla="*/ 0 h 169"/>
              <a:gd name="T8" fmla="*/ 13 w 129"/>
              <a:gd name="T9" fmla="*/ 34 h 169"/>
              <a:gd name="T10" fmla="*/ 8 w 129"/>
              <a:gd name="T11" fmla="*/ 56 h 169"/>
              <a:gd name="T12" fmla="*/ 8 w 129"/>
              <a:gd name="T13" fmla="*/ 84 h 169"/>
              <a:gd name="T14" fmla="*/ 0 w 129"/>
              <a:gd name="T15" fmla="*/ 84 h 169"/>
              <a:gd name="T16" fmla="*/ 0 w 129"/>
              <a:gd name="T17" fmla="*/ 169 h 169"/>
              <a:gd name="T18" fmla="*/ 129 w 129"/>
              <a:gd name="T19" fmla="*/ 169 h 169"/>
              <a:gd name="T20" fmla="*/ 129 w 129"/>
              <a:gd name="T21" fmla="*/ 84 h 169"/>
              <a:gd name="T22" fmla="*/ 120 w 129"/>
              <a:gd name="T23" fmla="*/ 84 h 169"/>
              <a:gd name="T24" fmla="*/ 120 w 129"/>
              <a:gd name="T25" fmla="*/ 56 h 169"/>
              <a:gd name="T26" fmla="*/ 72 w 129"/>
              <a:gd name="T27" fmla="*/ 142 h 169"/>
              <a:gd name="T28" fmla="*/ 57 w 129"/>
              <a:gd name="T29" fmla="*/ 142 h 169"/>
              <a:gd name="T30" fmla="*/ 57 w 129"/>
              <a:gd name="T31" fmla="*/ 121 h 169"/>
              <a:gd name="T32" fmla="*/ 72 w 129"/>
              <a:gd name="T33" fmla="*/ 121 h 169"/>
              <a:gd name="T34" fmla="*/ 72 w 129"/>
              <a:gd name="T35" fmla="*/ 142 h 169"/>
              <a:gd name="T36" fmla="*/ 105 w 129"/>
              <a:gd name="T37" fmla="*/ 84 h 169"/>
              <a:gd name="T38" fmla="*/ 24 w 129"/>
              <a:gd name="T39" fmla="*/ 84 h 169"/>
              <a:gd name="T40" fmla="*/ 24 w 129"/>
              <a:gd name="T41" fmla="*/ 56 h 169"/>
              <a:gd name="T42" fmla="*/ 64 w 129"/>
              <a:gd name="T43" fmla="*/ 16 h 169"/>
              <a:gd name="T44" fmla="*/ 105 w 129"/>
              <a:gd name="T45" fmla="*/ 56 h 169"/>
              <a:gd name="T46" fmla="*/ 105 w 129"/>
              <a:gd name="T47"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9" h="169">
                <a:moveTo>
                  <a:pt x="120" y="56"/>
                </a:moveTo>
                <a:cubicBezTo>
                  <a:pt x="120" y="49"/>
                  <a:pt x="119" y="41"/>
                  <a:pt x="116" y="34"/>
                </a:cubicBezTo>
                <a:cubicBezTo>
                  <a:pt x="107" y="14"/>
                  <a:pt x="87" y="0"/>
                  <a:pt x="64" y="0"/>
                </a:cubicBezTo>
                <a:cubicBezTo>
                  <a:pt x="64" y="0"/>
                  <a:pt x="64" y="0"/>
                  <a:pt x="64" y="0"/>
                </a:cubicBezTo>
                <a:cubicBezTo>
                  <a:pt x="41" y="0"/>
                  <a:pt x="21" y="14"/>
                  <a:pt x="13" y="34"/>
                </a:cubicBezTo>
                <a:cubicBezTo>
                  <a:pt x="10" y="41"/>
                  <a:pt x="8" y="49"/>
                  <a:pt x="8" y="56"/>
                </a:cubicBezTo>
                <a:cubicBezTo>
                  <a:pt x="8" y="84"/>
                  <a:pt x="8" y="84"/>
                  <a:pt x="8" y="84"/>
                </a:cubicBezTo>
                <a:cubicBezTo>
                  <a:pt x="0" y="84"/>
                  <a:pt x="0" y="84"/>
                  <a:pt x="0" y="84"/>
                </a:cubicBezTo>
                <a:cubicBezTo>
                  <a:pt x="0" y="169"/>
                  <a:pt x="0" y="169"/>
                  <a:pt x="0" y="169"/>
                </a:cubicBezTo>
                <a:cubicBezTo>
                  <a:pt x="129" y="169"/>
                  <a:pt x="129" y="169"/>
                  <a:pt x="129" y="169"/>
                </a:cubicBezTo>
                <a:cubicBezTo>
                  <a:pt x="129" y="84"/>
                  <a:pt x="129" y="84"/>
                  <a:pt x="129" y="84"/>
                </a:cubicBezTo>
                <a:cubicBezTo>
                  <a:pt x="120" y="84"/>
                  <a:pt x="120" y="84"/>
                  <a:pt x="120" y="84"/>
                </a:cubicBezTo>
                <a:lnTo>
                  <a:pt x="120" y="56"/>
                </a:lnTo>
                <a:close/>
                <a:moveTo>
                  <a:pt x="72" y="142"/>
                </a:moveTo>
                <a:cubicBezTo>
                  <a:pt x="57" y="142"/>
                  <a:pt x="57" y="142"/>
                  <a:pt x="57" y="142"/>
                </a:cubicBezTo>
                <a:cubicBezTo>
                  <a:pt x="57" y="121"/>
                  <a:pt x="57" y="121"/>
                  <a:pt x="57" y="121"/>
                </a:cubicBezTo>
                <a:cubicBezTo>
                  <a:pt x="72" y="121"/>
                  <a:pt x="72" y="121"/>
                  <a:pt x="72" y="121"/>
                </a:cubicBezTo>
                <a:lnTo>
                  <a:pt x="72" y="142"/>
                </a:lnTo>
                <a:close/>
                <a:moveTo>
                  <a:pt x="105" y="84"/>
                </a:moveTo>
                <a:cubicBezTo>
                  <a:pt x="24" y="84"/>
                  <a:pt x="24" y="84"/>
                  <a:pt x="24" y="84"/>
                </a:cubicBezTo>
                <a:cubicBezTo>
                  <a:pt x="24" y="56"/>
                  <a:pt x="24" y="56"/>
                  <a:pt x="24" y="56"/>
                </a:cubicBezTo>
                <a:cubicBezTo>
                  <a:pt x="24" y="34"/>
                  <a:pt x="42" y="16"/>
                  <a:pt x="64" y="16"/>
                </a:cubicBezTo>
                <a:cubicBezTo>
                  <a:pt x="86" y="16"/>
                  <a:pt x="105" y="34"/>
                  <a:pt x="105" y="56"/>
                </a:cubicBezTo>
                <a:lnTo>
                  <a:pt x="105"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356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Информация об объектах</a:t>
            </a:r>
          </a:p>
        </p:txBody>
      </p:sp>
      <p:pic>
        <p:nvPicPr>
          <p:cNvPr id="4" name="Рисунок 3"/>
          <p:cNvPicPr>
            <a:picLocks noChangeAspect="1"/>
          </p:cNvPicPr>
          <p:nvPr/>
        </p:nvPicPr>
        <p:blipFill>
          <a:blip r:embed="rId3"/>
          <a:stretch>
            <a:fillRect/>
          </a:stretch>
        </p:blipFill>
        <p:spPr>
          <a:xfrm>
            <a:off x="0" y="1210733"/>
            <a:ext cx="9144793" cy="3328704"/>
          </a:xfrm>
          <a:prstGeom prst="rect">
            <a:avLst/>
          </a:prstGeom>
        </p:spPr>
      </p:pic>
    </p:spTree>
    <p:extLst>
      <p:ext uri="{BB962C8B-B14F-4D97-AF65-F5344CB8AC3E}">
        <p14:creationId xmlns:p14="http://schemas.microsoft.com/office/powerpoint/2010/main" val="2862290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2743"/>
            <a:ext cx="9144000" cy="4447082"/>
          </a:xfrm>
          <a:prstGeom prst="rect">
            <a:avLst/>
          </a:prstGeom>
        </p:spPr>
      </p:pic>
    </p:spTree>
    <p:extLst>
      <p:ext uri="{BB962C8B-B14F-4D97-AF65-F5344CB8AC3E}">
        <p14:creationId xmlns:p14="http://schemas.microsoft.com/office/powerpoint/2010/main" val="3858927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38"/>
            <a:ext cx="8229600" cy="892605"/>
          </a:xfrm>
        </p:spPr>
        <p:txBody>
          <a:bodyPr/>
          <a:lstStyle/>
          <a:p>
            <a:r>
              <a:rPr lang="ru-RU" sz="2800" dirty="0"/>
              <a:t>Информация о ТУ</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611699"/>
            <a:ext cx="8559800" cy="4261765"/>
          </a:xfrm>
          <a:prstGeom prst="rect">
            <a:avLst/>
          </a:prstGeom>
        </p:spPr>
      </p:pic>
    </p:spTree>
    <p:extLst>
      <p:ext uri="{BB962C8B-B14F-4D97-AF65-F5344CB8AC3E}">
        <p14:creationId xmlns:p14="http://schemas.microsoft.com/office/powerpoint/2010/main" val="2547723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38"/>
            <a:ext cx="8229600" cy="892605"/>
          </a:xfrm>
        </p:spPr>
        <p:txBody>
          <a:bodyPr/>
          <a:lstStyle/>
          <a:p>
            <a:r>
              <a:rPr lang="ru-RU" sz="2800" dirty="0"/>
              <a:t>Информация о ТУ</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81" y="667734"/>
            <a:ext cx="7753638" cy="4403765"/>
          </a:xfrm>
          <a:prstGeom prst="rect">
            <a:avLst/>
          </a:prstGeom>
        </p:spPr>
      </p:pic>
    </p:spTree>
    <p:extLst>
      <p:ext uri="{BB962C8B-B14F-4D97-AF65-F5344CB8AC3E}">
        <p14:creationId xmlns:p14="http://schemas.microsoft.com/office/powerpoint/2010/main" val="859401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5207" cy="5143500"/>
          </a:xfrm>
          <a:prstGeom prst="rect">
            <a:avLst/>
          </a:prstGeom>
        </p:spPr>
      </p:pic>
    </p:spTree>
    <p:extLst>
      <p:ext uri="{BB962C8B-B14F-4D97-AF65-F5344CB8AC3E}">
        <p14:creationId xmlns:p14="http://schemas.microsoft.com/office/powerpoint/2010/main" val="41702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439EE8-CF77-44D7-A8B5-179AD5AF8625}"/>
              </a:ext>
            </a:extLst>
          </p:cNvPr>
          <p:cNvSpPr>
            <a:spLocks noGrp="1"/>
          </p:cNvSpPr>
          <p:nvPr>
            <p:ph type="title"/>
          </p:nvPr>
        </p:nvSpPr>
        <p:spPr/>
        <p:txBody>
          <a:bodyPr/>
          <a:lstStyle/>
          <a:p>
            <a:r>
              <a:rPr lang="ru-RU" b="0" dirty="0">
                <a:cs typeface="Calibri" panose="020F0502020204030204" pitchFamily="34" charset="0"/>
              </a:rPr>
              <a:t>СУПБ: РОСТ ИНФОРМАЦИОННОЙ НАГРУЗКИ</a:t>
            </a:r>
          </a:p>
        </p:txBody>
      </p:sp>
      <p:grpSp>
        <p:nvGrpSpPr>
          <p:cNvPr id="70" name="Group 2">
            <a:extLst>
              <a:ext uri="{FF2B5EF4-FFF2-40B4-BE49-F238E27FC236}">
                <a16:creationId xmlns:a16="http://schemas.microsoft.com/office/drawing/2014/main" id="{44BAE78C-C9E1-457F-AB4B-029E3A565027}"/>
              </a:ext>
            </a:extLst>
          </p:cNvPr>
          <p:cNvGrpSpPr/>
          <p:nvPr/>
        </p:nvGrpSpPr>
        <p:grpSpPr>
          <a:xfrm>
            <a:off x="3356074" y="1580489"/>
            <a:ext cx="2596772" cy="2849087"/>
            <a:chOff x="4474765" y="2107318"/>
            <a:chExt cx="3462362" cy="3798783"/>
          </a:xfrm>
          <a:effectLst>
            <a:outerShdw blurRad="152400" dist="76200" dir="5400000" sx="90000" sy="-19000" rotWithShape="0">
              <a:prstClr val="black">
                <a:alpha val="5000"/>
              </a:prstClr>
            </a:outerShdw>
          </a:effectLst>
        </p:grpSpPr>
        <p:sp>
          <p:nvSpPr>
            <p:cNvPr id="71" name="Oval 3">
              <a:extLst>
                <a:ext uri="{FF2B5EF4-FFF2-40B4-BE49-F238E27FC236}">
                  <a16:creationId xmlns:a16="http://schemas.microsoft.com/office/drawing/2014/main" id="{8B919F66-6DE8-4058-BAB0-CB308A9A8205}"/>
                </a:ext>
              </a:extLst>
            </p:cNvPr>
            <p:cNvSpPr>
              <a:spLocks noChangeArrowheads="1"/>
            </p:cNvSpPr>
            <p:nvPr/>
          </p:nvSpPr>
          <p:spPr bwMode="auto">
            <a:xfrm rot="19890794">
              <a:off x="5447058" y="2122743"/>
              <a:ext cx="1233488" cy="3379788"/>
            </a:xfrm>
            <a:prstGeom prst="ellipse">
              <a:avLst/>
            </a:prstGeom>
            <a:gradFill>
              <a:gsLst>
                <a:gs pos="0">
                  <a:schemeClr val="accent1">
                    <a:lumMod val="50000"/>
                  </a:schemeClr>
                </a:gs>
                <a:gs pos="100000">
                  <a:schemeClr val="accent1">
                    <a:lumMod val="75000"/>
                  </a:schemeClr>
                </a:gs>
              </a:gsLst>
              <a:lin ang="5400000" scaled="1"/>
            </a:gradFill>
            <a:ln>
              <a:noFill/>
            </a:ln>
          </p:spPr>
          <p:txBody>
            <a:bodyPr vert="horz" wrap="square" lIns="68580" tIns="34290" rIns="68580" bIns="34290" numCol="1" anchor="t" anchorCtr="0" compatLnSpc="1">
              <a:prstTxWarp prst="textNoShape">
                <a:avLst/>
              </a:prstTxWarp>
            </a:bodyPr>
            <a:lstStyle/>
            <a:p>
              <a:endParaRPr lang="id-ID" sz="1050" dirty="0">
                <a:latin typeface="Calibri Light" panose="020F0302020204030204" pitchFamily="34" charset="0"/>
                <a:cs typeface="Calibri Light" panose="020F0302020204030204" pitchFamily="34" charset="0"/>
              </a:endParaRPr>
            </a:p>
          </p:txBody>
        </p:sp>
        <p:sp>
          <p:nvSpPr>
            <p:cNvPr id="72" name="Freeform 4">
              <a:extLst>
                <a:ext uri="{FF2B5EF4-FFF2-40B4-BE49-F238E27FC236}">
                  <a16:creationId xmlns:a16="http://schemas.microsoft.com/office/drawing/2014/main" id="{DE38CA5E-2484-495C-80EE-08749B9D1D4A}"/>
                </a:ext>
              </a:extLst>
            </p:cNvPr>
            <p:cNvSpPr>
              <a:spLocks/>
            </p:cNvSpPr>
            <p:nvPr/>
          </p:nvSpPr>
          <p:spPr bwMode="auto">
            <a:xfrm rot="19890794">
              <a:off x="5534347" y="3081979"/>
              <a:ext cx="2035175" cy="960438"/>
            </a:xfrm>
            <a:custGeom>
              <a:avLst/>
              <a:gdLst>
                <a:gd name="T0" fmla="*/ 1043 w 1309"/>
                <a:gd name="T1" fmla="*/ 95 h 618"/>
                <a:gd name="T2" fmla="*/ 602 w 1309"/>
                <a:gd name="T3" fmla="*/ 0 h 618"/>
                <a:gd name="T4" fmla="*/ 0 w 1309"/>
                <a:gd name="T5" fmla="*/ 602 h 618"/>
                <a:gd name="T6" fmla="*/ 301 w 1309"/>
                <a:gd name="T7" fmla="*/ 618 h 618"/>
                <a:gd name="T8" fmla="*/ 1043 w 1309"/>
                <a:gd name="T9" fmla="*/ 506 h 618"/>
                <a:gd name="T10" fmla="*/ 1309 w 1309"/>
                <a:gd name="T11" fmla="*/ 301 h 618"/>
                <a:gd name="T12" fmla="*/ 1043 w 1309"/>
                <a:gd name="T13" fmla="*/ 95 h 618"/>
              </a:gdLst>
              <a:ahLst/>
              <a:cxnLst>
                <a:cxn ang="0">
                  <a:pos x="T0" y="T1"/>
                </a:cxn>
                <a:cxn ang="0">
                  <a:pos x="T2" y="T3"/>
                </a:cxn>
                <a:cxn ang="0">
                  <a:pos x="T4" y="T5"/>
                </a:cxn>
                <a:cxn ang="0">
                  <a:pos x="T6" y="T7"/>
                </a:cxn>
                <a:cxn ang="0">
                  <a:pos x="T8" y="T9"/>
                </a:cxn>
                <a:cxn ang="0">
                  <a:pos x="T10" y="T11"/>
                </a:cxn>
                <a:cxn ang="0">
                  <a:pos x="T12" y="T13"/>
                </a:cxn>
              </a:cxnLst>
              <a:rect l="0" t="0" r="r" b="b"/>
              <a:pathLst>
                <a:path w="1309" h="618">
                  <a:moveTo>
                    <a:pt x="1043" y="95"/>
                  </a:moveTo>
                  <a:cubicBezTo>
                    <a:pt x="918" y="50"/>
                    <a:pt x="767" y="18"/>
                    <a:pt x="602" y="0"/>
                  </a:cubicBezTo>
                  <a:cubicBezTo>
                    <a:pt x="0" y="602"/>
                    <a:pt x="0" y="602"/>
                    <a:pt x="0" y="602"/>
                  </a:cubicBezTo>
                  <a:cubicBezTo>
                    <a:pt x="97" y="612"/>
                    <a:pt x="198" y="618"/>
                    <a:pt x="301" y="618"/>
                  </a:cubicBezTo>
                  <a:cubicBezTo>
                    <a:pt x="583" y="618"/>
                    <a:pt x="846" y="578"/>
                    <a:pt x="1043" y="506"/>
                  </a:cubicBezTo>
                  <a:cubicBezTo>
                    <a:pt x="1239" y="435"/>
                    <a:pt x="1309" y="353"/>
                    <a:pt x="1309" y="301"/>
                  </a:cubicBezTo>
                  <a:cubicBezTo>
                    <a:pt x="1309" y="248"/>
                    <a:pt x="1239" y="167"/>
                    <a:pt x="1043" y="95"/>
                  </a:cubicBezTo>
                  <a:close/>
                </a:path>
              </a:pathLst>
            </a:custGeom>
            <a:gradFill>
              <a:gsLst>
                <a:gs pos="38000">
                  <a:schemeClr val="accent4"/>
                </a:gs>
                <a:gs pos="100000">
                  <a:schemeClr val="accent4">
                    <a:lumMod val="75000"/>
                  </a:schemeClr>
                </a:gs>
              </a:gsLst>
              <a:lin ang="13500000" scaled="1"/>
            </a:gradFill>
            <a:ln>
              <a:noFill/>
            </a:ln>
          </p:spPr>
          <p:txBody>
            <a:bodyPr vert="horz" wrap="square" lIns="68580" tIns="34290" rIns="68580" bIns="34290" numCol="1" anchor="t" anchorCtr="0" compatLnSpc="1">
              <a:prstTxWarp prst="textNoShape">
                <a:avLst/>
              </a:prstTxWarp>
            </a:bodyPr>
            <a:lstStyle/>
            <a:p>
              <a:endParaRPr lang="id-ID" sz="1050">
                <a:latin typeface="Calibri Light" panose="020F0302020204030204" pitchFamily="34" charset="0"/>
                <a:cs typeface="Calibri Light" panose="020F0302020204030204" pitchFamily="34" charset="0"/>
              </a:endParaRPr>
            </a:p>
          </p:txBody>
        </p:sp>
        <p:sp>
          <p:nvSpPr>
            <p:cNvPr id="73" name="Freeform 5">
              <a:extLst>
                <a:ext uri="{FF2B5EF4-FFF2-40B4-BE49-F238E27FC236}">
                  <a16:creationId xmlns:a16="http://schemas.microsoft.com/office/drawing/2014/main" id="{75740FF2-E8A1-43AF-AA0F-1ABEA9890E29}"/>
                </a:ext>
              </a:extLst>
            </p:cNvPr>
            <p:cNvSpPr>
              <a:spLocks/>
            </p:cNvSpPr>
            <p:nvPr/>
          </p:nvSpPr>
          <p:spPr bwMode="auto">
            <a:xfrm rot="19890794">
              <a:off x="5664173" y="2107318"/>
              <a:ext cx="1443038" cy="1574800"/>
            </a:xfrm>
            <a:custGeom>
              <a:avLst/>
              <a:gdLst>
                <a:gd name="T0" fmla="*/ 552 w 928"/>
                <a:gd name="T1" fmla="*/ 303 h 1013"/>
                <a:gd name="T2" fmla="*/ 816 w 928"/>
                <a:gd name="T3" fmla="*/ 1013 h 1013"/>
                <a:gd name="T4" fmla="*/ 927 w 928"/>
                <a:gd name="T5" fmla="*/ 927 h 1013"/>
                <a:gd name="T6" fmla="*/ 928 w 928"/>
                <a:gd name="T7" fmla="*/ 927 h 1013"/>
                <a:gd name="T8" fmla="*/ 656 w 928"/>
                <a:gd name="T9" fmla="*/ 271 h 1013"/>
                <a:gd name="T10" fmla="*/ 0 w 928"/>
                <a:gd name="T11" fmla="*/ 0 h 1013"/>
                <a:gd name="T12" fmla="*/ 552 w 928"/>
                <a:gd name="T13" fmla="*/ 303 h 1013"/>
              </a:gdLst>
              <a:ahLst/>
              <a:cxnLst>
                <a:cxn ang="0">
                  <a:pos x="T0" y="T1"/>
                </a:cxn>
                <a:cxn ang="0">
                  <a:pos x="T2" y="T3"/>
                </a:cxn>
                <a:cxn ang="0">
                  <a:pos x="T4" y="T5"/>
                </a:cxn>
                <a:cxn ang="0">
                  <a:pos x="T6" y="T7"/>
                </a:cxn>
                <a:cxn ang="0">
                  <a:pos x="T8" y="T9"/>
                </a:cxn>
                <a:cxn ang="0">
                  <a:pos x="T10" y="T11"/>
                </a:cxn>
                <a:cxn ang="0">
                  <a:pos x="T12" y="T13"/>
                </a:cxn>
              </a:cxnLst>
              <a:rect l="0" t="0" r="r" b="b"/>
              <a:pathLst>
                <a:path w="928" h="1013">
                  <a:moveTo>
                    <a:pt x="552" y="303"/>
                  </a:moveTo>
                  <a:cubicBezTo>
                    <a:pt x="703" y="499"/>
                    <a:pt x="816" y="766"/>
                    <a:pt x="816" y="1013"/>
                  </a:cubicBezTo>
                  <a:cubicBezTo>
                    <a:pt x="891" y="974"/>
                    <a:pt x="920" y="941"/>
                    <a:pt x="927" y="927"/>
                  </a:cubicBezTo>
                  <a:cubicBezTo>
                    <a:pt x="928" y="927"/>
                    <a:pt x="928" y="927"/>
                    <a:pt x="928" y="927"/>
                  </a:cubicBezTo>
                  <a:cubicBezTo>
                    <a:pt x="928" y="679"/>
                    <a:pt x="831" y="446"/>
                    <a:pt x="656" y="271"/>
                  </a:cubicBezTo>
                  <a:cubicBezTo>
                    <a:pt x="481" y="96"/>
                    <a:pt x="248" y="0"/>
                    <a:pt x="0" y="0"/>
                  </a:cubicBezTo>
                  <a:cubicBezTo>
                    <a:pt x="248" y="0"/>
                    <a:pt x="503" y="239"/>
                    <a:pt x="552" y="303"/>
                  </a:cubicBezTo>
                  <a:close/>
                </a:path>
              </a:pathLst>
            </a:custGeom>
            <a:gradFill>
              <a:gsLst>
                <a:gs pos="38000">
                  <a:schemeClr val="accent2"/>
                </a:gs>
                <a:gs pos="100000">
                  <a:schemeClr val="accent2">
                    <a:lumMod val="60000"/>
                    <a:lumOff val="40000"/>
                  </a:schemeClr>
                </a:gs>
              </a:gsLst>
              <a:lin ang="18900000" scaled="1"/>
            </a:gradFill>
            <a:ln>
              <a:noFill/>
            </a:ln>
          </p:spPr>
          <p:txBody>
            <a:bodyPr vert="horz" wrap="square" lIns="68580" tIns="34290" rIns="68580" bIns="34290" numCol="1" anchor="t" anchorCtr="0" compatLnSpc="1">
              <a:prstTxWarp prst="textNoShape">
                <a:avLst/>
              </a:prstTxWarp>
            </a:bodyPr>
            <a:lstStyle/>
            <a:p>
              <a:endParaRPr lang="id-ID" sz="1050">
                <a:latin typeface="Calibri Light" panose="020F0302020204030204" pitchFamily="34" charset="0"/>
                <a:cs typeface="Calibri Light" panose="020F0302020204030204" pitchFamily="34" charset="0"/>
              </a:endParaRPr>
            </a:p>
          </p:txBody>
        </p:sp>
        <p:sp>
          <p:nvSpPr>
            <p:cNvPr id="74" name="Freeform 6">
              <a:extLst>
                <a:ext uri="{FF2B5EF4-FFF2-40B4-BE49-F238E27FC236}">
                  <a16:creationId xmlns:a16="http://schemas.microsoft.com/office/drawing/2014/main" id="{413CE5E3-D037-4101-9EEF-332915ACC4B2}"/>
                </a:ext>
              </a:extLst>
            </p:cNvPr>
            <p:cNvSpPr>
              <a:spLocks/>
            </p:cNvSpPr>
            <p:nvPr/>
          </p:nvSpPr>
          <p:spPr bwMode="auto">
            <a:xfrm rot="19890794">
              <a:off x="5674744" y="2148962"/>
              <a:ext cx="1268413" cy="1574800"/>
            </a:xfrm>
            <a:custGeom>
              <a:avLst/>
              <a:gdLst>
                <a:gd name="T0" fmla="*/ 0 w 816"/>
                <a:gd name="T1" fmla="*/ 0 h 1013"/>
                <a:gd name="T2" fmla="*/ 0 w 816"/>
                <a:gd name="T3" fmla="*/ 927 h 1013"/>
                <a:gd name="T4" fmla="*/ 816 w 816"/>
                <a:gd name="T5" fmla="*/ 1013 h 1013"/>
                <a:gd name="T6" fmla="*/ 552 w 816"/>
                <a:gd name="T7" fmla="*/ 285 h 1013"/>
                <a:gd name="T8" fmla="*/ 0 w 816"/>
                <a:gd name="T9" fmla="*/ 0 h 1013"/>
              </a:gdLst>
              <a:ahLst/>
              <a:cxnLst>
                <a:cxn ang="0">
                  <a:pos x="T0" y="T1"/>
                </a:cxn>
                <a:cxn ang="0">
                  <a:pos x="T2" y="T3"/>
                </a:cxn>
                <a:cxn ang="0">
                  <a:pos x="T4" y="T5"/>
                </a:cxn>
                <a:cxn ang="0">
                  <a:pos x="T6" y="T7"/>
                </a:cxn>
                <a:cxn ang="0">
                  <a:pos x="T8" y="T9"/>
                </a:cxn>
              </a:cxnLst>
              <a:rect l="0" t="0" r="r" b="b"/>
              <a:pathLst>
                <a:path w="816" h="1013">
                  <a:moveTo>
                    <a:pt x="0" y="0"/>
                  </a:moveTo>
                  <a:cubicBezTo>
                    <a:pt x="0" y="927"/>
                    <a:pt x="0" y="927"/>
                    <a:pt x="0" y="927"/>
                  </a:cubicBezTo>
                  <a:cubicBezTo>
                    <a:pt x="816" y="1013"/>
                    <a:pt x="816" y="1013"/>
                    <a:pt x="816" y="1013"/>
                  </a:cubicBezTo>
                  <a:cubicBezTo>
                    <a:pt x="816" y="766"/>
                    <a:pt x="727" y="461"/>
                    <a:pt x="552" y="285"/>
                  </a:cubicBezTo>
                  <a:cubicBezTo>
                    <a:pt x="412" y="145"/>
                    <a:pt x="248" y="0"/>
                    <a:pt x="0" y="0"/>
                  </a:cubicBezTo>
                  <a:close/>
                </a:path>
              </a:pathLst>
            </a:custGeom>
            <a:gradFill>
              <a:gsLst>
                <a:gs pos="38000">
                  <a:schemeClr val="accent2">
                    <a:lumMod val="75000"/>
                  </a:schemeClr>
                </a:gs>
                <a:gs pos="100000">
                  <a:schemeClr val="accent2">
                    <a:lumMod val="50000"/>
                  </a:schemeClr>
                </a:gs>
              </a:gsLst>
              <a:lin ang="18900000" scaled="1"/>
            </a:gradFill>
            <a:ln>
              <a:noFill/>
            </a:ln>
          </p:spPr>
          <p:txBody>
            <a:bodyPr vert="horz" wrap="square" lIns="68580" tIns="34290" rIns="68580" bIns="34290" numCol="1" anchor="t" anchorCtr="0" compatLnSpc="1">
              <a:prstTxWarp prst="textNoShape">
                <a:avLst/>
              </a:prstTxWarp>
            </a:bodyPr>
            <a:lstStyle/>
            <a:p>
              <a:endParaRPr lang="id-ID" sz="1050">
                <a:latin typeface="Calibri Light" panose="020F0302020204030204" pitchFamily="34" charset="0"/>
                <a:cs typeface="Calibri Light" panose="020F0302020204030204" pitchFamily="34" charset="0"/>
              </a:endParaRPr>
            </a:p>
          </p:txBody>
        </p:sp>
        <p:sp>
          <p:nvSpPr>
            <p:cNvPr id="75" name="Freeform 7">
              <a:extLst>
                <a:ext uri="{FF2B5EF4-FFF2-40B4-BE49-F238E27FC236}">
                  <a16:creationId xmlns:a16="http://schemas.microsoft.com/office/drawing/2014/main" id="{882380A9-C7DB-4D66-A3C1-EC195C446233}"/>
                </a:ext>
              </a:extLst>
            </p:cNvPr>
            <p:cNvSpPr>
              <a:spLocks/>
            </p:cNvSpPr>
            <p:nvPr/>
          </p:nvSpPr>
          <p:spPr bwMode="auto">
            <a:xfrm rot="19890794">
              <a:off x="5532930" y="2437593"/>
              <a:ext cx="1247775" cy="1498600"/>
            </a:xfrm>
            <a:custGeom>
              <a:avLst/>
              <a:gdLst>
                <a:gd name="T0" fmla="*/ 803 w 803"/>
                <a:gd name="T1" fmla="*/ 876 h 964"/>
                <a:gd name="T2" fmla="*/ 589 w 803"/>
                <a:gd name="T3" fmla="*/ 279 h 964"/>
                <a:gd name="T4" fmla="*/ 156 w 803"/>
                <a:gd name="T5" fmla="*/ 0 h 964"/>
                <a:gd name="T6" fmla="*/ 101 w 803"/>
                <a:gd name="T7" fmla="*/ 120 h 964"/>
                <a:gd name="T8" fmla="*/ 4 w 803"/>
                <a:gd name="T9" fmla="*/ 654 h 964"/>
                <a:gd name="T10" fmla="*/ 0 w 803"/>
                <a:gd name="T11" fmla="*/ 807 h 964"/>
                <a:gd name="T12" fmla="*/ 4 w 803"/>
                <a:gd name="T13" fmla="*/ 959 h 964"/>
                <a:gd name="T14" fmla="*/ 156 w 803"/>
                <a:gd name="T15" fmla="*/ 964 h 964"/>
                <a:gd name="T16" fmla="*/ 309 w 803"/>
                <a:gd name="T17" fmla="*/ 959 h 964"/>
                <a:gd name="T18" fmla="*/ 803 w 803"/>
                <a:gd name="T19" fmla="*/ 876 h 964"/>
                <a:gd name="T20" fmla="*/ 803 w 803"/>
                <a:gd name="T21" fmla="*/ 876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3" h="964">
                  <a:moveTo>
                    <a:pt x="803" y="876"/>
                  </a:moveTo>
                  <a:cubicBezTo>
                    <a:pt x="784" y="654"/>
                    <a:pt x="705" y="419"/>
                    <a:pt x="589" y="279"/>
                  </a:cubicBezTo>
                  <a:cubicBezTo>
                    <a:pt x="455" y="120"/>
                    <a:pt x="322" y="25"/>
                    <a:pt x="156" y="0"/>
                  </a:cubicBezTo>
                  <a:cubicBezTo>
                    <a:pt x="140" y="27"/>
                    <a:pt x="121" y="66"/>
                    <a:pt x="101" y="120"/>
                  </a:cubicBezTo>
                  <a:cubicBezTo>
                    <a:pt x="49" y="265"/>
                    <a:pt x="15" y="450"/>
                    <a:pt x="4" y="654"/>
                  </a:cubicBezTo>
                  <a:cubicBezTo>
                    <a:pt x="1" y="704"/>
                    <a:pt x="0" y="755"/>
                    <a:pt x="0" y="807"/>
                  </a:cubicBezTo>
                  <a:cubicBezTo>
                    <a:pt x="0" y="859"/>
                    <a:pt x="1" y="910"/>
                    <a:pt x="4" y="959"/>
                  </a:cubicBezTo>
                  <a:cubicBezTo>
                    <a:pt x="54" y="962"/>
                    <a:pt x="105" y="964"/>
                    <a:pt x="156" y="964"/>
                  </a:cubicBezTo>
                  <a:cubicBezTo>
                    <a:pt x="208" y="964"/>
                    <a:pt x="259" y="962"/>
                    <a:pt x="309" y="959"/>
                  </a:cubicBezTo>
                  <a:cubicBezTo>
                    <a:pt x="495" y="949"/>
                    <a:pt x="665" y="920"/>
                    <a:pt x="803" y="876"/>
                  </a:cubicBezTo>
                  <a:cubicBezTo>
                    <a:pt x="803" y="876"/>
                    <a:pt x="803" y="876"/>
                    <a:pt x="803" y="876"/>
                  </a:cubicBezTo>
                  <a:close/>
                </a:path>
              </a:pathLst>
            </a:custGeom>
            <a:gradFill>
              <a:gsLst>
                <a:gs pos="38000">
                  <a:schemeClr val="accent3"/>
                </a:gs>
                <a:gs pos="100000">
                  <a:schemeClr val="accent3">
                    <a:lumMod val="60000"/>
                    <a:lumOff val="40000"/>
                  </a:schemeClr>
                </a:gs>
              </a:gsLst>
              <a:lin ang="18900000" scaled="1"/>
            </a:gradFill>
            <a:ln>
              <a:noFill/>
            </a:ln>
          </p:spPr>
          <p:txBody>
            <a:bodyPr vert="horz" wrap="square" lIns="68580" tIns="34290" rIns="68580" bIns="34290" numCol="1" anchor="t" anchorCtr="0" compatLnSpc="1">
              <a:prstTxWarp prst="textNoShape">
                <a:avLst/>
              </a:prstTxWarp>
            </a:bodyPr>
            <a:lstStyle/>
            <a:p>
              <a:endParaRPr lang="id-ID" sz="1050">
                <a:latin typeface="Calibri Light" panose="020F0302020204030204" pitchFamily="34" charset="0"/>
                <a:cs typeface="Calibri Light" panose="020F0302020204030204" pitchFamily="34" charset="0"/>
              </a:endParaRPr>
            </a:p>
          </p:txBody>
        </p:sp>
        <p:sp>
          <p:nvSpPr>
            <p:cNvPr id="76" name="Freeform 8">
              <a:extLst>
                <a:ext uri="{FF2B5EF4-FFF2-40B4-BE49-F238E27FC236}">
                  <a16:creationId xmlns:a16="http://schemas.microsoft.com/office/drawing/2014/main" id="{57B1C92F-6A53-4889-8D4B-7DEF5D336ADC}"/>
                </a:ext>
              </a:extLst>
            </p:cNvPr>
            <p:cNvSpPr>
              <a:spLocks/>
            </p:cNvSpPr>
            <p:nvPr/>
          </p:nvSpPr>
          <p:spPr bwMode="auto">
            <a:xfrm rot="19890794">
              <a:off x="4474765" y="2526313"/>
              <a:ext cx="1690688" cy="3379788"/>
            </a:xfrm>
            <a:custGeom>
              <a:avLst/>
              <a:gdLst>
                <a:gd name="T0" fmla="*/ 1087 w 1087"/>
                <a:gd name="T1" fmla="*/ 0 h 2174"/>
                <a:gd name="T2" fmla="*/ 0 w 1087"/>
                <a:gd name="T3" fmla="*/ 1087 h 2174"/>
                <a:gd name="T4" fmla="*/ 1087 w 1087"/>
                <a:gd name="T5" fmla="*/ 2174 h 2174"/>
                <a:gd name="T6" fmla="*/ 1087 w 1087"/>
                <a:gd name="T7" fmla="*/ 2174 h 2174"/>
                <a:gd name="T8" fmla="*/ 691 w 1087"/>
                <a:gd name="T9" fmla="*/ 1087 h 2174"/>
                <a:gd name="T10" fmla="*/ 1087 w 1087"/>
                <a:gd name="T11" fmla="*/ 0 h 2174"/>
              </a:gdLst>
              <a:ahLst/>
              <a:cxnLst>
                <a:cxn ang="0">
                  <a:pos x="T0" y="T1"/>
                </a:cxn>
                <a:cxn ang="0">
                  <a:pos x="T2" y="T3"/>
                </a:cxn>
                <a:cxn ang="0">
                  <a:pos x="T4" y="T5"/>
                </a:cxn>
                <a:cxn ang="0">
                  <a:pos x="T6" y="T7"/>
                </a:cxn>
                <a:cxn ang="0">
                  <a:pos x="T8" y="T9"/>
                </a:cxn>
                <a:cxn ang="0">
                  <a:pos x="T10" y="T11"/>
                </a:cxn>
              </a:cxnLst>
              <a:rect l="0" t="0" r="r" b="b"/>
              <a:pathLst>
                <a:path w="1087" h="2174">
                  <a:moveTo>
                    <a:pt x="1087" y="0"/>
                  </a:moveTo>
                  <a:cubicBezTo>
                    <a:pt x="487" y="0"/>
                    <a:pt x="0" y="486"/>
                    <a:pt x="0" y="1087"/>
                  </a:cubicBezTo>
                  <a:cubicBezTo>
                    <a:pt x="0" y="1687"/>
                    <a:pt x="487" y="2174"/>
                    <a:pt x="1087" y="2174"/>
                  </a:cubicBezTo>
                  <a:cubicBezTo>
                    <a:pt x="1087" y="2174"/>
                    <a:pt x="1087" y="2174"/>
                    <a:pt x="1087" y="2174"/>
                  </a:cubicBezTo>
                  <a:cubicBezTo>
                    <a:pt x="868" y="2174"/>
                    <a:pt x="691" y="1687"/>
                    <a:pt x="691" y="1087"/>
                  </a:cubicBezTo>
                  <a:cubicBezTo>
                    <a:pt x="691" y="486"/>
                    <a:pt x="868" y="0"/>
                    <a:pt x="1087" y="0"/>
                  </a:cubicBezTo>
                  <a:close/>
                </a:path>
              </a:pathLst>
            </a:custGeom>
            <a:gradFill flip="none" rotWithShape="1">
              <a:gsLst>
                <a:gs pos="38000">
                  <a:schemeClr val="accent1"/>
                </a:gs>
                <a:gs pos="100000">
                  <a:schemeClr val="accent1">
                    <a:lumMod val="60000"/>
                    <a:lumOff val="40000"/>
                  </a:schemeClr>
                </a:gs>
              </a:gsLst>
              <a:lin ang="18900000" scaled="1"/>
              <a:tileRect/>
            </a:gradFill>
            <a:ln>
              <a:noFill/>
            </a:ln>
          </p:spPr>
          <p:txBody>
            <a:bodyPr vert="horz" wrap="square" lIns="68580" tIns="34290" rIns="68580" bIns="34290" numCol="1" anchor="t" anchorCtr="0" compatLnSpc="1">
              <a:prstTxWarp prst="textNoShape">
                <a:avLst/>
              </a:prstTxWarp>
            </a:bodyPr>
            <a:lstStyle/>
            <a:p>
              <a:endParaRPr lang="id-ID" sz="1050">
                <a:latin typeface="Calibri Light" panose="020F0302020204030204" pitchFamily="34" charset="0"/>
                <a:cs typeface="Calibri Light" panose="020F0302020204030204" pitchFamily="34" charset="0"/>
              </a:endParaRPr>
            </a:p>
          </p:txBody>
        </p:sp>
        <p:sp>
          <p:nvSpPr>
            <p:cNvPr id="77" name="Freeform 9">
              <a:extLst>
                <a:ext uri="{FF2B5EF4-FFF2-40B4-BE49-F238E27FC236}">
                  <a16:creationId xmlns:a16="http://schemas.microsoft.com/office/drawing/2014/main" id="{327FDE06-CB55-45AF-9E35-BC8A6725033C}"/>
                </a:ext>
              </a:extLst>
            </p:cNvPr>
            <p:cNvSpPr>
              <a:spLocks/>
            </p:cNvSpPr>
            <p:nvPr/>
          </p:nvSpPr>
          <p:spPr bwMode="auto">
            <a:xfrm rot="19890794">
              <a:off x="5901952" y="3456977"/>
              <a:ext cx="2035175" cy="1565275"/>
            </a:xfrm>
            <a:custGeom>
              <a:avLst/>
              <a:gdLst>
                <a:gd name="T0" fmla="*/ 1309 w 1309"/>
                <a:gd name="T1" fmla="*/ 0 h 1007"/>
                <a:gd name="T2" fmla="*/ 1043 w 1309"/>
                <a:gd name="T3" fmla="*/ 205 h 1007"/>
                <a:gd name="T4" fmla="*/ 301 w 1309"/>
                <a:gd name="T5" fmla="*/ 317 h 1007"/>
                <a:gd name="T6" fmla="*/ 0 w 1309"/>
                <a:gd name="T7" fmla="*/ 301 h 1007"/>
                <a:gd name="T8" fmla="*/ 96 w 1309"/>
                <a:gd name="T9" fmla="*/ 741 h 1007"/>
                <a:gd name="T10" fmla="*/ 301 w 1309"/>
                <a:gd name="T11" fmla="*/ 1007 h 1007"/>
                <a:gd name="T12" fmla="*/ 301 w 1309"/>
                <a:gd name="T13" fmla="*/ 1007 h 1007"/>
                <a:gd name="T14" fmla="*/ 1013 w 1309"/>
                <a:gd name="T15" fmla="*/ 712 h 1007"/>
                <a:gd name="T16" fmla="*/ 1309 w 1309"/>
                <a:gd name="T17"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9" h="1007">
                  <a:moveTo>
                    <a:pt x="1309" y="0"/>
                  </a:moveTo>
                  <a:cubicBezTo>
                    <a:pt x="1308" y="52"/>
                    <a:pt x="1238" y="134"/>
                    <a:pt x="1043" y="205"/>
                  </a:cubicBezTo>
                  <a:cubicBezTo>
                    <a:pt x="846" y="277"/>
                    <a:pt x="583" y="317"/>
                    <a:pt x="301" y="317"/>
                  </a:cubicBezTo>
                  <a:cubicBezTo>
                    <a:pt x="198" y="317"/>
                    <a:pt x="97" y="311"/>
                    <a:pt x="0" y="301"/>
                  </a:cubicBezTo>
                  <a:cubicBezTo>
                    <a:pt x="18" y="466"/>
                    <a:pt x="51" y="617"/>
                    <a:pt x="96" y="741"/>
                  </a:cubicBezTo>
                  <a:cubicBezTo>
                    <a:pt x="167" y="937"/>
                    <a:pt x="249" y="1007"/>
                    <a:pt x="301" y="1007"/>
                  </a:cubicBezTo>
                  <a:cubicBezTo>
                    <a:pt x="301" y="1007"/>
                    <a:pt x="301" y="1007"/>
                    <a:pt x="301" y="1007"/>
                  </a:cubicBezTo>
                  <a:cubicBezTo>
                    <a:pt x="570" y="1007"/>
                    <a:pt x="823" y="902"/>
                    <a:pt x="1013" y="712"/>
                  </a:cubicBezTo>
                  <a:cubicBezTo>
                    <a:pt x="1204" y="522"/>
                    <a:pt x="1308" y="269"/>
                    <a:pt x="1309" y="0"/>
                  </a:cubicBezTo>
                  <a:close/>
                </a:path>
              </a:pathLst>
            </a:custGeom>
            <a:gradFill flip="none" rotWithShape="1">
              <a:gsLst>
                <a:gs pos="38000">
                  <a:schemeClr val="accent4"/>
                </a:gs>
                <a:gs pos="100000">
                  <a:schemeClr val="accent4">
                    <a:lumMod val="60000"/>
                    <a:lumOff val="40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id-ID" sz="1050">
                <a:latin typeface="Calibri Light" panose="020F0302020204030204" pitchFamily="34" charset="0"/>
                <a:cs typeface="Calibri Light" panose="020F0302020204030204" pitchFamily="34" charset="0"/>
              </a:endParaRPr>
            </a:p>
          </p:txBody>
        </p:sp>
      </p:grpSp>
      <p:cxnSp>
        <p:nvCxnSpPr>
          <p:cNvPr id="78" name="Straight Connector 10">
            <a:extLst>
              <a:ext uri="{FF2B5EF4-FFF2-40B4-BE49-F238E27FC236}">
                <a16:creationId xmlns:a16="http://schemas.microsoft.com/office/drawing/2014/main" id="{4D8BB024-361E-4ACA-9DC3-34FDF54AD103}"/>
              </a:ext>
            </a:extLst>
          </p:cNvPr>
          <p:cNvCxnSpPr/>
          <p:nvPr/>
        </p:nvCxnSpPr>
        <p:spPr>
          <a:xfrm flipV="1">
            <a:off x="5039214" y="1582648"/>
            <a:ext cx="374971" cy="374971"/>
          </a:xfrm>
          <a:prstGeom prst="line">
            <a:avLst/>
          </a:prstGeom>
          <a:ln w="19050">
            <a:solidFill>
              <a:schemeClr val="accent2">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9" name="Straight Arrow Connector 11">
            <a:extLst>
              <a:ext uri="{FF2B5EF4-FFF2-40B4-BE49-F238E27FC236}">
                <a16:creationId xmlns:a16="http://schemas.microsoft.com/office/drawing/2014/main" id="{CBB31C96-E8EA-45F6-908F-0094A9324995}"/>
              </a:ext>
            </a:extLst>
          </p:cNvPr>
          <p:cNvCxnSpPr/>
          <p:nvPr/>
        </p:nvCxnSpPr>
        <p:spPr>
          <a:xfrm>
            <a:off x="5410612" y="1583594"/>
            <a:ext cx="749499" cy="0"/>
          </a:xfrm>
          <a:prstGeom prst="straightConnector1">
            <a:avLst/>
          </a:prstGeom>
          <a:ln w="19050">
            <a:solidFill>
              <a:schemeClr val="accent2">
                <a:lumMod val="75000"/>
              </a:schemeClr>
            </a:solidFill>
            <a:tailEnd type="diamond"/>
          </a:ln>
        </p:spPr>
        <p:style>
          <a:lnRef idx="1">
            <a:schemeClr val="accent1"/>
          </a:lnRef>
          <a:fillRef idx="0">
            <a:schemeClr val="accent1"/>
          </a:fillRef>
          <a:effectRef idx="0">
            <a:schemeClr val="accent1"/>
          </a:effectRef>
          <a:fontRef idx="minor">
            <a:schemeClr val="tx1"/>
          </a:fontRef>
        </p:style>
      </p:cxnSp>
      <p:cxnSp>
        <p:nvCxnSpPr>
          <p:cNvPr id="80" name="Straight Connector 12">
            <a:extLst>
              <a:ext uri="{FF2B5EF4-FFF2-40B4-BE49-F238E27FC236}">
                <a16:creationId xmlns:a16="http://schemas.microsoft.com/office/drawing/2014/main" id="{99D59521-52A7-41C2-94FD-B971CB4B8D16}"/>
              </a:ext>
            </a:extLst>
          </p:cNvPr>
          <p:cNvCxnSpPr/>
          <p:nvPr/>
        </p:nvCxnSpPr>
        <p:spPr>
          <a:xfrm rot="10800000" flipV="1">
            <a:off x="3142124" y="3352215"/>
            <a:ext cx="374971" cy="374971"/>
          </a:xfrm>
          <a:prstGeom prst="line">
            <a:avLst/>
          </a:prstGeom>
          <a:ln w="19050">
            <a:solidFill>
              <a:schemeClr val="accent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81" name="Straight Arrow Connector 13">
            <a:extLst>
              <a:ext uri="{FF2B5EF4-FFF2-40B4-BE49-F238E27FC236}">
                <a16:creationId xmlns:a16="http://schemas.microsoft.com/office/drawing/2014/main" id="{A3A23A0A-CA20-430F-B37C-AACCCE2248B4}"/>
              </a:ext>
            </a:extLst>
          </p:cNvPr>
          <p:cNvCxnSpPr/>
          <p:nvPr/>
        </p:nvCxnSpPr>
        <p:spPr>
          <a:xfrm rot="8100000">
            <a:off x="2893944" y="3621047"/>
            <a:ext cx="210385" cy="210385"/>
          </a:xfrm>
          <a:prstGeom prst="straightConnector1">
            <a:avLst/>
          </a:prstGeom>
          <a:ln w="19050">
            <a:solidFill>
              <a:schemeClr val="accent1">
                <a:lumMod val="75000"/>
              </a:schemeClr>
            </a:solidFill>
            <a:tailEnd type="diamond"/>
          </a:ln>
        </p:spPr>
        <p:style>
          <a:lnRef idx="1">
            <a:schemeClr val="accent1"/>
          </a:lnRef>
          <a:fillRef idx="0">
            <a:schemeClr val="accent1"/>
          </a:fillRef>
          <a:effectRef idx="0">
            <a:schemeClr val="accent1"/>
          </a:effectRef>
          <a:fontRef idx="minor">
            <a:schemeClr val="tx1"/>
          </a:fontRef>
        </p:style>
      </p:cxnSp>
      <p:cxnSp>
        <p:nvCxnSpPr>
          <p:cNvPr id="82" name="Straight Connector 14">
            <a:extLst>
              <a:ext uri="{FF2B5EF4-FFF2-40B4-BE49-F238E27FC236}">
                <a16:creationId xmlns:a16="http://schemas.microsoft.com/office/drawing/2014/main" id="{F4357364-B807-4378-9EE1-4967D83F90A7}"/>
              </a:ext>
            </a:extLst>
          </p:cNvPr>
          <p:cNvCxnSpPr/>
          <p:nvPr/>
        </p:nvCxnSpPr>
        <p:spPr>
          <a:xfrm flipH="1" flipV="1">
            <a:off x="3702464" y="1603153"/>
            <a:ext cx="514130" cy="514130"/>
          </a:xfrm>
          <a:prstGeom prst="line">
            <a:avLst/>
          </a:prstGeom>
          <a:ln w="19050">
            <a:solidFill>
              <a:schemeClr val="accent3">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83" name="Straight Arrow Connector 15">
            <a:extLst>
              <a:ext uri="{FF2B5EF4-FFF2-40B4-BE49-F238E27FC236}">
                <a16:creationId xmlns:a16="http://schemas.microsoft.com/office/drawing/2014/main" id="{0CACA471-4A2B-4D63-89D2-CDDB89D658C8}"/>
              </a:ext>
            </a:extLst>
          </p:cNvPr>
          <p:cNvCxnSpPr/>
          <p:nvPr/>
        </p:nvCxnSpPr>
        <p:spPr>
          <a:xfrm flipH="1">
            <a:off x="2679708" y="1604450"/>
            <a:ext cx="1027654" cy="0"/>
          </a:xfrm>
          <a:prstGeom prst="straightConnector1">
            <a:avLst/>
          </a:prstGeom>
          <a:ln w="19050">
            <a:solidFill>
              <a:schemeClr val="accent3">
                <a:lumMod val="75000"/>
              </a:schemeClr>
            </a:solidFill>
            <a:tailEnd type="diamond"/>
          </a:ln>
        </p:spPr>
        <p:style>
          <a:lnRef idx="1">
            <a:schemeClr val="accent1"/>
          </a:lnRef>
          <a:fillRef idx="0">
            <a:schemeClr val="accent1"/>
          </a:fillRef>
          <a:effectRef idx="0">
            <a:schemeClr val="accent1"/>
          </a:effectRef>
          <a:fontRef idx="minor">
            <a:schemeClr val="tx1"/>
          </a:fontRef>
        </p:style>
      </p:cxnSp>
      <p:cxnSp>
        <p:nvCxnSpPr>
          <p:cNvPr id="84" name="Straight Connector 16">
            <a:extLst>
              <a:ext uri="{FF2B5EF4-FFF2-40B4-BE49-F238E27FC236}">
                <a16:creationId xmlns:a16="http://schemas.microsoft.com/office/drawing/2014/main" id="{EF16809F-EA55-42A2-B1D6-96982D3B1DA9}"/>
              </a:ext>
            </a:extLst>
          </p:cNvPr>
          <p:cNvCxnSpPr/>
          <p:nvPr/>
        </p:nvCxnSpPr>
        <p:spPr>
          <a:xfrm rot="10800000" flipH="1" flipV="1">
            <a:off x="5473786" y="3242723"/>
            <a:ext cx="374971" cy="374971"/>
          </a:xfrm>
          <a:prstGeom prst="line">
            <a:avLst/>
          </a:prstGeom>
          <a:ln w="19050">
            <a:solidFill>
              <a:schemeClr val="accent4">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85" name="Straight Arrow Connector 17">
            <a:extLst>
              <a:ext uri="{FF2B5EF4-FFF2-40B4-BE49-F238E27FC236}">
                <a16:creationId xmlns:a16="http://schemas.microsoft.com/office/drawing/2014/main" id="{AEF707EE-2002-4844-8AFC-08CE99C3F257}"/>
              </a:ext>
            </a:extLst>
          </p:cNvPr>
          <p:cNvCxnSpPr/>
          <p:nvPr/>
        </p:nvCxnSpPr>
        <p:spPr>
          <a:xfrm rot="13500000" flipH="1">
            <a:off x="5886552" y="3511554"/>
            <a:ext cx="210385" cy="210385"/>
          </a:xfrm>
          <a:prstGeom prst="straightConnector1">
            <a:avLst/>
          </a:prstGeom>
          <a:ln w="19050">
            <a:solidFill>
              <a:schemeClr val="accent4">
                <a:lumMod val="75000"/>
              </a:schemeClr>
            </a:solidFill>
            <a:tailEnd type="diamond"/>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22B28C2-03DA-4392-9EC2-865EAD9CD3A6}"/>
              </a:ext>
            </a:extLst>
          </p:cNvPr>
          <p:cNvSpPr txBox="1"/>
          <p:nvPr/>
        </p:nvSpPr>
        <p:spPr>
          <a:xfrm>
            <a:off x="6668091" y="1261777"/>
            <a:ext cx="1842171" cy="307777"/>
          </a:xfrm>
          <a:prstGeom prst="rect">
            <a:avLst/>
          </a:prstGeom>
          <a:noFill/>
        </p:spPr>
        <p:txBody>
          <a:bodyPr wrap="none" rtlCol="0">
            <a:spAutoFit/>
          </a:bodyPr>
          <a:lstStyle/>
          <a:p>
            <a:r>
              <a:rPr lang="ru-RU" b="1" dirty="0">
                <a:latin typeface="Calibri" panose="020F0502020204030204" pitchFamily="34" charset="0"/>
                <a:cs typeface="Calibri" panose="020F0502020204030204" pitchFamily="34" charset="0"/>
              </a:rPr>
              <a:t>Новое оборудование</a:t>
            </a:r>
            <a:endParaRPr lang="id-ID" b="1" dirty="0">
              <a:latin typeface="Calibri" panose="020F0502020204030204" pitchFamily="34" charset="0"/>
              <a:cs typeface="Calibri" panose="020F0502020204030204" pitchFamily="34" charset="0"/>
            </a:endParaRPr>
          </a:p>
        </p:txBody>
      </p:sp>
      <p:sp>
        <p:nvSpPr>
          <p:cNvPr id="87" name="Rectangle 19">
            <a:extLst>
              <a:ext uri="{FF2B5EF4-FFF2-40B4-BE49-F238E27FC236}">
                <a16:creationId xmlns:a16="http://schemas.microsoft.com/office/drawing/2014/main" id="{FD42388B-C4FC-41E6-961C-65DFEACFDC31}"/>
              </a:ext>
            </a:extLst>
          </p:cNvPr>
          <p:cNvSpPr/>
          <p:nvPr/>
        </p:nvSpPr>
        <p:spPr>
          <a:xfrm>
            <a:off x="6668090" y="1536709"/>
            <a:ext cx="2011562" cy="523220"/>
          </a:xfrm>
          <a:prstGeom prst="rect">
            <a:avLst/>
          </a:prstGeom>
        </p:spPr>
        <p:txBody>
          <a:bodyPr wrap="square">
            <a:spAutoFit/>
          </a:bodyPr>
          <a:lstStyle/>
          <a:p>
            <a:r>
              <a:rPr lang="ru-RU" dirty="0">
                <a:latin typeface="Calibri Light" panose="020F0302020204030204" pitchFamily="34" charset="0"/>
                <a:cs typeface="Calibri Light" panose="020F0302020204030204" pitchFamily="34" charset="0"/>
              </a:rPr>
              <a:t>Высокие требования к поддержанию</a:t>
            </a:r>
            <a:endParaRPr lang="id-ID" dirty="0">
              <a:latin typeface="Calibri Light" panose="020F0302020204030204" pitchFamily="34" charset="0"/>
              <a:cs typeface="Calibri Light" panose="020F0302020204030204" pitchFamily="34" charset="0"/>
            </a:endParaRPr>
          </a:p>
        </p:txBody>
      </p:sp>
      <p:sp>
        <p:nvSpPr>
          <p:cNvPr id="88" name="TextBox 87">
            <a:extLst>
              <a:ext uri="{FF2B5EF4-FFF2-40B4-BE49-F238E27FC236}">
                <a16:creationId xmlns:a16="http://schemas.microsoft.com/office/drawing/2014/main" id="{CC2E149D-7807-46DC-BFEB-243772FAFB26}"/>
              </a:ext>
            </a:extLst>
          </p:cNvPr>
          <p:cNvSpPr txBox="1"/>
          <p:nvPr/>
        </p:nvSpPr>
        <p:spPr>
          <a:xfrm>
            <a:off x="983668" y="1261777"/>
            <a:ext cx="1340432" cy="307777"/>
          </a:xfrm>
          <a:prstGeom prst="rect">
            <a:avLst/>
          </a:prstGeom>
          <a:noFill/>
        </p:spPr>
        <p:txBody>
          <a:bodyPr wrap="none" rtlCol="0">
            <a:spAutoFit/>
          </a:bodyPr>
          <a:lstStyle/>
          <a:p>
            <a:pPr algn="r"/>
            <a:r>
              <a:rPr lang="ru-RU" b="1" dirty="0">
                <a:latin typeface="Calibri" panose="020F0502020204030204" pitchFamily="34" charset="0"/>
                <a:cs typeface="Calibri" panose="020F0502020204030204" pitchFamily="34" charset="0"/>
              </a:rPr>
              <a:t>Старые фонды</a:t>
            </a:r>
            <a:endParaRPr lang="id-ID" b="1" dirty="0">
              <a:latin typeface="Calibri" panose="020F0502020204030204" pitchFamily="34" charset="0"/>
              <a:cs typeface="Calibri" panose="020F0502020204030204" pitchFamily="34" charset="0"/>
            </a:endParaRPr>
          </a:p>
        </p:txBody>
      </p:sp>
      <p:sp>
        <p:nvSpPr>
          <p:cNvPr id="89" name="Rectangle 21">
            <a:extLst>
              <a:ext uri="{FF2B5EF4-FFF2-40B4-BE49-F238E27FC236}">
                <a16:creationId xmlns:a16="http://schemas.microsoft.com/office/drawing/2014/main" id="{6B519DE2-8329-4EA7-846F-1B0FF41C00ED}"/>
              </a:ext>
            </a:extLst>
          </p:cNvPr>
          <p:cNvSpPr/>
          <p:nvPr/>
        </p:nvSpPr>
        <p:spPr>
          <a:xfrm>
            <a:off x="300230" y="1536709"/>
            <a:ext cx="2023870" cy="523220"/>
          </a:xfrm>
          <a:prstGeom prst="rect">
            <a:avLst/>
          </a:prstGeom>
        </p:spPr>
        <p:txBody>
          <a:bodyPr wrap="square">
            <a:spAutoFit/>
          </a:bodyPr>
          <a:lstStyle/>
          <a:p>
            <a:pPr algn="r"/>
            <a:r>
              <a:rPr lang="ru-RU" dirty="0">
                <a:latin typeface="Calibri Light" panose="020F0302020204030204" pitchFamily="34" charset="0"/>
                <a:cs typeface="Calibri Light" panose="020F0302020204030204" pitchFamily="34" charset="0"/>
              </a:rPr>
              <a:t>Необходимость повышенного внимания</a:t>
            </a:r>
            <a:endParaRPr lang="id-ID" dirty="0">
              <a:latin typeface="Calibri Light" panose="020F0302020204030204" pitchFamily="34" charset="0"/>
              <a:cs typeface="Calibri Light" panose="020F0302020204030204" pitchFamily="34" charset="0"/>
            </a:endParaRPr>
          </a:p>
        </p:txBody>
      </p:sp>
      <p:sp>
        <p:nvSpPr>
          <p:cNvPr id="90" name="TextBox 89">
            <a:extLst>
              <a:ext uri="{FF2B5EF4-FFF2-40B4-BE49-F238E27FC236}">
                <a16:creationId xmlns:a16="http://schemas.microsoft.com/office/drawing/2014/main" id="{CA6406AC-2F94-41D0-A571-CCA7455DAA2D}"/>
              </a:ext>
            </a:extLst>
          </p:cNvPr>
          <p:cNvSpPr txBox="1"/>
          <p:nvPr/>
        </p:nvSpPr>
        <p:spPr>
          <a:xfrm>
            <a:off x="6596653" y="3258853"/>
            <a:ext cx="2310248" cy="307777"/>
          </a:xfrm>
          <a:prstGeom prst="rect">
            <a:avLst/>
          </a:prstGeom>
          <a:noFill/>
        </p:spPr>
        <p:txBody>
          <a:bodyPr wrap="none" rtlCol="0">
            <a:spAutoFit/>
          </a:bodyPr>
          <a:lstStyle/>
          <a:p>
            <a:r>
              <a:rPr lang="ru-RU" b="1" dirty="0">
                <a:latin typeface="Calibri" panose="020F0502020204030204" pitchFamily="34" charset="0"/>
                <a:cs typeface="Calibri" panose="020F0502020204030204" pitchFamily="34" charset="0"/>
              </a:rPr>
              <a:t>Менеджмент предприятия</a:t>
            </a:r>
            <a:endParaRPr lang="id-ID" b="1" dirty="0">
              <a:latin typeface="Calibri" panose="020F0502020204030204" pitchFamily="34" charset="0"/>
              <a:cs typeface="Calibri" panose="020F0502020204030204" pitchFamily="34" charset="0"/>
            </a:endParaRPr>
          </a:p>
        </p:txBody>
      </p:sp>
      <p:sp>
        <p:nvSpPr>
          <p:cNvPr id="91" name="Rectangle 23">
            <a:extLst>
              <a:ext uri="{FF2B5EF4-FFF2-40B4-BE49-F238E27FC236}">
                <a16:creationId xmlns:a16="http://schemas.microsoft.com/office/drawing/2014/main" id="{95544DC3-AC4A-4CEF-9EEC-85615B1B98AD}"/>
              </a:ext>
            </a:extLst>
          </p:cNvPr>
          <p:cNvSpPr/>
          <p:nvPr/>
        </p:nvSpPr>
        <p:spPr>
          <a:xfrm>
            <a:off x="6596653" y="3533785"/>
            <a:ext cx="2011562" cy="954107"/>
          </a:xfrm>
          <a:prstGeom prst="rect">
            <a:avLst/>
          </a:prstGeom>
        </p:spPr>
        <p:txBody>
          <a:bodyPr wrap="square">
            <a:spAutoFit/>
          </a:bodyPr>
          <a:lstStyle/>
          <a:p>
            <a:r>
              <a:rPr lang="ru-RU" dirty="0">
                <a:latin typeface="Calibri Light" panose="020F0302020204030204" pitchFamily="34" charset="0"/>
                <a:cs typeface="Calibri Light" panose="020F0302020204030204" pitchFamily="34" charset="0"/>
              </a:rPr>
              <a:t>Требования объективной картины для принятия решений, основанных на фактах</a:t>
            </a:r>
            <a:endParaRPr lang="id-ID" dirty="0">
              <a:latin typeface="Calibri Light" panose="020F0302020204030204" pitchFamily="34" charset="0"/>
              <a:cs typeface="Calibri Light" panose="020F0302020204030204" pitchFamily="34" charset="0"/>
            </a:endParaRPr>
          </a:p>
        </p:txBody>
      </p:sp>
      <p:sp>
        <p:nvSpPr>
          <p:cNvPr id="92" name="TextBox 91">
            <a:extLst>
              <a:ext uri="{FF2B5EF4-FFF2-40B4-BE49-F238E27FC236}">
                <a16:creationId xmlns:a16="http://schemas.microsoft.com/office/drawing/2014/main" id="{C7C77A34-C55A-4756-A84D-C59D394D10AA}"/>
              </a:ext>
            </a:extLst>
          </p:cNvPr>
          <p:cNvSpPr txBox="1"/>
          <p:nvPr/>
        </p:nvSpPr>
        <p:spPr>
          <a:xfrm>
            <a:off x="837141" y="3385811"/>
            <a:ext cx="1568058" cy="307777"/>
          </a:xfrm>
          <a:prstGeom prst="rect">
            <a:avLst/>
          </a:prstGeom>
          <a:noFill/>
        </p:spPr>
        <p:txBody>
          <a:bodyPr wrap="none" rtlCol="0">
            <a:spAutoFit/>
          </a:bodyPr>
          <a:lstStyle/>
          <a:p>
            <a:pPr algn="r"/>
            <a:r>
              <a:rPr lang="ru-RU" b="1" dirty="0">
                <a:latin typeface="Calibri" panose="020F0502020204030204" pitchFamily="34" charset="0"/>
                <a:cs typeface="Calibri" panose="020F0502020204030204" pitchFamily="34" charset="0"/>
              </a:rPr>
              <a:t>Надзорный орган</a:t>
            </a:r>
            <a:endParaRPr lang="id-ID" b="1" dirty="0">
              <a:latin typeface="Calibri" panose="020F0502020204030204" pitchFamily="34" charset="0"/>
              <a:cs typeface="Calibri" panose="020F0502020204030204" pitchFamily="34" charset="0"/>
            </a:endParaRPr>
          </a:p>
        </p:txBody>
      </p:sp>
      <p:sp>
        <p:nvSpPr>
          <p:cNvPr id="93" name="Rectangle 25">
            <a:extLst>
              <a:ext uri="{FF2B5EF4-FFF2-40B4-BE49-F238E27FC236}">
                <a16:creationId xmlns:a16="http://schemas.microsoft.com/office/drawing/2014/main" id="{20291321-436B-45F7-ACCE-6D43BB095C04}"/>
              </a:ext>
            </a:extLst>
          </p:cNvPr>
          <p:cNvSpPr/>
          <p:nvPr/>
        </p:nvSpPr>
        <p:spPr>
          <a:xfrm>
            <a:off x="381329" y="3660743"/>
            <a:ext cx="2023870" cy="1384995"/>
          </a:xfrm>
          <a:prstGeom prst="rect">
            <a:avLst/>
          </a:prstGeom>
        </p:spPr>
        <p:txBody>
          <a:bodyPr wrap="square">
            <a:spAutoFit/>
          </a:bodyPr>
          <a:lstStyle/>
          <a:p>
            <a:pPr algn="r"/>
            <a:r>
              <a:rPr lang="ru-RU" dirty="0">
                <a:latin typeface="Calibri Light" panose="020F0302020204030204" pitchFamily="34" charset="0"/>
                <a:cs typeface="Calibri Light" panose="020F0302020204030204" pitchFamily="34" charset="0"/>
              </a:rPr>
              <a:t>Переход к риск-ориентированному подходу,</a:t>
            </a:r>
            <a:r>
              <a:rPr lang="en-US" dirty="0">
                <a:latin typeface="Calibri Light" panose="020F0302020204030204" pitchFamily="34" charset="0"/>
                <a:cs typeface="Calibri Light" panose="020F0302020204030204" pitchFamily="34" charset="0"/>
              </a:rPr>
              <a:t> </a:t>
            </a:r>
            <a:r>
              <a:rPr lang="ru-RU" dirty="0">
                <a:latin typeface="Calibri Light" panose="020F0302020204030204" pitchFamily="34" charset="0"/>
                <a:cs typeface="Calibri Light" panose="020F0302020204030204" pitchFamily="34" charset="0"/>
              </a:rPr>
              <a:t>рост требований по предоставлению сведений</a:t>
            </a:r>
            <a:endParaRPr lang="id-ID" dirty="0">
              <a:latin typeface="Calibri Light" panose="020F0302020204030204" pitchFamily="34" charset="0"/>
              <a:cs typeface="Calibri Light" panose="020F0302020204030204" pitchFamily="34" charset="0"/>
            </a:endParaRPr>
          </a:p>
        </p:txBody>
      </p:sp>
      <p:grpSp>
        <p:nvGrpSpPr>
          <p:cNvPr id="106" name="Group 138">
            <a:extLst>
              <a:ext uri="{FF2B5EF4-FFF2-40B4-BE49-F238E27FC236}">
                <a16:creationId xmlns:a16="http://schemas.microsoft.com/office/drawing/2014/main" id="{B8BFF560-F288-417D-8843-FCF39AE0DD77}"/>
              </a:ext>
            </a:extLst>
          </p:cNvPr>
          <p:cNvGrpSpPr/>
          <p:nvPr/>
        </p:nvGrpSpPr>
        <p:grpSpPr>
          <a:xfrm>
            <a:off x="2285669" y="1443354"/>
            <a:ext cx="318396" cy="319597"/>
            <a:chOff x="1298575" y="588963"/>
            <a:chExt cx="420688" cy="422275"/>
          </a:xfrm>
          <a:solidFill>
            <a:schemeClr val="accent3"/>
          </a:solidFill>
        </p:grpSpPr>
        <p:sp>
          <p:nvSpPr>
            <p:cNvPr id="107" name="Freeform 9">
              <a:extLst>
                <a:ext uri="{FF2B5EF4-FFF2-40B4-BE49-F238E27FC236}">
                  <a16:creationId xmlns:a16="http://schemas.microsoft.com/office/drawing/2014/main" id="{12C0A27F-EE05-410B-9185-D9B724C625CD}"/>
                </a:ext>
              </a:extLst>
            </p:cNvPr>
            <p:cNvSpPr>
              <a:spLocks noEditPoints="1"/>
            </p:cNvSpPr>
            <p:nvPr/>
          </p:nvSpPr>
          <p:spPr bwMode="auto">
            <a:xfrm>
              <a:off x="1298575" y="588963"/>
              <a:ext cx="420688" cy="422275"/>
            </a:xfrm>
            <a:custGeom>
              <a:avLst/>
              <a:gdLst>
                <a:gd name="T0" fmla="*/ 64 w 112"/>
                <a:gd name="T1" fmla="*/ 12 h 112"/>
                <a:gd name="T2" fmla="*/ 78 w 112"/>
                <a:gd name="T3" fmla="*/ 23 h 112"/>
                <a:gd name="T4" fmla="*/ 84 w 112"/>
                <a:gd name="T5" fmla="*/ 18 h 112"/>
                <a:gd name="T6" fmla="*/ 93 w 112"/>
                <a:gd name="T7" fmla="*/ 25 h 112"/>
                <a:gd name="T8" fmla="*/ 89 w 112"/>
                <a:gd name="T9" fmla="*/ 34 h 112"/>
                <a:gd name="T10" fmla="*/ 100 w 112"/>
                <a:gd name="T11" fmla="*/ 48 h 112"/>
                <a:gd name="T12" fmla="*/ 104 w 112"/>
                <a:gd name="T13" fmla="*/ 60 h 112"/>
                <a:gd name="T14" fmla="*/ 95 w 112"/>
                <a:gd name="T15" fmla="*/ 64 h 112"/>
                <a:gd name="T16" fmla="*/ 93 w 112"/>
                <a:gd name="T17" fmla="*/ 81 h 112"/>
                <a:gd name="T18" fmla="*/ 87 w 112"/>
                <a:gd name="T19" fmla="*/ 93 h 112"/>
                <a:gd name="T20" fmla="*/ 81 w 112"/>
                <a:gd name="T21" fmla="*/ 93 h 112"/>
                <a:gd name="T22" fmla="*/ 64 w 112"/>
                <a:gd name="T23" fmla="*/ 95 h 112"/>
                <a:gd name="T24" fmla="*/ 60 w 112"/>
                <a:gd name="T25" fmla="*/ 104 h 112"/>
                <a:gd name="T26" fmla="*/ 48 w 112"/>
                <a:gd name="T27" fmla="*/ 100 h 112"/>
                <a:gd name="T28" fmla="*/ 34 w 112"/>
                <a:gd name="T29" fmla="*/ 89 h 112"/>
                <a:gd name="T30" fmla="*/ 28 w 112"/>
                <a:gd name="T31" fmla="*/ 94 h 112"/>
                <a:gd name="T32" fmla="*/ 19 w 112"/>
                <a:gd name="T33" fmla="*/ 87 h 112"/>
                <a:gd name="T34" fmla="*/ 23 w 112"/>
                <a:gd name="T35" fmla="*/ 78 h 112"/>
                <a:gd name="T36" fmla="*/ 12 w 112"/>
                <a:gd name="T37" fmla="*/ 64 h 112"/>
                <a:gd name="T38" fmla="*/ 8 w 112"/>
                <a:gd name="T39" fmla="*/ 52 h 112"/>
                <a:gd name="T40" fmla="*/ 17 w 112"/>
                <a:gd name="T41" fmla="*/ 48 h 112"/>
                <a:gd name="T42" fmla="*/ 19 w 112"/>
                <a:gd name="T43" fmla="*/ 31 h 112"/>
                <a:gd name="T44" fmla="*/ 25 w 112"/>
                <a:gd name="T45" fmla="*/ 19 h 112"/>
                <a:gd name="T46" fmla="*/ 31 w 112"/>
                <a:gd name="T47" fmla="*/ 19 h 112"/>
                <a:gd name="T48" fmla="*/ 48 w 112"/>
                <a:gd name="T49" fmla="*/ 17 h 112"/>
                <a:gd name="T50" fmla="*/ 52 w 112"/>
                <a:gd name="T51" fmla="*/ 8 h 112"/>
                <a:gd name="T52" fmla="*/ 60 w 112"/>
                <a:gd name="T53" fmla="*/ 0 h 112"/>
                <a:gd name="T54" fmla="*/ 40 w 112"/>
                <a:gd name="T55" fmla="*/ 11 h 112"/>
                <a:gd name="T56" fmla="*/ 28 w 112"/>
                <a:gd name="T57" fmla="*/ 10 h 112"/>
                <a:gd name="T58" fmla="*/ 14 w 112"/>
                <a:gd name="T59" fmla="*/ 19 h 112"/>
                <a:gd name="T60" fmla="*/ 13 w 112"/>
                <a:gd name="T61" fmla="*/ 35 h 112"/>
                <a:gd name="T62" fmla="*/ 0 w 112"/>
                <a:gd name="T63" fmla="*/ 52 h 112"/>
                <a:gd name="T64" fmla="*/ 11 w 112"/>
                <a:gd name="T65" fmla="*/ 72 h 112"/>
                <a:gd name="T66" fmla="*/ 10 w 112"/>
                <a:gd name="T67" fmla="*/ 84 h 112"/>
                <a:gd name="T68" fmla="*/ 19 w 112"/>
                <a:gd name="T69" fmla="*/ 98 h 112"/>
                <a:gd name="T70" fmla="*/ 35 w 112"/>
                <a:gd name="T71" fmla="*/ 99 h 112"/>
                <a:gd name="T72" fmla="*/ 52 w 112"/>
                <a:gd name="T73" fmla="*/ 112 h 112"/>
                <a:gd name="T74" fmla="*/ 72 w 112"/>
                <a:gd name="T75" fmla="*/ 101 h 112"/>
                <a:gd name="T76" fmla="*/ 84 w 112"/>
                <a:gd name="T77" fmla="*/ 102 h 112"/>
                <a:gd name="T78" fmla="*/ 98 w 112"/>
                <a:gd name="T79" fmla="*/ 93 h 112"/>
                <a:gd name="T80" fmla="*/ 99 w 112"/>
                <a:gd name="T81" fmla="*/ 77 h 112"/>
                <a:gd name="T82" fmla="*/ 112 w 112"/>
                <a:gd name="T83" fmla="*/ 60 h 112"/>
                <a:gd name="T84" fmla="*/ 101 w 112"/>
                <a:gd name="T85" fmla="*/ 40 h 112"/>
                <a:gd name="T86" fmla="*/ 102 w 112"/>
                <a:gd name="T87" fmla="*/ 28 h 112"/>
                <a:gd name="T88" fmla="*/ 93 w 112"/>
                <a:gd name="T89" fmla="*/ 14 h 112"/>
                <a:gd name="T90" fmla="*/ 77 w 112"/>
                <a:gd name="T91" fmla="*/ 13 h 112"/>
                <a:gd name="T92" fmla="*/ 60 w 112"/>
                <a:gd name="T9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 h="112">
                  <a:moveTo>
                    <a:pt x="60" y="8"/>
                  </a:moveTo>
                  <a:cubicBezTo>
                    <a:pt x="62" y="8"/>
                    <a:pt x="64" y="10"/>
                    <a:pt x="64" y="12"/>
                  </a:cubicBezTo>
                  <a:cubicBezTo>
                    <a:pt x="64" y="17"/>
                    <a:pt x="64" y="17"/>
                    <a:pt x="64" y="17"/>
                  </a:cubicBezTo>
                  <a:cubicBezTo>
                    <a:pt x="69" y="18"/>
                    <a:pt x="74" y="20"/>
                    <a:pt x="78" y="23"/>
                  </a:cubicBezTo>
                  <a:cubicBezTo>
                    <a:pt x="81" y="19"/>
                    <a:pt x="81" y="19"/>
                    <a:pt x="81" y="19"/>
                  </a:cubicBezTo>
                  <a:cubicBezTo>
                    <a:pt x="82" y="18"/>
                    <a:pt x="83" y="18"/>
                    <a:pt x="84" y="18"/>
                  </a:cubicBezTo>
                  <a:cubicBezTo>
                    <a:pt x="85" y="18"/>
                    <a:pt x="86" y="18"/>
                    <a:pt x="87" y="19"/>
                  </a:cubicBezTo>
                  <a:cubicBezTo>
                    <a:pt x="93" y="25"/>
                    <a:pt x="93" y="25"/>
                    <a:pt x="93" y="25"/>
                  </a:cubicBezTo>
                  <a:cubicBezTo>
                    <a:pt x="94" y="26"/>
                    <a:pt x="94" y="29"/>
                    <a:pt x="93" y="31"/>
                  </a:cubicBezTo>
                  <a:cubicBezTo>
                    <a:pt x="89" y="34"/>
                    <a:pt x="89" y="34"/>
                    <a:pt x="89" y="34"/>
                  </a:cubicBezTo>
                  <a:cubicBezTo>
                    <a:pt x="92" y="38"/>
                    <a:pt x="94" y="43"/>
                    <a:pt x="95" y="48"/>
                  </a:cubicBezTo>
                  <a:cubicBezTo>
                    <a:pt x="100" y="48"/>
                    <a:pt x="100" y="48"/>
                    <a:pt x="100" y="48"/>
                  </a:cubicBezTo>
                  <a:cubicBezTo>
                    <a:pt x="102" y="48"/>
                    <a:pt x="104" y="50"/>
                    <a:pt x="104" y="52"/>
                  </a:cubicBezTo>
                  <a:cubicBezTo>
                    <a:pt x="104" y="60"/>
                    <a:pt x="104" y="60"/>
                    <a:pt x="104" y="60"/>
                  </a:cubicBezTo>
                  <a:cubicBezTo>
                    <a:pt x="104" y="62"/>
                    <a:pt x="102" y="64"/>
                    <a:pt x="100" y="64"/>
                  </a:cubicBezTo>
                  <a:cubicBezTo>
                    <a:pt x="95" y="64"/>
                    <a:pt x="95" y="64"/>
                    <a:pt x="95" y="64"/>
                  </a:cubicBezTo>
                  <a:cubicBezTo>
                    <a:pt x="94" y="69"/>
                    <a:pt x="92" y="74"/>
                    <a:pt x="89" y="78"/>
                  </a:cubicBezTo>
                  <a:cubicBezTo>
                    <a:pt x="93" y="81"/>
                    <a:pt x="93" y="81"/>
                    <a:pt x="93" y="81"/>
                  </a:cubicBezTo>
                  <a:cubicBezTo>
                    <a:pt x="94" y="83"/>
                    <a:pt x="94" y="86"/>
                    <a:pt x="93" y="87"/>
                  </a:cubicBezTo>
                  <a:cubicBezTo>
                    <a:pt x="87" y="93"/>
                    <a:pt x="87" y="93"/>
                    <a:pt x="87" y="93"/>
                  </a:cubicBezTo>
                  <a:cubicBezTo>
                    <a:pt x="86" y="94"/>
                    <a:pt x="85" y="94"/>
                    <a:pt x="84" y="94"/>
                  </a:cubicBezTo>
                  <a:cubicBezTo>
                    <a:pt x="83" y="94"/>
                    <a:pt x="82" y="94"/>
                    <a:pt x="81" y="93"/>
                  </a:cubicBezTo>
                  <a:cubicBezTo>
                    <a:pt x="78" y="89"/>
                    <a:pt x="78" y="89"/>
                    <a:pt x="78" y="89"/>
                  </a:cubicBezTo>
                  <a:cubicBezTo>
                    <a:pt x="74" y="92"/>
                    <a:pt x="69" y="94"/>
                    <a:pt x="64" y="95"/>
                  </a:cubicBezTo>
                  <a:cubicBezTo>
                    <a:pt x="64" y="100"/>
                    <a:pt x="64" y="100"/>
                    <a:pt x="64" y="100"/>
                  </a:cubicBezTo>
                  <a:cubicBezTo>
                    <a:pt x="64" y="102"/>
                    <a:pt x="62" y="104"/>
                    <a:pt x="60" y="104"/>
                  </a:cubicBezTo>
                  <a:cubicBezTo>
                    <a:pt x="52" y="104"/>
                    <a:pt x="52" y="104"/>
                    <a:pt x="52" y="104"/>
                  </a:cubicBezTo>
                  <a:cubicBezTo>
                    <a:pt x="50" y="104"/>
                    <a:pt x="48" y="102"/>
                    <a:pt x="48" y="100"/>
                  </a:cubicBezTo>
                  <a:cubicBezTo>
                    <a:pt x="48" y="95"/>
                    <a:pt x="48" y="95"/>
                    <a:pt x="48" y="95"/>
                  </a:cubicBezTo>
                  <a:cubicBezTo>
                    <a:pt x="43" y="94"/>
                    <a:pt x="38" y="92"/>
                    <a:pt x="34" y="89"/>
                  </a:cubicBezTo>
                  <a:cubicBezTo>
                    <a:pt x="31" y="93"/>
                    <a:pt x="31" y="93"/>
                    <a:pt x="31" y="93"/>
                  </a:cubicBezTo>
                  <a:cubicBezTo>
                    <a:pt x="30" y="94"/>
                    <a:pt x="29" y="94"/>
                    <a:pt x="28" y="94"/>
                  </a:cubicBezTo>
                  <a:cubicBezTo>
                    <a:pt x="27" y="94"/>
                    <a:pt x="26" y="94"/>
                    <a:pt x="25" y="93"/>
                  </a:cubicBezTo>
                  <a:cubicBezTo>
                    <a:pt x="19" y="87"/>
                    <a:pt x="19" y="87"/>
                    <a:pt x="19" y="87"/>
                  </a:cubicBezTo>
                  <a:cubicBezTo>
                    <a:pt x="18" y="86"/>
                    <a:pt x="18" y="83"/>
                    <a:pt x="19" y="81"/>
                  </a:cubicBezTo>
                  <a:cubicBezTo>
                    <a:pt x="23" y="78"/>
                    <a:pt x="23" y="78"/>
                    <a:pt x="23" y="78"/>
                  </a:cubicBezTo>
                  <a:cubicBezTo>
                    <a:pt x="20" y="74"/>
                    <a:pt x="18" y="69"/>
                    <a:pt x="17" y="64"/>
                  </a:cubicBezTo>
                  <a:cubicBezTo>
                    <a:pt x="12" y="64"/>
                    <a:pt x="12" y="64"/>
                    <a:pt x="12" y="64"/>
                  </a:cubicBezTo>
                  <a:cubicBezTo>
                    <a:pt x="10" y="64"/>
                    <a:pt x="8" y="62"/>
                    <a:pt x="8" y="60"/>
                  </a:cubicBezTo>
                  <a:cubicBezTo>
                    <a:pt x="8" y="52"/>
                    <a:pt x="8" y="52"/>
                    <a:pt x="8" y="52"/>
                  </a:cubicBezTo>
                  <a:cubicBezTo>
                    <a:pt x="8" y="50"/>
                    <a:pt x="10" y="48"/>
                    <a:pt x="12" y="48"/>
                  </a:cubicBezTo>
                  <a:cubicBezTo>
                    <a:pt x="17" y="48"/>
                    <a:pt x="17" y="48"/>
                    <a:pt x="17" y="48"/>
                  </a:cubicBezTo>
                  <a:cubicBezTo>
                    <a:pt x="18" y="43"/>
                    <a:pt x="20" y="38"/>
                    <a:pt x="23" y="34"/>
                  </a:cubicBezTo>
                  <a:cubicBezTo>
                    <a:pt x="19" y="31"/>
                    <a:pt x="19" y="31"/>
                    <a:pt x="19" y="31"/>
                  </a:cubicBezTo>
                  <a:cubicBezTo>
                    <a:pt x="18" y="29"/>
                    <a:pt x="18" y="26"/>
                    <a:pt x="19" y="25"/>
                  </a:cubicBezTo>
                  <a:cubicBezTo>
                    <a:pt x="25" y="19"/>
                    <a:pt x="25" y="19"/>
                    <a:pt x="25" y="19"/>
                  </a:cubicBezTo>
                  <a:cubicBezTo>
                    <a:pt x="26" y="18"/>
                    <a:pt x="27" y="18"/>
                    <a:pt x="28" y="18"/>
                  </a:cubicBezTo>
                  <a:cubicBezTo>
                    <a:pt x="29" y="18"/>
                    <a:pt x="30" y="18"/>
                    <a:pt x="31" y="19"/>
                  </a:cubicBezTo>
                  <a:cubicBezTo>
                    <a:pt x="34" y="23"/>
                    <a:pt x="34" y="23"/>
                    <a:pt x="34" y="23"/>
                  </a:cubicBezTo>
                  <a:cubicBezTo>
                    <a:pt x="38" y="20"/>
                    <a:pt x="43" y="18"/>
                    <a:pt x="48" y="17"/>
                  </a:cubicBezTo>
                  <a:cubicBezTo>
                    <a:pt x="48" y="12"/>
                    <a:pt x="48" y="12"/>
                    <a:pt x="48" y="12"/>
                  </a:cubicBezTo>
                  <a:cubicBezTo>
                    <a:pt x="48" y="10"/>
                    <a:pt x="50" y="8"/>
                    <a:pt x="52" y="8"/>
                  </a:cubicBezTo>
                  <a:cubicBezTo>
                    <a:pt x="60" y="8"/>
                    <a:pt x="60" y="8"/>
                    <a:pt x="60" y="8"/>
                  </a:cubicBezTo>
                  <a:moveTo>
                    <a:pt x="60" y="0"/>
                  </a:moveTo>
                  <a:cubicBezTo>
                    <a:pt x="52" y="0"/>
                    <a:pt x="52" y="0"/>
                    <a:pt x="52" y="0"/>
                  </a:cubicBezTo>
                  <a:cubicBezTo>
                    <a:pt x="46" y="0"/>
                    <a:pt x="41" y="5"/>
                    <a:pt x="40" y="11"/>
                  </a:cubicBezTo>
                  <a:cubicBezTo>
                    <a:pt x="38" y="11"/>
                    <a:pt x="37" y="12"/>
                    <a:pt x="35" y="13"/>
                  </a:cubicBezTo>
                  <a:cubicBezTo>
                    <a:pt x="33" y="11"/>
                    <a:pt x="31" y="10"/>
                    <a:pt x="28" y="10"/>
                  </a:cubicBezTo>
                  <a:cubicBezTo>
                    <a:pt x="25" y="10"/>
                    <a:pt x="21" y="11"/>
                    <a:pt x="19" y="14"/>
                  </a:cubicBezTo>
                  <a:cubicBezTo>
                    <a:pt x="14" y="19"/>
                    <a:pt x="14" y="19"/>
                    <a:pt x="14" y="19"/>
                  </a:cubicBezTo>
                  <a:cubicBezTo>
                    <a:pt x="11" y="22"/>
                    <a:pt x="10" y="25"/>
                    <a:pt x="10" y="28"/>
                  </a:cubicBezTo>
                  <a:cubicBezTo>
                    <a:pt x="10" y="31"/>
                    <a:pt x="11" y="33"/>
                    <a:pt x="13" y="35"/>
                  </a:cubicBezTo>
                  <a:cubicBezTo>
                    <a:pt x="12" y="37"/>
                    <a:pt x="11" y="38"/>
                    <a:pt x="11" y="40"/>
                  </a:cubicBezTo>
                  <a:cubicBezTo>
                    <a:pt x="5" y="41"/>
                    <a:pt x="0" y="46"/>
                    <a:pt x="0" y="52"/>
                  </a:cubicBezTo>
                  <a:cubicBezTo>
                    <a:pt x="0" y="60"/>
                    <a:pt x="0" y="60"/>
                    <a:pt x="0" y="60"/>
                  </a:cubicBezTo>
                  <a:cubicBezTo>
                    <a:pt x="0" y="66"/>
                    <a:pt x="5" y="71"/>
                    <a:pt x="11" y="72"/>
                  </a:cubicBezTo>
                  <a:cubicBezTo>
                    <a:pt x="11" y="74"/>
                    <a:pt x="12" y="75"/>
                    <a:pt x="13" y="77"/>
                  </a:cubicBezTo>
                  <a:cubicBezTo>
                    <a:pt x="11" y="79"/>
                    <a:pt x="10" y="81"/>
                    <a:pt x="10" y="84"/>
                  </a:cubicBezTo>
                  <a:cubicBezTo>
                    <a:pt x="10" y="87"/>
                    <a:pt x="11" y="91"/>
                    <a:pt x="14" y="93"/>
                  </a:cubicBezTo>
                  <a:cubicBezTo>
                    <a:pt x="19" y="98"/>
                    <a:pt x="19" y="98"/>
                    <a:pt x="19" y="98"/>
                  </a:cubicBezTo>
                  <a:cubicBezTo>
                    <a:pt x="21" y="101"/>
                    <a:pt x="25" y="102"/>
                    <a:pt x="28" y="102"/>
                  </a:cubicBezTo>
                  <a:cubicBezTo>
                    <a:pt x="31" y="102"/>
                    <a:pt x="33" y="101"/>
                    <a:pt x="35" y="99"/>
                  </a:cubicBezTo>
                  <a:cubicBezTo>
                    <a:pt x="37" y="100"/>
                    <a:pt x="38" y="101"/>
                    <a:pt x="40" y="101"/>
                  </a:cubicBezTo>
                  <a:cubicBezTo>
                    <a:pt x="41" y="107"/>
                    <a:pt x="46" y="112"/>
                    <a:pt x="52" y="112"/>
                  </a:cubicBezTo>
                  <a:cubicBezTo>
                    <a:pt x="60" y="112"/>
                    <a:pt x="60" y="112"/>
                    <a:pt x="60" y="112"/>
                  </a:cubicBezTo>
                  <a:cubicBezTo>
                    <a:pt x="66" y="112"/>
                    <a:pt x="71" y="107"/>
                    <a:pt x="72" y="101"/>
                  </a:cubicBezTo>
                  <a:cubicBezTo>
                    <a:pt x="74" y="101"/>
                    <a:pt x="75" y="100"/>
                    <a:pt x="77" y="99"/>
                  </a:cubicBezTo>
                  <a:cubicBezTo>
                    <a:pt x="79" y="101"/>
                    <a:pt x="81" y="102"/>
                    <a:pt x="84" y="102"/>
                  </a:cubicBezTo>
                  <a:cubicBezTo>
                    <a:pt x="87" y="102"/>
                    <a:pt x="91" y="101"/>
                    <a:pt x="93" y="98"/>
                  </a:cubicBezTo>
                  <a:cubicBezTo>
                    <a:pt x="98" y="93"/>
                    <a:pt x="98" y="93"/>
                    <a:pt x="98" y="93"/>
                  </a:cubicBezTo>
                  <a:cubicBezTo>
                    <a:pt x="101" y="91"/>
                    <a:pt x="102" y="87"/>
                    <a:pt x="102" y="84"/>
                  </a:cubicBezTo>
                  <a:cubicBezTo>
                    <a:pt x="102" y="81"/>
                    <a:pt x="101" y="79"/>
                    <a:pt x="99" y="77"/>
                  </a:cubicBezTo>
                  <a:cubicBezTo>
                    <a:pt x="100" y="75"/>
                    <a:pt x="101" y="74"/>
                    <a:pt x="101" y="72"/>
                  </a:cubicBezTo>
                  <a:cubicBezTo>
                    <a:pt x="107" y="71"/>
                    <a:pt x="112" y="66"/>
                    <a:pt x="112" y="60"/>
                  </a:cubicBezTo>
                  <a:cubicBezTo>
                    <a:pt x="112" y="52"/>
                    <a:pt x="112" y="52"/>
                    <a:pt x="112" y="52"/>
                  </a:cubicBezTo>
                  <a:cubicBezTo>
                    <a:pt x="112" y="46"/>
                    <a:pt x="107" y="41"/>
                    <a:pt x="101" y="40"/>
                  </a:cubicBezTo>
                  <a:cubicBezTo>
                    <a:pt x="101" y="38"/>
                    <a:pt x="100" y="37"/>
                    <a:pt x="99" y="35"/>
                  </a:cubicBezTo>
                  <a:cubicBezTo>
                    <a:pt x="101" y="33"/>
                    <a:pt x="102" y="31"/>
                    <a:pt x="102" y="28"/>
                  </a:cubicBezTo>
                  <a:cubicBezTo>
                    <a:pt x="102" y="25"/>
                    <a:pt x="101" y="22"/>
                    <a:pt x="98" y="19"/>
                  </a:cubicBezTo>
                  <a:cubicBezTo>
                    <a:pt x="93" y="14"/>
                    <a:pt x="93" y="14"/>
                    <a:pt x="93" y="14"/>
                  </a:cubicBezTo>
                  <a:cubicBezTo>
                    <a:pt x="91" y="11"/>
                    <a:pt x="87" y="10"/>
                    <a:pt x="84" y="10"/>
                  </a:cubicBezTo>
                  <a:cubicBezTo>
                    <a:pt x="81" y="10"/>
                    <a:pt x="79" y="11"/>
                    <a:pt x="77" y="13"/>
                  </a:cubicBezTo>
                  <a:cubicBezTo>
                    <a:pt x="75" y="12"/>
                    <a:pt x="74" y="11"/>
                    <a:pt x="72" y="11"/>
                  </a:cubicBezTo>
                  <a:cubicBezTo>
                    <a:pt x="71" y="5"/>
                    <a:pt x="66"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Calibri Light" panose="020F0302020204030204" pitchFamily="34" charset="0"/>
                <a:cs typeface="Calibri Light" panose="020F0302020204030204" pitchFamily="34" charset="0"/>
              </a:endParaRPr>
            </a:p>
          </p:txBody>
        </p:sp>
        <p:sp>
          <p:nvSpPr>
            <p:cNvPr id="108" name="Freeform 10">
              <a:extLst>
                <a:ext uri="{FF2B5EF4-FFF2-40B4-BE49-F238E27FC236}">
                  <a16:creationId xmlns:a16="http://schemas.microsoft.com/office/drawing/2014/main" id="{34AF8B23-3E0A-4F67-9C00-997BD032A72C}"/>
                </a:ext>
              </a:extLst>
            </p:cNvPr>
            <p:cNvSpPr>
              <a:spLocks noEditPoints="1"/>
            </p:cNvSpPr>
            <p:nvPr/>
          </p:nvSpPr>
          <p:spPr bwMode="auto">
            <a:xfrm>
              <a:off x="1411288" y="701675"/>
              <a:ext cx="195263" cy="196850"/>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4 h 52"/>
                <a:gd name="T12" fmla="*/ 4 w 52"/>
                <a:gd name="T13" fmla="*/ 26 h 52"/>
                <a:gd name="T14" fmla="*/ 26 w 52"/>
                <a:gd name="T15" fmla="*/ 48 h 52"/>
                <a:gd name="T16" fmla="*/ 48 w 52"/>
                <a:gd name="T17" fmla="*/ 26 h 52"/>
                <a:gd name="T18" fmla="*/ 26 w 52"/>
                <a:gd name="T19"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2" y="52"/>
                    <a:pt x="0" y="40"/>
                    <a:pt x="0" y="26"/>
                  </a:cubicBezTo>
                  <a:cubicBezTo>
                    <a:pt x="0" y="12"/>
                    <a:pt x="12" y="0"/>
                    <a:pt x="26" y="0"/>
                  </a:cubicBezTo>
                  <a:cubicBezTo>
                    <a:pt x="40" y="0"/>
                    <a:pt x="52" y="12"/>
                    <a:pt x="52" y="26"/>
                  </a:cubicBezTo>
                  <a:cubicBezTo>
                    <a:pt x="52" y="40"/>
                    <a:pt x="40" y="52"/>
                    <a:pt x="26" y="52"/>
                  </a:cubicBezTo>
                  <a:close/>
                  <a:moveTo>
                    <a:pt x="26" y="4"/>
                  </a:moveTo>
                  <a:cubicBezTo>
                    <a:pt x="14" y="4"/>
                    <a:pt x="4" y="14"/>
                    <a:pt x="4" y="26"/>
                  </a:cubicBezTo>
                  <a:cubicBezTo>
                    <a:pt x="4" y="38"/>
                    <a:pt x="14" y="48"/>
                    <a:pt x="26" y="48"/>
                  </a:cubicBezTo>
                  <a:cubicBezTo>
                    <a:pt x="38" y="48"/>
                    <a:pt x="48" y="38"/>
                    <a:pt x="48" y="26"/>
                  </a:cubicBezTo>
                  <a:cubicBezTo>
                    <a:pt x="48" y="14"/>
                    <a:pt x="38" y="4"/>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Calibri Light" panose="020F0302020204030204" pitchFamily="34" charset="0"/>
                <a:cs typeface="Calibri Light" panose="020F0302020204030204" pitchFamily="34" charset="0"/>
              </a:endParaRPr>
            </a:p>
          </p:txBody>
        </p:sp>
        <p:sp>
          <p:nvSpPr>
            <p:cNvPr id="109" name="Freeform 11">
              <a:extLst>
                <a:ext uri="{FF2B5EF4-FFF2-40B4-BE49-F238E27FC236}">
                  <a16:creationId xmlns:a16="http://schemas.microsoft.com/office/drawing/2014/main" id="{D78B9D9E-6CD8-4647-A983-E9C05F8981FF}"/>
                </a:ext>
              </a:extLst>
            </p:cNvPr>
            <p:cNvSpPr>
              <a:spLocks noEditPoints="1"/>
            </p:cNvSpPr>
            <p:nvPr/>
          </p:nvSpPr>
          <p:spPr bwMode="auto">
            <a:xfrm>
              <a:off x="1455738" y="747713"/>
              <a:ext cx="106363" cy="106363"/>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Calibri Light" panose="020F0302020204030204" pitchFamily="34" charset="0"/>
                <a:cs typeface="Calibri Light" panose="020F0302020204030204" pitchFamily="34" charset="0"/>
              </a:endParaRPr>
            </a:p>
          </p:txBody>
        </p:sp>
      </p:grpSp>
      <p:grpSp>
        <p:nvGrpSpPr>
          <p:cNvPr id="110" name="Group 103">
            <a:extLst>
              <a:ext uri="{FF2B5EF4-FFF2-40B4-BE49-F238E27FC236}">
                <a16:creationId xmlns:a16="http://schemas.microsoft.com/office/drawing/2014/main" id="{52735E07-80CF-4F7F-B47D-9635ED569101}"/>
              </a:ext>
            </a:extLst>
          </p:cNvPr>
          <p:cNvGrpSpPr/>
          <p:nvPr/>
        </p:nvGrpSpPr>
        <p:grpSpPr>
          <a:xfrm>
            <a:off x="6261021" y="3421839"/>
            <a:ext cx="321743" cy="304400"/>
            <a:chOff x="8493125" y="2289175"/>
            <a:chExt cx="854075" cy="808038"/>
          </a:xfrm>
          <a:solidFill>
            <a:srgbClr val="7030A0"/>
          </a:solidFill>
        </p:grpSpPr>
        <p:sp>
          <p:nvSpPr>
            <p:cNvPr id="111" name="Freeform 24">
              <a:extLst>
                <a:ext uri="{FF2B5EF4-FFF2-40B4-BE49-F238E27FC236}">
                  <a16:creationId xmlns:a16="http://schemas.microsoft.com/office/drawing/2014/main" id="{455366BE-1F40-4033-86AF-BC4BD8441EA5}"/>
                </a:ext>
              </a:extLst>
            </p:cNvPr>
            <p:cNvSpPr>
              <a:spLocks noEditPoints="1"/>
            </p:cNvSpPr>
            <p:nvPr/>
          </p:nvSpPr>
          <p:spPr bwMode="auto">
            <a:xfrm>
              <a:off x="8493125" y="2762250"/>
              <a:ext cx="854075" cy="334963"/>
            </a:xfrm>
            <a:custGeom>
              <a:avLst/>
              <a:gdLst>
                <a:gd name="T0" fmla="*/ 517 w 538"/>
                <a:gd name="T1" fmla="*/ 57 h 211"/>
                <a:gd name="T2" fmla="*/ 335 w 538"/>
                <a:gd name="T3" fmla="*/ 0 h 211"/>
                <a:gd name="T4" fmla="*/ 299 w 538"/>
                <a:gd name="T5" fmla="*/ 161 h 211"/>
                <a:gd name="T6" fmla="*/ 278 w 538"/>
                <a:gd name="T7" fmla="*/ 33 h 211"/>
                <a:gd name="T8" fmla="*/ 287 w 538"/>
                <a:gd name="T9" fmla="*/ 24 h 211"/>
                <a:gd name="T10" fmla="*/ 304 w 538"/>
                <a:gd name="T11" fmla="*/ 5 h 211"/>
                <a:gd name="T12" fmla="*/ 235 w 538"/>
                <a:gd name="T13" fmla="*/ 5 h 211"/>
                <a:gd name="T14" fmla="*/ 251 w 538"/>
                <a:gd name="T15" fmla="*/ 24 h 211"/>
                <a:gd name="T16" fmla="*/ 261 w 538"/>
                <a:gd name="T17" fmla="*/ 33 h 211"/>
                <a:gd name="T18" fmla="*/ 239 w 538"/>
                <a:gd name="T19" fmla="*/ 161 h 211"/>
                <a:gd name="T20" fmla="*/ 204 w 538"/>
                <a:gd name="T21" fmla="*/ 0 h 211"/>
                <a:gd name="T22" fmla="*/ 20 w 538"/>
                <a:gd name="T23" fmla="*/ 57 h 211"/>
                <a:gd name="T24" fmla="*/ 0 w 538"/>
                <a:gd name="T25" fmla="*/ 211 h 211"/>
                <a:gd name="T26" fmla="*/ 538 w 538"/>
                <a:gd name="T27" fmla="*/ 211 h 211"/>
                <a:gd name="T28" fmla="*/ 517 w 538"/>
                <a:gd name="T29" fmla="*/ 57 h 211"/>
                <a:gd name="T30" fmla="*/ 459 w 538"/>
                <a:gd name="T31" fmla="*/ 156 h 211"/>
                <a:gd name="T32" fmla="*/ 366 w 538"/>
                <a:gd name="T33" fmla="*/ 156 h 211"/>
                <a:gd name="T34" fmla="*/ 366 w 538"/>
                <a:gd name="T35" fmla="*/ 129 h 211"/>
                <a:gd name="T36" fmla="*/ 412 w 538"/>
                <a:gd name="T37" fmla="*/ 122 h 211"/>
                <a:gd name="T38" fmla="*/ 459 w 538"/>
                <a:gd name="T39" fmla="*/ 129 h 211"/>
                <a:gd name="T40" fmla="*/ 459 w 538"/>
                <a:gd name="T41" fmla="*/ 15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8" h="211">
                  <a:moveTo>
                    <a:pt x="517" y="57"/>
                  </a:moveTo>
                  <a:lnTo>
                    <a:pt x="335" y="0"/>
                  </a:lnTo>
                  <a:lnTo>
                    <a:pt x="299" y="161"/>
                  </a:lnTo>
                  <a:lnTo>
                    <a:pt x="278" y="33"/>
                  </a:lnTo>
                  <a:lnTo>
                    <a:pt x="287" y="24"/>
                  </a:lnTo>
                  <a:lnTo>
                    <a:pt x="304" y="5"/>
                  </a:lnTo>
                  <a:lnTo>
                    <a:pt x="235" y="5"/>
                  </a:lnTo>
                  <a:lnTo>
                    <a:pt x="251" y="24"/>
                  </a:lnTo>
                  <a:lnTo>
                    <a:pt x="261" y="33"/>
                  </a:lnTo>
                  <a:lnTo>
                    <a:pt x="239" y="161"/>
                  </a:lnTo>
                  <a:lnTo>
                    <a:pt x="204" y="0"/>
                  </a:lnTo>
                  <a:lnTo>
                    <a:pt x="20" y="57"/>
                  </a:lnTo>
                  <a:lnTo>
                    <a:pt x="0" y="211"/>
                  </a:lnTo>
                  <a:lnTo>
                    <a:pt x="538" y="211"/>
                  </a:lnTo>
                  <a:lnTo>
                    <a:pt x="517" y="57"/>
                  </a:lnTo>
                  <a:close/>
                  <a:moveTo>
                    <a:pt x="459" y="156"/>
                  </a:moveTo>
                  <a:lnTo>
                    <a:pt x="366" y="156"/>
                  </a:lnTo>
                  <a:lnTo>
                    <a:pt x="366" y="129"/>
                  </a:lnTo>
                  <a:lnTo>
                    <a:pt x="412" y="122"/>
                  </a:lnTo>
                  <a:lnTo>
                    <a:pt x="459" y="129"/>
                  </a:lnTo>
                  <a:lnTo>
                    <a:pt x="459"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Calibri Light" panose="020F0302020204030204" pitchFamily="34" charset="0"/>
                <a:cs typeface="Calibri Light" panose="020F0302020204030204" pitchFamily="34" charset="0"/>
              </a:endParaRPr>
            </a:p>
          </p:txBody>
        </p:sp>
        <p:sp>
          <p:nvSpPr>
            <p:cNvPr id="112" name="Oval 25">
              <a:extLst>
                <a:ext uri="{FF2B5EF4-FFF2-40B4-BE49-F238E27FC236}">
                  <a16:creationId xmlns:a16="http://schemas.microsoft.com/office/drawing/2014/main" id="{0EB72A39-40AE-46CE-8365-195872066720}"/>
                </a:ext>
              </a:extLst>
            </p:cNvPr>
            <p:cNvSpPr>
              <a:spLocks noChangeArrowheads="1"/>
            </p:cNvSpPr>
            <p:nvPr/>
          </p:nvSpPr>
          <p:spPr bwMode="auto">
            <a:xfrm>
              <a:off x="8729663" y="2289175"/>
              <a:ext cx="382588" cy="4270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Calibri Light" panose="020F0302020204030204" pitchFamily="34" charset="0"/>
                <a:cs typeface="Calibri Light" panose="020F0302020204030204" pitchFamily="34" charset="0"/>
              </a:endParaRPr>
            </a:p>
          </p:txBody>
        </p:sp>
      </p:grpSp>
      <p:grpSp>
        <p:nvGrpSpPr>
          <p:cNvPr id="113" name="Group 222">
            <a:extLst>
              <a:ext uri="{FF2B5EF4-FFF2-40B4-BE49-F238E27FC236}">
                <a16:creationId xmlns:a16="http://schemas.microsoft.com/office/drawing/2014/main" id="{717BEE8C-C4B0-414C-B257-6E49081EAC63}"/>
              </a:ext>
            </a:extLst>
          </p:cNvPr>
          <p:cNvGrpSpPr/>
          <p:nvPr/>
        </p:nvGrpSpPr>
        <p:grpSpPr>
          <a:xfrm>
            <a:off x="2381258" y="3534353"/>
            <a:ext cx="382928" cy="383772"/>
            <a:chOff x="7305675" y="2468563"/>
            <a:chExt cx="720725" cy="722313"/>
          </a:xfrm>
          <a:solidFill>
            <a:schemeClr val="accent1"/>
          </a:solidFill>
        </p:grpSpPr>
        <p:sp>
          <p:nvSpPr>
            <p:cNvPr id="114" name="Freeform 132">
              <a:extLst>
                <a:ext uri="{FF2B5EF4-FFF2-40B4-BE49-F238E27FC236}">
                  <a16:creationId xmlns:a16="http://schemas.microsoft.com/office/drawing/2014/main" id="{CC155EC4-C748-41E9-BBAD-081B7F2DFC11}"/>
                </a:ext>
              </a:extLst>
            </p:cNvPr>
            <p:cNvSpPr>
              <a:spLocks noEditPoints="1"/>
            </p:cNvSpPr>
            <p:nvPr/>
          </p:nvSpPr>
          <p:spPr bwMode="auto">
            <a:xfrm>
              <a:off x="7556500" y="2719388"/>
              <a:ext cx="217488" cy="219075"/>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8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Calibri Light" panose="020F0302020204030204" pitchFamily="34" charset="0"/>
                <a:cs typeface="Calibri Light" panose="020F0302020204030204" pitchFamily="34" charset="0"/>
              </a:endParaRPr>
            </a:p>
          </p:txBody>
        </p:sp>
        <p:sp>
          <p:nvSpPr>
            <p:cNvPr id="115" name="Freeform 133">
              <a:extLst>
                <a:ext uri="{FF2B5EF4-FFF2-40B4-BE49-F238E27FC236}">
                  <a16:creationId xmlns:a16="http://schemas.microsoft.com/office/drawing/2014/main" id="{CB03E49A-1AD6-4686-8ECA-67D6E9BAAACB}"/>
                </a:ext>
              </a:extLst>
            </p:cNvPr>
            <p:cNvSpPr>
              <a:spLocks noEditPoints="1"/>
            </p:cNvSpPr>
            <p:nvPr/>
          </p:nvSpPr>
          <p:spPr bwMode="auto">
            <a:xfrm>
              <a:off x="7305675" y="2468563"/>
              <a:ext cx="720725" cy="722313"/>
            </a:xfrm>
            <a:custGeom>
              <a:avLst/>
              <a:gdLst>
                <a:gd name="T0" fmla="*/ 192 w 192"/>
                <a:gd name="T1" fmla="*/ 90 h 192"/>
                <a:gd name="T2" fmla="*/ 167 w 192"/>
                <a:gd name="T3" fmla="*/ 90 h 192"/>
                <a:gd name="T4" fmla="*/ 102 w 192"/>
                <a:gd name="T5" fmla="*/ 25 h 192"/>
                <a:gd name="T6" fmla="*/ 102 w 192"/>
                <a:gd name="T7" fmla="*/ 0 h 192"/>
                <a:gd name="T8" fmla="*/ 90 w 192"/>
                <a:gd name="T9" fmla="*/ 0 h 192"/>
                <a:gd name="T10" fmla="*/ 90 w 192"/>
                <a:gd name="T11" fmla="*/ 25 h 192"/>
                <a:gd name="T12" fmla="*/ 25 w 192"/>
                <a:gd name="T13" fmla="*/ 90 h 192"/>
                <a:gd name="T14" fmla="*/ 0 w 192"/>
                <a:gd name="T15" fmla="*/ 90 h 192"/>
                <a:gd name="T16" fmla="*/ 0 w 192"/>
                <a:gd name="T17" fmla="*/ 102 h 192"/>
                <a:gd name="T18" fmla="*/ 25 w 192"/>
                <a:gd name="T19" fmla="*/ 102 h 192"/>
                <a:gd name="T20" fmla="*/ 90 w 192"/>
                <a:gd name="T21" fmla="*/ 167 h 192"/>
                <a:gd name="T22" fmla="*/ 90 w 192"/>
                <a:gd name="T23" fmla="*/ 192 h 192"/>
                <a:gd name="T24" fmla="*/ 102 w 192"/>
                <a:gd name="T25" fmla="*/ 192 h 192"/>
                <a:gd name="T26" fmla="*/ 102 w 192"/>
                <a:gd name="T27" fmla="*/ 167 h 192"/>
                <a:gd name="T28" fmla="*/ 167 w 192"/>
                <a:gd name="T29" fmla="*/ 102 h 192"/>
                <a:gd name="T30" fmla="*/ 192 w 192"/>
                <a:gd name="T31" fmla="*/ 102 h 192"/>
                <a:gd name="T32" fmla="*/ 192 w 192"/>
                <a:gd name="T33" fmla="*/ 90 h 192"/>
                <a:gd name="T34" fmla="*/ 102 w 192"/>
                <a:gd name="T35" fmla="*/ 151 h 192"/>
                <a:gd name="T36" fmla="*/ 102 w 192"/>
                <a:gd name="T37" fmla="*/ 140 h 192"/>
                <a:gd name="T38" fmla="*/ 97 w 192"/>
                <a:gd name="T39" fmla="*/ 135 h 192"/>
                <a:gd name="T40" fmla="*/ 95 w 192"/>
                <a:gd name="T41" fmla="*/ 135 h 192"/>
                <a:gd name="T42" fmla="*/ 90 w 192"/>
                <a:gd name="T43" fmla="*/ 140 h 192"/>
                <a:gd name="T44" fmla="*/ 90 w 192"/>
                <a:gd name="T45" fmla="*/ 151 h 192"/>
                <a:gd name="T46" fmla="*/ 41 w 192"/>
                <a:gd name="T47" fmla="*/ 102 h 192"/>
                <a:gd name="T48" fmla="*/ 52 w 192"/>
                <a:gd name="T49" fmla="*/ 102 h 192"/>
                <a:gd name="T50" fmla="*/ 57 w 192"/>
                <a:gd name="T51" fmla="*/ 97 h 192"/>
                <a:gd name="T52" fmla="*/ 57 w 192"/>
                <a:gd name="T53" fmla="*/ 95 h 192"/>
                <a:gd name="T54" fmla="*/ 52 w 192"/>
                <a:gd name="T55" fmla="*/ 90 h 192"/>
                <a:gd name="T56" fmla="*/ 41 w 192"/>
                <a:gd name="T57" fmla="*/ 90 h 192"/>
                <a:gd name="T58" fmla="*/ 90 w 192"/>
                <a:gd name="T59" fmla="*/ 41 h 192"/>
                <a:gd name="T60" fmla="*/ 90 w 192"/>
                <a:gd name="T61" fmla="*/ 52 h 192"/>
                <a:gd name="T62" fmla="*/ 95 w 192"/>
                <a:gd name="T63" fmla="*/ 57 h 192"/>
                <a:gd name="T64" fmla="*/ 97 w 192"/>
                <a:gd name="T65" fmla="*/ 57 h 192"/>
                <a:gd name="T66" fmla="*/ 102 w 192"/>
                <a:gd name="T67" fmla="*/ 52 h 192"/>
                <a:gd name="T68" fmla="*/ 102 w 192"/>
                <a:gd name="T69" fmla="*/ 41 h 192"/>
                <a:gd name="T70" fmla="*/ 151 w 192"/>
                <a:gd name="T71" fmla="*/ 90 h 192"/>
                <a:gd name="T72" fmla="*/ 140 w 192"/>
                <a:gd name="T73" fmla="*/ 90 h 192"/>
                <a:gd name="T74" fmla="*/ 135 w 192"/>
                <a:gd name="T75" fmla="*/ 95 h 192"/>
                <a:gd name="T76" fmla="*/ 135 w 192"/>
                <a:gd name="T77" fmla="*/ 97 h 192"/>
                <a:gd name="T78" fmla="*/ 140 w 192"/>
                <a:gd name="T79" fmla="*/ 102 h 192"/>
                <a:gd name="T80" fmla="*/ 151 w 192"/>
                <a:gd name="T81" fmla="*/ 102 h 192"/>
                <a:gd name="T82" fmla="*/ 102 w 192"/>
                <a:gd name="T83" fmla="*/ 15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Calibri Light" panose="020F0302020204030204" pitchFamily="34" charset="0"/>
                <a:cs typeface="Calibri Light" panose="020F0302020204030204" pitchFamily="34" charset="0"/>
              </a:endParaRPr>
            </a:p>
          </p:txBody>
        </p:sp>
      </p:grpSp>
      <p:sp>
        <p:nvSpPr>
          <p:cNvPr id="116" name="Freeform 350">
            <a:extLst>
              <a:ext uri="{FF2B5EF4-FFF2-40B4-BE49-F238E27FC236}">
                <a16:creationId xmlns:a16="http://schemas.microsoft.com/office/drawing/2014/main" id="{45CB4AD9-3371-466C-9642-2083A86751A6}"/>
              </a:ext>
            </a:extLst>
          </p:cNvPr>
          <p:cNvSpPr>
            <a:spLocks noEditPoints="1"/>
          </p:cNvSpPr>
          <p:nvPr/>
        </p:nvSpPr>
        <p:spPr bwMode="auto">
          <a:xfrm>
            <a:off x="6282911" y="1472312"/>
            <a:ext cx="397532" cy="297821"/>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06021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Информация о ЗиС</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765000"/>
            <a:ext cx="8026400" cy="4211267"/>
          </a:xfrm>
          <a:prstGeom prst="rect">
            <a:avLst/>
          </a:prstGeom>
        </p:spPr>
      </p:pic>
    </p:spTree>
    <p:extLst>
      <p:ext uri="{BB962C8B-B14F-4D97-AF65-F5344CB8AC3E}">
        <p14:creationId xmlns:p14="http://schemas.microsoft.com/office/powerpoint/2010/main" val="1428191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Планирование мероприятий</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00" y="1205719"/>
            <a:ext cx="8407400" cy="3198564"/>
          </a:xfrm>
          <a:prstGeom prst="rect">
            <a:avLst/>
          </a:prstGeom>
        </p:spPr>
      </p:pic>
    </p:spTree>
    <p:extLst>
      <p:ext uri="{BB962C8B-B14F-4D97-AF65-F5344CB8AC3E}">
        <p14:creationId xmlns:p14="http://schemas.microsoft.com/office/powerpoint/2010/main" val="3929973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Предписания надзорных органов</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66" y="1163164"/>
            <a:ext cx="8847667" cy="3352800"/>
          </a:xfrm>
          <a:prstGeom prst="rect">
            <a:avLst/>
          </a:prstGeom>
        </p:spPr>
      </p:pic>
    </p:spTree>
    <p:extLst>
      <p:ext uri="{BB962C8B-B14F-4D97-AF65-F5344CB8AC3E}">
        <p14:creationId xmlns:p14="http://schemas.microsoft.com/office/powerpoint/2010/main" val="105044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Внутренние проверки</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932" y="835684"/>
            <a:ext cx="8365067" cy="3940678"/>
          </a:xfrm>
          <a:prstGeom prst="rect">
            <a:avLst/>
          </a:prstGeom>
        </p:spPr>
      </p:pic>
    </p:spTree>
    <p:extLst>
      <p:ext uri="{BB962C8B-B14F-4D97-AF65-F5344CB8AC3E}">
        <p14:creationId xmlns:p14="http://schemas.microsoft.com/office/powerpoint/2010/main" val="558951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55726"/>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400" b="1" i="0" u="none" strike="noStrike" kern="0" cap="none" spc="0" normalizeH="0" baseline="0" noProof="0" dirty="0">
              <a:ln>
                <a:noFill/>
              </a:ln>
              <a:solidFill>
                <a:srgbClr val="707070"/>
              </a:solidFill>
              <a:effectLst/>
              <a:uLnTx/>
              <a:uFillTx/>
              <a:latin typeface="Arial"/>
              <a:cs typeface="Arial"/>
              <a:sym typeface="Aria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4011911"/>
            <a:ext cx="932368" cy="605222"/>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16870" y="4000761"/>
            <a:ext cx="616372" cy="616372"/>
          </a:xfrm>
          <a:prstGeom prst="rect">
            <a:avLst/>
          </a:prstGeom>
        </p:spPr>
      </p:pic>
      <p:pic>
        <p:nvPicPr>
          <p:cNvPr id="14339" name="Picture 3" descr="C:\Users\Yoga\Desktop\слайды\Снимок1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7089"/>
            <a:ext cx="50673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Yoga\Desktop\слайды\Снимок1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5599" y="808037"/>
            <a:ext cx="5045075" cy="433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450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4562479" y="2562227"/>
            <a:ext cx="19041" cy="19046"/>
          </a:xfrm>
          <a:prstGeom prst="rect">
            <a:avLst/>
          </a:prstGeom>
        </p:spPr>
      </p:pic>
      <p:sp>
        <p:nvSpPr>
          <p:cNvPr id="5" name="Заголовок 1"/>
          <p:cNvSpPr>
            <a:spLocks noGrp="1"/>
          </p:cNvSpPr>
          <p:nvPr>
            <p:ph type="title"/>
          </p:nvPr>
        </p:nvSpPr>
        <p:spPr/>
        <p:txBody>
          <a:bodyPr/>
          <a:lstStyle/>
          <a:p>
            <a:r>
              <a:rPr lang="ru-RU" sz="2800" dirty="0"/>
              <a:t>Формирование сведений об ОПО</a:t>
            </a: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0" y="735524"/>
            <a:ext cx="9144000" cy="4519117"/>
          </a:xfrm>
          <a:prstGeom prst="rect">
            <a:avLst/>
          </a:prstGeom>
        </p:spPr>
      </p:pic>
    </p:spTree>
    <p:extLst>
      <p:ext uri="{BB962C8B-B14F-4D97-AF65-F5344CB8AC3E}">
        <p14:creationId xmlns:p14="http://schemas.microsoft.com/office/powerpoint/2010/main" val="3579960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4562479" y="2562227"/>
            <a:ext cx="19041" cy="19046"/>
          </a:xfrm>
          <a:prstGeom prst="rect">
            <a:avLst/>
          </a:prstGeom>
        </p:spPr>
      </p:pic>
      <p:sp>
        <p:nvSpPr>
          <p:cNvPr id="5" name="Заголовок 1"/>
          <p:cNvSpPr>
            <a:spLocks noGrp="1"/>
          </p:cNvSpPr>
          <p:nvPr>
            <p:ph type="title"/>
          </p:nvPr>
        </p:nvSpPr>
        <p:spPr/>
        <p:txBody>
          <a:bodyPr/>
          <a:lstStyle/>
          <a:p>
            <a:r>
              <a:rPr lang="ru-RU" sz="2800" dirty="0"/>
              <a:t>Формирование сведений о ПК по приказу №25</a:t>
            </a: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293" y="755372"/>
            <a:ext cx="8916453" cy="4388128"/>
          </a:xfrm>
          <a:prstGeom prst="rect">
            <a:avLst/>
          </a:prstGeom>
        </p:spPr>
      </p:pic>
    </p:spTree>
    <p:extLst>
      <p:ext uri="{BB962C8B-B14F-4D97-AF65-F5344CB8AC3E}">
        <p14:creationId xmlns:p14="http://schemas.microsoft.com/office/powerpoint/2010/main" val="4199968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id="{010C819C-69E0-444E-9FBE-57BCB44E1396}"/>
              </a:ext>
            </a:extLst>
          </p:cNvPr>
          <p:cNvGrpSpPr/>
          <p:nvPr/>
        </p:nvGrpSpPr>
        <p:grpSpPr>
          <a:xfrm>
            <a:off x="5153735" y="1150584"/>
            <a:ext cx="3643704" cy="3992915"/>
            <a:chOff x="-503854" y="827339"/>
            <a:chExt cx="5601306" cy="6138132"/>
          </a:xfrm>
        </p:grpSpPr>
        <p:pic>
          <p:nvPicPr>
            <p:cNvPr id="4" name="Рисунок 3">
              <a:extLst>
                <a:ext uri="{FF2B5EF4-FFF2-40B4-BE49-F238E27FC236}">
                  <a16:creationId xmlns:a16="http://schemas.microsoft.com/office/drawing/2014/main" id="{C617DAE5-ED1C-4B6D-B040-09FCFFC5D9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 r="61452"/>
            <a:stretch/>
          </p:blipFill>
          <p:spPr>
            <a:xfrm>
              <a:off x="1389063" y="1389063"/>
              <a:ext cx="3251200" cy="4391025"/>
            </a:xfrm>
            <a:prstGeom prst="rect">
              <a:avLst/>
            </a:prstGeom>
          </p:spPr>
        </p:pic>
        <p:grpSp>
          <p:nvGrpSpPr>
            <p:cNvPr id="5" name="Group 2">
              <a:extLst>
                <a:ext uri="{FF2B5EF4-FFF2-40B4-BE49-F238E27FC236}">
                  <a16:creationId xmlns:a16="http://schemas.microsoft.com/office/drawing/2014/main" id="{A5CE7F73-E6D4-450C-A3D5-734339C3BCDC}"/>
                </a:ext>
              </a:extLst>
            </p:cNvPr>
            <p:cNvGrpSpPr/>
            <p:nvPr/>
          </p:nvGrpSpPr>
          <p:grpSpPr>
            <a:xfrm>
              <a:off x="-503854" y="827339"/>
              <a:ext cx="5601306" cy="6138132"/>
              <a:chOff x="1354667" y="2335557"/>
              <a:chExt cx="3588990" cy="3932957"/>
            </a:xfrm>
          </p:grpSpPr>
          <p:pic>
            <p:nvPicPr>
              <p:cNvPr id="6" name="Picture 4">
                <a:extLst>
                  <a:ext uri="{FF2B5EF4-FFF2-40B4-BE49-F238E27FC236}">
                    <a16:creationId xmlns:a16="http://schemas.microsoft.com/office/drawing/2014/main" id="{C7D7BC86-CFEE-4C38-86FD-CB2B3A57DA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667" y="2335557"/>
                <a:ext cx="3581966" cy="3927810"/>
              </a:xfrm>
              <a:prstGeom prst="rect">
                <a:avLst/>
              </a:prstGeom>
            </p:spPr>
          </p:pic>
          <p:pic>
            <p:nvPicPr>
              <p:cNvPr id="7" name="Picture 5">
                <a:extLst>
                  <a:ext uri="{FF2B5EF4-FFF2-40B4-BE49-F238E27FC236}">
                    <a16:creationId xmlns:a16="http://schemas.microsoft.com/office/drawing/2014/main" id="{E8F4D740-EDE4-449C-A120-AD2EB87AE8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1691" y="2340704"/>
                <a:ext cx="3581966" cy="3927810"/>
              </a:xfrm>
              <a:prstGeom prst="rect">
                <a:avLst/>
              </a:prstGeom>
            </p:spPr>
          </p:pic>
        </p:grpSp>
      </p:grpSp>
      <p:sp>
        <p:nvSpPr>
          <p:cNvPr id="8" name="Заголовок 3">
            <a:extLst>
              <a:ext uri="{FF2B5EF4-FFF2-40B4-BE49-F238E27FC236}">
                <a16:creationId xmlns:a16="http://schemas.microsoft.com/office/drawing/2014/main" id="{E82210F9-2901-485F-99C6-56A12A08075F}"/>
              </a:ext>
            </a:extLst>
          </p:cNvPr>
          <p:cNvSpPr txBox="1">
            <a:spLocks/>
          </p:cNvSpPr>
          <p:nvPr/>
        </p:nvSpPr>
        <p:spPr>
          <a:xfrm>
            <a:off x="521969" y="754380"/>
            <a:ext cx="7804884" cy="614697"/>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CE6667"/>
              </a:buClr>
              <a:buFont typeface="Calibri"/>
              <a:buNone/>
              <a:defRPr sz="4400" b="0" i="0" u="none" strike="noStrike" cap="none">
                <a:solidFill>
                  <a:srgbClr val="CE6667"/>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l"/>
            <a:r>
              <a:rPr lang="ru-RU" sz="4000" dirty="0">
                <a:solidFill>
                  <a:schemeClr val="accent1"/>
                </a:solidFill>
              </a:rPr>
              <a:t>Монитор руководителя</a:t>
            </a:r>
          </a:p>
        </p:txBody>
      </p:sp>
      <p:sp>
        <p:nvSpPr>
          <p:cNvPr id="9" name="Заголовок 3">
            <a:extLst>
              <a:ext uri="{FF2B5EF4-FFF2-40B4-BE49-F238E27FC236}">
                <a16:creationId xmlns:a16="http://schemas.microsoft.com/office/drawing/2014/main" id="{413CF257-2590-4A12-AC4F-2AF464252DAE}"/>
              </a:ext>
            </a:extLst>
          </p:cNvPr>
          <p:cNvSpPr txBox="1">
            <a:spLocks/>
          </p:cNvSpPr>
          <p:nvPr/>
        </p:nvSpPr>
        <p:spPr>
          <a:xfrm>
            <a:off x="1417834" y="2438182"/>
            <a:ext cx="3904179" cy="1817370"/>
          </a:xfrm>
          <a:prstGeom prst="rect">
            <a:avLst/>
          </a:prstGeom>
          <a:noFill/>
          <a:ln>
            <a:noFill/>
          </a:ln>
        </p:spPr>
        <p:txBody>
          <a:bodyPr lIns="91425" tIns="91425" rIns="91425" bIns="91425" anchor="ctr" anchorCtr="0">
            <a:normAutofit lnSpcReduction="10000"/>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CE6667"/>
              </a:buClr>
              <a:buFont typeface="Calibri"/>
              <a:buNone/>
              <a:defRPr sz="4400" b="0" i="0" u="none" strike="noStrike" cap="none">
                <a:solidFill>
                  <a:srgbClr val="CE6667"/>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r"/>
            <a:r>
              <a:rPr lang="ru-RU" sz="3600" dirty="0">
                <a:solidFill>
                  <a:schemeClr val="bg2"/>
                </a:solidFill>
              </a:rPr>
              <a:t>Вся важная информация, наглядно и удобно</a:t>
            </a:r>
          </a:p>
        </p:txBody>
      </p:sp>
      <p:sp>
        <p:nvSpPr>
          <p:cNvPr id="11" name="Freeform 22">
            <a:extLst>
              <a:ext uri="{FF2B5EF4-FFF2-40B4-BE49-F238E27FC236}">
                <a16:creationId xmlns:a16="http://schemas.microsoft.com/office/drawing/2014/main" id="{185571FA-67B8-4F15-B480-D3A38D0C27E6}"/>
              </a:ext>
            </a:extLst>
          </p:cNvPr>
          <p:cNvSpPr>
            <a:spLocks noEditPoints="1"/>
          </p:cNvSpPr>
          <p:nvPr/>
        </p:nvSpPr>
        <p:spPr bwMode="auto">
          <a:xfrm>
            <a:off x="875965" y="1840263"/>
            <a:ext cx="1135106" cy="1138054"/>
          </a:xfrm>
          <a:custGeom>
            <a:avLst/>
            <a:gdLst>
              <a:gd name="T0" fmla="*/ 69 w 326"/>
              <a:gd name="T1" fmla="*/ 163 h 326"/>
              <a:gd name="T2" fmla="*/ 81 w 326"/>
              <a:gd name="T3" fmla="*/ 195 h 326"/>
              <a:gd name="T4" fmla="*/ 116 w 326"/>
              <a:gd name="T5" fmla="*/ 183 h 326"/>
              <a:gd name="T6" fmla="*/ 232 w 326"/>
              <a:gd name="T7" fmla="*/ 188 h 326"/>
              <a:gd name="T8" fmla="*/ 249 w 326"/>
              <a:gd name="T9" fmla="*/ 199 h 326"/>
              <a:gd name="T10" fmla="*/ 163 w 326"/>
              <a:gd name="T11" fmla="*/ 69 h 326"/>
              <a:gd name="T12" fmla="*/ 163 w 326"/>
              <a:gd name="T13" fmla="*/ 86 h 326"/>
              <a:gd name="T14" fmla="*/ 167 w 326"/>
              <a:gd name="T15" fmla="*/ 97 h 326"/>
              <a:gd name="T16" fmla="*/ 159 w 326"/>
              <a:gd name="T17" fmla="*/ 97 h 326"/>
              <a:gd name="T18" fmla="*/ 97 w 326"/>
              <a:gd name="T19" fmla="*/ 167 h 326"/>
              <a:gd name="T20" fmla="*/ 86 w 326"/>
              <a:gd name="T21" fmla="*/ 163 h 326"/>
              <a:gd name="T22" fmla="*/ 97 w 326"/>
              <a:gd name="T23" fmla="*/ 159 h 326"/>
              <a:gd name="T24" fmla="*/ 97 w 326"/>
              <a:gd name="T25" fmla="*/ 167 h 326"/>
              <a:gd name="T26" fmla="*/ 117 w 326"/>
              <a:gd name="T27" fmla="*/ 120 h 326"/>
              <a:gd name="T28" fmla="*/ 109 w 326"/>
              <a:gd name="T29" fmla="*/ 114 h 326"/>
              <a:gd name="T30" fmla="*/ 114 w 326"/>
              <a:gd name="T31" fmla="*/ 109 h 326"/>
              <a:gd name="T32" fmla="*/ 119 w 326"/>
              <a:gd name="T33" fmla="*/ 119 h 326"/>
              <a:gd name="T34" fmla="*/ 176 w 326"/>
              <a:gd name="T35" fmla="*/ 171 h 326"/>
              <a:gd name="T36" fmla="*/ 148 w 326"/>
              <a:gd name="T37" fmla="*/ 163 h 326"/>
              <a:gd name="T38" fmla="*/ 176 w 326"/>
              <a:gd name="T39" fmla="*/ 155 h 326"/>
              <a:gd name="T40" fmla="*/ 207 w 326"/>
              <a:gd name="T41" fmla="*/ 165 h 326"/>
              <a:gd name="T42" fmla="*/ 212 w 326"/>
              <a:gd name="T43" fmla="*/ 119 h 326"/>
              <a:gd name="T44" fmla="*/ 207 w 326"/>
              <a:gd name="T45" fmla="*/ 119 h 326"/>
              <a:gd name="T46" fmla="*/ 211 w 326"/>
              <a:gd name="T47" fmla="*/ 109 h 326"/>
              <a:gd name="T48" fmla="*/ 217 w 326"/>
              <a:gd name="T49" fmla="*/ 114 h 326"/>
              <a:gd name="T50" fmla="*/ 228 w 326"/>
              <a:gd name="T51" fmla="*/ 167 h 326"/>
              <a:gd name="T52" fmla="*/ 228 w 326"/>
              <a:gd name="T53" fmla="*/ 159 h 326"/>
              <a:gd name="T54" fmla="*/ 239 w 326"/>
              <a:gd name="T55" fmla="*/ 163 h 326"/>
              <a:gd name="T56" fmla="*/ 252 w 326"/>
              <a:gd name="T57" fmla="*/ 176 h 326"/>
              <a:gd name="T58" fmla="*/ 245 w 326"/>
              <a:gd name="T59" fmla="*/ 163 h 326"/>
              <a:gd name="T60" fmla="*/ 226 w 326"/>
              <a:gd name="T61" fmla="*/ 99 h 326"/>
              <a:gd name="T62" fmla="*/ 252 w 326"/>
              <a:gd name="T63" fmla="*/ 176 h 326"/>
              <a:gd name="T64" fmla="*/ 190 w 326"/>
              <a:gd name="T65" fmla="*/ 205 h 326"/>
              <a:gd name="T66" fmla="*/ 141 w 326"/>
              <a:gd name="T67" fmla="*/ 210 h 326"/>
              <a:gd name="T68" fmla="*/ 136 w 326"/>
              <a:gd name="T69" fmla="*/ 204 h 326"/>
              <a:gd name="T70" fmla="*/ 184 w 326"/>
              <a:gd name="T71" fmla="*/ 199 h 326"/>
              <a:gd name="T72" fmla="*/ 163 w 326"/>
              <a:gd name="T73" fmla="*/ 0 h 326"/>
              <a:gd name="T74" fmla="*/ 163 w 326"/>
              <a:gd name="T75" fmla="*/ 326 h 326"/>
              <a:gd name="T76" fmla="*/ 163 w 326"/>
              <a:gd name="T77" fmla="*/ 0 h 326"/>
              <a:gd name="T78" fmla="*/ 56 w 326"/>
              <a:gd name="T79" fmla="*/ 163 h 326"/>
              <a:gd name="T80" fmla="*/ 270 w 326"/>
              <a:gd name="T81" fmla="*/ 163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6" h="326">
                <a:moveTo>
                  <a:pt x="163" y="69"/>
                </a:moveTo>
                <a:cubicBezTo>
                  <a:pt x="111" y="69"/>
                  <a:pt x="69" y="111"/>
                  <a:pt x="69" y="163"/>
                </a:cubicBezTo>
                <a:cubicBezTo>
                  <a:pt x="69" y="176"/>
                  <a:pt x="72" y="188"/>
                  <a:pt x="76" y="199"/>
                </a:cubicBezTo>
                <a:cubicBezTo>
                  <a:pt x="78" y="198"/>
                  <a:pt x="79" y="196"/>
                  <a:pt x="81" y="195"/>
                </a:cubicBezTo>
                <a:cubicBezTo>
                  <a:pt x="94" y="188"/>
                  <a:pt x="94" y="188"/>
                  <a:pt x="94" y="188"/>
                </a:cubicBezTo>
                <a:cubicBezTo>
                  <a:pt x="100" y="185"/>
                  <a:pt x="109" y="183"/>
                  <a:pt x="116" y="183"/>
                </a:cubicBezTo>
                <a:cubicBezTo>
                  <a:pt x="210" y="183"/>
                  <a:pt x="210" y="183"/>
                  <a:pt x="210" y="183"/>
                </a:cubicBezTo>
                <a:cubicBezTo>
                  <a:pt x="216" y="183"/>
                  <a:pt x="226" y="185"/>
                  <a:pt x="232" y="188"/>
                </a:cubicBezTo>
                <a:cubicBezTo>
                  <a:pt x="245" y="195"/>
                  <a:pt x="245" y="195"/>
                  <a:pt x="245" y="195"/>
                </a:cubicBezTo>
                <a:cubicBezTo>
                  <a:pt x="247" y="196"/>
                  <a:pt x="248" y="198"/>
                  <a:pt x="249" y="199"/>
                </a:cubicBezTo>
                <a:cubicBezTo>
                  <a:pt x="254" y="188"/>
                  <a:pt x="257" y="176"/>
                  <a:pt x="257" y="163"/>
                </a:cubicBezTo>
                <a:cubicBezTo>
                  <a:pt x="257" y="111"/>
                  <a:pt x="214" y="69"/>
                  <a:pt x="163" y="69"/>
                </a:cubicBezTo>
                <a:close/>
                <a:moveTo>
                  <a:pt x="159" y="90"/>
                </a:moveTo>
                <a:cubicBezTo>
                  <a:pt x="159" y="88"/>
                  <a:pt x="161" y="86"/>
                  <a:pt x="163" y="86"/>
                </a:cubicBezTo>
                <a:cubicBezTo>
                  <a:pt x="165" y="86"/>
                  <a:pt x="167" y="88"/>
                  <a:pt x="167" y="90"/>
                </a:cubicBezTo>
                <a:cubicBezTo>
                  <a:pt x="167" y="97"/>
                  <a:pt x="167" y="97"/>
                  <a:pt x="167" y="97"/>
                </a:cubicBezTo>
                <a:cubicBezTo>
                  <a:pt x="167" y="99"/>
                  <a:pt x="165" y="101"/>
                  <a:pt x="163" y="101"/>
                </a:cubicBezTo>
                <a:cubicBezTo>
                  <a:pt x="161" y="101"/>
                  <a:pt x="159" y="99"/>
                  <a:pt x="159" y="97"/>
                </a:cubicBezTo>
                <a:lnTo>
                  <a:pt x="159" y="90"/>
                </a:lnTo>
                <a:close/>
                <a:moveTo>
                  <a:pt x="97" y="167"/>
                </a:moveTo>
                <a:cubicBezTo>
                  <a:pt x="90" y="167"/>
                  <a:pt x="90" y="167"/>
                  <a:pt x="90" y="167"/>
                </a:cubicBezTo>
                <a:cubicBezTo>
                  <a:pt x="88" y="167"/>
                  <a:pt x="86" y="165"/>
                  <a:pt x="86" y="163"/>
                </a:cubicBezTo>
                <a:cubicBezTo>
                  <a:pt x="86" y="161"/>
                  <a:pt x="88" y="159"/>
                  <a:pt x="90" y="159"/>
                </a:cubicBezTo>
                <a:cubicBezTo>
                  <a:pt x="97" y="159"/>
                  <a:pt x="97" y="159"/>
                  <a:pt x="97" y="159"/>
                </a:cubicBezTo>
                <a:cubicBezTo>
                  <a:pt x="99" y="159"/>
                  <a:pt x="101" y="161"/>
                  <a:pt x="101" y="163"/>
                </a:cubicBezTo>
                <a:cubicBezTo>
                  <a:pt x="101" y="165"/>
                  <a:pt x="99" y="167"/>
                  <a:pt x="97" y="167"/>
                </a:cubicBezTo>
                <a:close/>
                <a:moveTo>
                  <a:pt x="119" y="119"/>
                </a:moveTo>
                <a:cubicBezTo>
                  <a:pt x="119" y="120"/>
                  <a:pt x="118" y="120"/>
                  <a:pt x="117" y="120"/>
                </a:cubicBezTo>
                <a:cubicBezTo>
                  <a:pt x="116" y="120"/>
                  <a:pt x="115" y="120"/>
                  <a:pt x="114" y="119"/>
                </a:cubicBezTo>
                <a:cubicBezTo>
                  <a:pt x="109" y="114"/>
                  <a:pt x="109" y="114"/>
                  <a:pt x="109" y="114"/>
                </a:cubicBezTo>
                <a:cubicBezTo>
                  <a:pt x="107" y="113"/>
                  <a:pt x="107" y="110"/>
                  <a:pt x="109" y="109"/>
                </a:cubicBezTo>
                <a:cubicBezTo>
                  <a:pt x="110" y="107"/>
                  <a:pt x="113" y="107"/>
                  <a:pt x="114" y="109"/>
                </a:cubicBezTo>
                <a:cubicBezTo>
                  <a:pt x="119" y="114"/>
                  <a:pt x="119" y="114"/>
                  <a:pt x="119" y="114"/>
                </a:cubicBezTo>
                <a:cubicBezTo>
                  <a:pt x="121" y="115"/>
                  <a:pt x="121" y="118"/>
                  <a:pt x="119" y="119"/>
                </a:cubicBezTo>
                <a:close/>
                <a:moveTo>
                  <a:pt x="207" y="165"/>
                </a:moveTo>
                <a:cubicBezTo>
                  <a:pt x="207" y="165"/>
                  <a:pt x="189" y="169"/>
                  <a:pt x="176" y="171"/>
                </a:cubicBezTo>
                <a:cubicBezTo>
                  <a:pt x="173" y="175"/>
                  <a:pt x="168" y="178"/>
                  <a:pt x="163" y="178"/>
                </a:cubicBezTo>
                <a:cubicBezTo>
                  <a:pt x="155" y="178"/>
                  <a:pt x="148" y="171"/>
                  <a:pt x="148" y="163"/>
                </a:cubicBezTo>
                <a:cubicBezTo>
                  <a:pt x="148" y="155"/>
                  <a:pt x="155" y="148"/>
                  <a:pt x="163" y="148"/>
                </a:cubicBezTo>
                <a:cubicBezTo>
                  <a:pt x="168" y="148"/>
                  <a:pt x="173" y="151"/>
                  <a:pt x="176" y="155"/>
                </a:cubicBezTo>
                <a:cubicBezTo>
                  <a:pt x="189" y="157"/>
                  <a:pt x="207" y="161"/>
                  <a:pt x="207" y="161"/>
                </a:cubicBezTo>
                <a:cubicBezTo>
                  <a:pt x="212" y="162"/>
                  <a:pt x="212" y="164"/>
                  <a:pt x="207" y="165"/>
                </a:cubicBezTo>
                <a:close/>
                <a:moveTo>
                  <a:pt x="217" y="114"/>
                </a:moveTo>
                <a:cubicBezTo>
                  <a:pt x="212" y="119"/>
                  <a:pt x="212" y="119"/>
                  <a:pt x="212" y="119"/>
                </a:cubicBezTo>
                <a:cubicBezTo>
                  <a:pt x="211" y="120"/>
                  <a:pt x="210" y="120"/>
                  <a:pt x="209" y="120"/>
                </a:cubicBezTo>
                <a:cubicBezTo>
                  <a:pt x="208" y="120"/>
                  <a:pt x="207" y="120"/>
                  <a:pt x="207" y="119"/>
                </a:cubicBezTo>
                <a:cubicBezTo>
                  <a:pt x="205" y="118"/>
                  <a:pt x="205" y="115"/>
                  <a:pt x="207" y="114"/>
                </a:cubicBezTo>
                <a:cubicBezTo>
                  <a:pt x="211" y="109"/>
                  <a:pt x="211" y="109"/>
                  <a:pt x="211" y="109"/>
                </a:cubicBezTo>
                <a:cubicBezTo>
                  <a:pt x="213" y="107"/>
                  <a:pt x="215" y="107"/>
                  <a:pt x="217" y="109"/>
                </a:cubicBezTo>
                <a:cubicBezTo>
                  <a:pt x="219" y="110"/>
                  <a:pt x="219" y="113"/>
                  <a:pt x="217" y="114"/>
                </a:cubicBezTo>
                <a:close/>
                <a:moveTo>
                  <a:pt x="236" y="167"/>
                </a:moveTo>
                <a:cubicBezTo>
                  <a:pt x="228" y="167"/>
                  <a:pt x="228" y="167"/>
                  <a:pt x="228" y="167"/>
                </a:cubicBezTo>
                <a:cubicBezTo>
                  <a:pt x="226" y="167"/>
                  <a:pt x="225" y="165"/>
                  <a:pt x="225" y="163"/>
                </a:cubicBezTo>
                <a:cubicBezTo>
                  <a:pt x="225" y="161"/>
                  <a:pt x="226" y="159"/>
                  <a:pt x="228" y="159"/>
                </a:cubicBezTo>
                <a:cubicBezTo>
                  <a:pt x="236" y="159"/>
                  <a:pt x="236" y="159"/>
                  <a:pt x="236" y="159"/>
                </a:cubicBezTo>
                <a:cubicBezTo>
                  <a:pt x="238" y="159"/>
                  <a:pt x="239" y="161"/>
                  <a:pt x="239" y="163"/>
                </a:cubicBezTo>
                <a:cubicBezTo>
                  <a:pt x="239" y="165"/>
                  <a:pt x="238" y="167"/>
                  <a:pt x="236" y="167"/>
                </a:cubicBezTo>
                <a:close/>
                <a:moveTo>
                  <a:pt x="252" y="176"/>
                </a:moveTo>
                <a:cubicBezTo>
                  <a:pt x="244" y="175"/>
                  <a:pt x="244" y="175"/>
                  <a:pt x="244" y="175"/>
                </a:cubicBezTo>
                <a:cubicBezTo>
                  <a:pt x="245" y="171"/>
                  <a:pt x="245" y="167"/>
                  <a:pt x="245" y="163"/>
                </a:cubicBezTo>
                <a:cubicBezTo>
                  <a:pt x="245" y="141"/>
                  <a:pt x="236" y="120"/>
                  <a:pt x="221" y="105"/>
                </a:cubicBezTo>
                <a:cubicBezTo>
                  <a:pt x="226" y="99"/>
                  <a:pt x="226" y="99"/>
                  <a:pt x="226" y="99"/>
                </a:cubicBezTo>
                <a:cubicBezTo>
                  <a:pt x="243" y="116"/>
                  <a:pt x="253" y="139"/>
                  <a:pt x="253" y="163"/>
                </a:cubicBezTo>
                <a:cubicBezTo>
                  <a:pt x="253" y="167"/>
                  <a:pt x="252" y="172"/>
                  <a:pt x="252" y="176"/>
                </a:cubicBezTo>
                <a:close/>
                <a:moveTo>
                  <a:pt x="190" y="204"/>
                </a:moveTo>
                <a:cubicBezTo>
                  <a:pt x="190" y="205"/>
                  <a:pt x="190" y="205"/>
                  <a:pt x="190" y="205"/>
                </a:cubicBezTo>
                <a:cubicBezTo>
                  <a:pt x="190" y="208"/>
                  <a:pt x="187" y="210"/>
                  <a:pt x="184" y="210"/>
                </a:cubicBezTo>
                <a:cubicBezTo>
                  <a:pt x="141" y="210"/>
                  <a:pt x="141" y="210"/>
                  <a:pt x="141" y="210"/>
                </a:cubicBezTo>
                <a:cubicBezTo>
                  <a:pt x="138" y="210"/>
                  <a:pt x="136" y="208"/>
                  <a:pt x="136" y="205"/>
                </a:cubicBezTo>
                <a:cubicBezTo>
                  <a:pt x="136" y="204"/>
                  <a:pt x="136" y="204"/>
                  <a:pt x="136" y="204"/>
                </a:cubicBezTo>
                <a:cubicBezTo>
                  <a:pt x="136" y="201"/>
                  <a:pt x="138" y="199"/>
                  <a:pt x="141" y="199"/>
                </a:cubicBezTo>
                <a:cubicBezTo>
                  <a:pt x="184" y="199"/>
                  <a:pt x="184" y="199"/>
                  <a:pt x="184" y="199"/>
                </a:cubicBezTo>
                <a:cubicBezTo>
                  <a:pt x="187" y="199"/>
                  <a:pt x="190" y="201"/>
                  <a:pt x="190" y="204"/>
                </a:cubicBezTo>
                <a:close/>
                <a:moveTo>
                  <a:pt x="163" y="0"/>
                </a:moveTo>
                <a:cubicBezTo>
                  <a:pt x="73" y="0"/>
                  <a:pt x="0" y="73"/>
                  <a:pt x="0" y="163"/>
                </a:cubicBezTo>
                <a:cubicBezTo>
                  <a:pt x="0" y="252"/>
                  <a:pt x="73" y="326"/>
                  <a:pt x="163" y="326"/>
                </a:cubicBezTo>
                <a:cubicBezTo>
                  <a:pt x="252" y="326"/>
                  <a:pt x="326" y="252"/>
                  <a:pt x="326" y="163"/>
                </a:cubicBezTo>
                <a:cubicBezTo>
                  <a:pt x="326" y="73"/>
                  <a:pt x="252" y="0"/>
                  <a:pt x="163" y="0"/>
                </a:cubicBezTo>
                <a:close/>
                <a:moveTo>
                  <a:pt x="163" y="270"/>
                </a:moveTo>
                <a:cubicBezTo>
                  <a:pt x="104" y="270"/>
                  <a:pt x="56" y="222"/>
                  <a:pt x="56" y="163"/>
                </a:cubicBezTo>
                <a:cubicBezTo>
                  <a:pt x="56" y="104"/>
                  <a:pt x="104" y="56"/>
                  <a:pt x="163" y="56"/>
                </a:cubicBezTo>
                <a:cubicBezTo>
                  <a:pt x="222" y="56"/>
                  <a:pt x="270" y="104"/>
                  <a:pt x="270" y="163"/>
                </a:cubicBezTo>
                <a:cubicBezTo>
                  <a:pt x="270" y="222"/>
                  <a:pt x="222" y="270"/>
                  <a:pt x="163" y="27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9068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4562479" y="2562227"/>
            <a:ext cx="19041" cy="19046"/>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186" y="885874"/>
            <a:ext cx="8466667" cy="3904224"/>
          </a:xfrm>
          <a:prstGeom prst="rect">
            <a:avLst/>
          </a:prstGeom>
        </p:spPr>
      </p:pic>
      <p:sp>
        <p:nvSpPr>
          <p:cNvPr id="5" name="Заголовок 1"/>
          <p:cNvSpPr>
            <a:spLocks noGrp="1"/>
          </p:cNvSpPr>
          <p:nvPr>
            <p:ph type="title"/>
          </p:nvPr>
        </p:nvSpPr>
        <p:spPr/>
        <p:txBody>
          <a:bodyPr/>
          <a:lstStyle/>
          <a:p>
            <a:r>
              <a:rPr lang="ru-RU" sz="2800" dirty="0"/>
              <a:t>Сводная информация</a:t>
            </a:r>
          </a:p>
        </p:txBody>
      </p:sp>
    </p:spTree>
    <p:extLst>
      <p:ext uri="{BB962C8B-B14F-4D97-AF65-F5344CB8AC3E}">
        <p14:creationId xmlns:p14="http://schemas.microsoft.com/office/powerpoint/2010/main" val="1466131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4562479" y="2562227"/>
            <a:ext cx="19041" cy="19046"/>
          </a:xfrm>
          <a:prstGeom prst="rect">
            <a:avLst/>
          </a:prstGeom>
        </p:spPr>
      </p:pic>
      <p:sp>
        <p:nvSpPr>
          <p:cNvPr id="5" name="Заголовок 1"/>
          <p:cNvSpPr>
            <a:spLocks noGrp="1"/>
          </p:cNvSpPr>
          <p:nvPr>
            <p:ph type="title"/>
          </p:nvPr>
        </p:nvSpPr>
        <p:spPr/>
        <p:txBody>
          <a:bodyPr/>
          <a:lstStyle/>
          <a:p>
            <a:r>
              <a:rPr lang="ru-RU" sz="2800" dirty="0"/>
              <a:t>Сводная информация</a:t>
            </a: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 y="773285"/>
            <a:ext cx="8684713" cy="4103516"/>
          </a:xfrm>
          <a:prstGeom prst="rect">
            <a:avLst/>
          </a:prstGeom>
        </p:spPr>
      </p:pic>
    </p:spTree>
    <p:extLst>
      <p:ext uri="{BB962C8B-B14F-4D97-AF65-F5344CB8AC3E}">
        <p14:creationId xmlns:p14="http://schemas.microsoft.com/office/powerpoint/2010/main" val="279762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0">
            <a:extLst>
              <a:ext uri="{FF2B5EF4-FFF2-40B4-BE49-F238E27FC236}">
                <a16:creationId xmlns:a16="http://schemas.microsoft.com/office/drawing/2014/main" id="{42432998-84B7-4A38-93DA-4A67C0AF0A3B}"/>
              </a:ext>
            </a:extLst>
          </p:cNvPr>
          <p:cNvSpPr txBox="1">
            <a:spLocks/>
          </p:cNvSpPr>
          <p:nvPr/>
        </p:nvSpPr>
        <p:spPr>
          <a:xfrm rot="20950570">
            <a:off x="6373268" y="69943"/>
            <a:ext cx="3272568" cy="923330"/>
          </a:xfrm>
          <a:prstGeom prst="rect">
            <a:avLst/>
          </a:prstGeom>
        </p:spPr>
        <p:txBody>
          <a:bodyPr vert="horz" wrap="square" lIns="91420" tIns="0" rIns="914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dirty="0">
                <a:solidFill>
                  <a:schemeClr val="bg1">
                    <a:alpha val="56000"/>
                  </a:schemeClr>
                </a:solidFill>
                <a:latin typeface="+mn-lt"/>
                <a:cs typeface="Lato Regular"/>
              </a:rPr>
              <a:t>big data</a:t>
            </a:r>
          </a:p>
        </p:txBody>
      </p:sp>
      <p:sp>
        <p:nvSpPr>
          <p:cNvPr id="8" name="Title 20"/>
          <p:cNvSpPr txBox="1">
            <a:spLocks/>
          </p:cNvSpPr>
          <p:nvPr/>
        </p:nvSpPr>
        <p:spPr>
          <a:xfrm>
            <a:off x="845448" y="1384973"/>
            <a:ext cx="3537695" cy="215444"/>
          </a:xfrm>
          <a:prstGeom prst="rect">
            <a:avLst/>
          </a:prstGeom>
        </p:spPr>
        <p:txBody>
          <a:bodyPr vert="horz" wrap="square" lIns="91420" tIns="0" rIns="914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ru-RU" sz="1400" b="1" dirty="0">
                <a:solidFill>
                  <a:schemeClr val="tx1"/>
                </a:solidFill>
                <a:latin typeface="Calibri" panose="020F0502020204030204" pitchFamily="34" charset="0"/>
                <a:ea typeface="Source Sans Pro" panose="020B0503030403020204" pitchFamily="34" charset="0"/>
                <a:cs typeface="Calibri" panose="020F0502020204030204" pitchFamily="34" charset="0"/>
              </a:rPr>
              <a:t>Нет культуры информатизации</a:t>
            </a:r>
            <a:endParaRPr lang="en-US" sz="1400" b="1" dirty="0">
              <a:solidFill>
                <a:schemeClr val="tx1"/>
              </a:solidFill>
              <a:latin typeface="Calibri" panose="020F0502020204030204" pitchFamily="34" charset="0"/>
              <a:ea typeface="Source Sans Pro" panose="020B0503030403020204" pitchFamily="34" charset="0"/>
              <a:cs typeface="Calibri" panose="020F0502020204030204" pitchFamily="34" charset="0"/>
            </a:endParaRPr>
          </a:p>
        </p:txBody>
      </p:sp>
      <p:sp>
        <p:nvSpPr>
          <p:cNvPr id="9" name="Title 20"/>
          <p:cNvSpPr txBox="1">
            <a:spLocks/>
          </p:cNvSpPr>
          <p:nvPr/>
        </p:nvSpPr>
        <p:spPr>
          <a:xfrm>
            <a:off x="842838" y="1614204"/>
            <a:ext cx="3488754" cy="307756"/>
          </a:xfrm>
          <a:prstGeom prst="rect">
            <a:avLst/>
          </a:prstGeom>
        </p:spPr>
        <p:txBody>
          <a:bodyPr vert="horz" wrap="square" lIns="91420" tIns="45710" rIns="91420" bIns="4571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ru-RU" sz="14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«Как 1С: в бухгалтерии»</a:t>
            </a:r>
            <a:endParaRPr lang="en-US" sz="14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endParaRPr>
          </a:p>
        </p:txBody>
      </p:sp>
      <p:sp>
        <p:nvSpPr>
          <p:cNvPr id="11" name="Title 20"/>
          <p:cNvSpPr txBox="1">
            <a:spLocks/>
          </p:cNvSpPr>
          <p:nvPr/>
        </p:nvSpPr>
        <p:spPr>
          <a:xfrm>
            <a:off x="845448" y="2109361"/>
            <a:ext cx="3537694" cy="215444"/>
          </a:xfrm>
          <a:prstGeom prst="rect">
            <a:avLst/>
          </a:prstGeom>
        </p:spPr>
        <p:txBody>
          <a:bodyPr vert="horz" wrap="square" lIns="91420" tIns="0" rIns="914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ru-RU" sz="1400" b="1" dirty="0">
                <a:solidFill>
                  <a:schemeClr val="tx1"/>
                </a:solidFill>
                <a:latin typeface="Calibri" panose="020F0502020204030204" pitchFamily="34" charset="0"/>
                <a:ea typeface="Source Sans Pro" panose="020B0503030403020204" pitchFamily="34" charset="0"/>
                <a:cs typeface="Calibri" panose="020F0502020204030204" pitchFamily="34" charset="0"/>
              </a:rPr>
              <a:t>Дорого. Сложно внедрить.</a:t>
            </a:r>
            <a:endParaRPr lang="en-US" sz="1400" b="1" dirty="0">
              <a:solidFill>
                <a:schemeClr val="tx1"/>
              </a:solidFill>
              <a:latin typeface="Calibri" panose="020F0502020204030204" pitchFamily="34" charset="0"/>
              <a:ea typeface="Source Sans Pro" panose="020B0503030403020204" pitchFamily="34" charset="0"/>
              <a:cs typeface="Calibri" panose="020F0502020204030204" pitchFamily="34" charset="0"/>
            </a:endParaRPr>
          </a:p>
        </p:txBody>
      </p:sp>
      <p:sp>
        <p:nvSpPr>
          <p:cNvPr id="12" name="Title 20"/>
          <p:cNvSpPr txBox="1">
            <a:spLocks/>
          </p:cNvSpPr>
          <p:nvPr/>
        </p:nvSpPr>
        <p:spPr>
          <a:xfrm>
            <a:off x="842837" y="2260086"/>
            <a:ext cx="3488755" cy="954087"/>
          </a:xfrm>
          <a:prstGeom prst="rect">
            <a:avLst/>
          </a:prstGeom>
        </p:spPr>
        <p:txBody>
          <a:bodyPr vert="horz" wrap="square" lIns="91420" tIns="45710" rIns="91420" bIns="4571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ru-RU" sz="14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ИС в области промышленной безопасности специфический инструмент.</a:t>
            </a:r>
          </a:p>
          <a:p>
            <a:pPr algn="l"/>
            <a:r>
              <a:rPr lang="ru-RU" sz="14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Внедрение, обучение техническая поддержка</a:t>
            </a:r>
            <a:r>
              <a:rPr lang="pt-BR" sz="14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 </a:t>
            </a:r>
            <a:endParaRPr lang="en-US" sz="14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endParaRPr>
          </a:p>
        </p:txBody>
      </p:sp>
      <p:sp>
        <p:nvSpPr>
          <p:cNvPr id="43" name="Title 20">
            <a:extLst>
              <a:ext uri="{FF2B5EF4-FFF2-40B4-BE49-F238E27FC236}">
                <a16:creationId xmlns:a16="http://schemas.microsoft.com/office/drawing/2014/main" id="{39C02D21-F03B-4677-972F-B84DE6E09F06}"/>
              </a:ext>
            </a:extLst>
          </p:cNvPr>
          <p:cNvSpPr txBox="1">
            <a:spLocks/>
          </p:cNvSpPr>
          <p:nvPr/>
        </p:nvSpPr>
        <p:spPr>
          <a:xfrm>
            <a:off x="859930" y="3311006"/>
            <a:ext cx="3537033" cy="215444"/>
          </a:xfrm>
          <a:prstGeom prst="rect">
            <a:avLst/>
          </a:prstGeom>
        </p:spPr>
        <p:txBody>
          <a:bodyPr vert="horz" wrap="square" lIns="91420" tIns="0" rIns="914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ru-RU" sz="1400" b="1" dirty="0">
                <a:solidFill>
                  <a:schemeClr val="tx1"/>
                </a:solidFill>
                <a:latin typeface="Calibri" panose="020F0502020204030204" pitchFamily="34" charset="0"/>
                <a:ea typeface="Source Sans Pro" panose="020B0503030403020204" pitchFamily="34" charset="0"/>
                <a:cs typeface="Calibri" panose="020F0502020204030204" pitchFamily="34" charset="0"/>
              </a:rPr>
              <a:t>Проблемы актуализации</a:t>
            </a:r>
            <a:endParaRPr lang="en-US" sz="1400" b="1" dirty="0">
              <a:solidFill>
                <a:schemeClr val="tx1"/>
              </a:solidFill>
              <a:latin typeface="Calibri" panose="020F0502020204030204" pitchFamily="34" charset="0"/>
              <a:ea typeface="Source Sans Pro" panose="020B0503030403020204" pitchFamily="34" charset="0"/>
              <a:cs typeface="Calibri" panose="020F0502020204030204" pitchFamily="34" charset="0"/>
            </a:endParaRPr>
          </a:p>
        </p:txBody>
      </p:sp>
      <p:sp>
        <p:nvSpPr>
          <p:cNvPr id="44" name="Title 20">
            <a:extLst>
              <a:ext uri="{FF2B5EF4-FFF2-40B4-BE49-F238E27FC236}">
                <a16:creationId xmlns:a16="http://schemas.microsoft.com/office/drawing/2014/main" id="{636D9BAF-BB6A-4B18-8534-4DCE6F4A1835}"/>
              </a:ext>
            </a:extLst>
          </p:cNvPr>
          <p:cNvSpPr txBox="1">
            <a:spLocks/>
          </p:cNvSpPr>
          <p:nvPr/>
        </p:nvSpPr>
        <p:spPr>
          <a:xfrm>
            <a:off x="842837" y="3488033"/>
            <a:ext cx="3481418" cy="523200"/>
          </a:xfrm>
          <a:prstGeom prst="rect">
            <a:avLst/>
          </a:prstGeom>
        </p:spPr>
        <p:txBody>
          <a:bodyPr vert="horz" wrap="square" lIns="91420" tIns="45710" rIns="91420" bIns="4571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ru-RU" sz="14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Изменение нормативных требований</a:t>
            </a:r>
            <a:r>
              <a:rPr lang="pt-BR" sz="14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 </a:t>
            </a:r>
            <a:r>
              <a:rPr lang="ru-RU" sz="14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Доставка обновлённых версий ПО</a:t>
            </a:r>
            <a:endParaRPr lang="en-US" sz="14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endParaRPr>
          </a:p>
        </p:txBody>
      </p:sp>
      <p:sp>
        <p:nvSpPr>
          <p:cNvPr id="48" name="Title 1">
            <a:extLst>
              <a:ext uri="{FF2B5EF4-FFF2-40B4-BE49-F238E27FC236}">
                <a16:creationId xmlns:a16="http://schemas.microsoft.com/office/drawing/2014/main" id="{0DCCFF2E-0A04-4408-8547-BB85D4118438}"/>
              </a:ext>
            </a:extLst>
          </p:cNvPr>
          <p:cNvSpPr>
            <a:spLocks noGrp="1"/>
          </p:cNvSpPr>
          <p:nvPr>
            <p:ph type="title"/>
          </p:nvPr>
        </p:nvSpPr>
        <p:spPr>
          <a:xfrm>
            <a:off x="11312" y="177626"/>
            <a:ext cx="4458360" cy="1103194"/>
          </a:xfrm>
        </p:spPr>
        <p:txBody>
          <a:bodyPr>
            <a:noAutofit/>
          </a:bodyPr>
          <a:lstStyle/>
          <a:p>
            <a:pPr algn="ctr"/>
            <a:r>
              <a:rPr lang="ru-RU" b="0" dirty="0"/>
              <a:t>ИНФОРМАТИЗАЦИЯ</a:t>
            </a:r>
          </a:p>
        </p:txBody>
      </p:sp>
      <p:pic>
        <p:nvPicPr>
          <p:cNvPr id="32" name="Рисунок 31" descr="Изображение выглядит как человек, внутренний&#10;&#10;Описание создано с очень высокой степенью достоверности">
            <a:extLst>
              <a:ext uri="{FF2B5EF4-FFF2-40B4-BE49-F238E27FC236}">
                <a16:creationId xmlns:a16="http://schemas.microsoft.com/office/drawing/2014/main" id="{FBF825A8-5D05-4517-B66B-93EB1C6C10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95698" y="0"/>
            <a:ext cx="2287482" cy="5143500"/>
          </a:xfrm>
          <a:prstGeom prst="rect">
            <a:avLst/>
          </a:prstGeom>
          <a:noFill/>
        </p:spPr>
      </p:pic>
      <p:pic>
        <p:nvPicPr>
          <p:cNvPr id="34" name="Рисунок 33" descr="Изображение выглядит как ноутбук, внутренний, компьютер, человек&#10;&#10;Описание создано с очень высокой степенью достоверности">
            <a:extLst>
              <a:ext uri="{FF2B5EF4-FFF2-40B4-BE49-F238E27FC236}">
                <a16:creationId xmlns:a16="http://schemas.microsoft.com/office/drawing/2014/main" id="{A48F3CDD-7B69-4304-8395-1036C5CDE92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45685" y="0"/>
            <a:ext cx="2295000" cy="5143500"/>
          </a:xfrm>
          <a:prstGeom prst="rect">
            <a:avLst/>
          </a:prstGeom>
          <a:noFill/>
        </p:spPr>
      </p:pic>
      <p:sp>
        <p:nvSpPr>
          <p:cNvPr id="35" name="Прямоугольник 34">
            <a:extLst>
              <a:ext uri="{FF2B5EF4-FFF2-40B4-BE49-F238E27FC236}">
                <a16:creationId xmlns:a16="http://schemas.microsoft.com/office/drawing/2014/main" id="{BFF26BEF-FA67-423D-AE26-558CFE2C58B6}"/>
              </a:ext>
            </a:extLst>
          </p:cNvPr>
          <p:cNvSpPr/>
          <p:nvPr/>
        </p:nvSpPr>
        <p:spPr>
          <a:xfrm>
            <a:off x="6849000" y="0"/>
            <a:ext cx="2295000" cy="51435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36" name="Прямоугольник 35">
            <a:extLst>
              <a:ext uri="{FF2B5EF4-FFF2-40B4-BE49-F238E27FC236}">
                <a16:creationId xmlns:a16="http://schemas.microsoft.com/office/drawing/2014/main" id="{E7C3D5D9-7CD7-40F4-AA7E-6CE3E87F5C24}"/>
              </a:ext>
            </a:extLst>
          </p:cNvPr>
          <p:cNvSpPr/>
          <p:nvPr/>
        </p:nvSpPr>
        <p:spPr>
          <a:xfrm>
            <a:off x="4488180" y="0"/>
            <a:ext cx="2295000" cy="51435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37" name="Freeform 48">
            <a:extLst>
              <a:ext uri="{FF2B5EF4-FFF2-40B4-BE49-F238E27FC236}">
                <a16:creationId xmlns:a16="http://schemas.microsoft.com/office/drawing/2014/main" id="{82559FCE-4166-4C9E-BFE0-9BE0695CCA61}"/>
              </a:ext>
            </a:extLst>
          </p:cNvPr>
          <p:cNvSpPr>
            <a:spLocks noEditPoints="1"/>
          </p:cNvSpPr>
          <p:nvPr/>
        </p:nvSpPr>
        <p:spPr bwMode="auto">
          <a:xfrm>
            <a:off x="5006267" y="411745"/>
            <a:ext cx="1238042" cy="1227617"/>
          </a:xfrm>
          <a:custGeom>
            <a:avLst/>
            <a:gdLst>
              <a:gd name="T0" fmla="*/ 201 w 201"/>
              <a:gd name="T1" fmla="*/ 79 h 199"/>
              <a:gd name="T2" fmla="*/ 163 w 201"/>
              <a:gd name="T3" fmla="*/ 118 h 199"/>
              <a:gd name="T4" fmla="*/ 163 w 201"/>
              <a:gd name="T5" fmla="*/ 108 h 199"/>
              <a:gd name="T6" fmla="*/ 149 w 201"/>
              <a:gd name="T7" fmla="*/ 94 h 199"/>
              <a:gd name="T8" fmla="*/ 132 w 201"/>
              <a:gd name="T9" fmla="*/ 94 h 199"/>
              <a:gd name="T10" fmla="*/ 100 w 201"/>
              <a:gd name="T11" fmla="*/ 54 h 199"/>
              <a:gd name="T12" fmla="*/ 69 w 201"/>
              <a:gd name="T13" fmla="*/ 94 h 199"/>
              <a:gd name="T14" fmla="*/ 52 w 201"/>
              <a:gd name="T15" fmla="*/ 94 h 199"/>
              <a:gd name="T16" fmla="*/ 37 w 201"/>
              <a:gd name="T17" fmla="*/ 108 h 199"/>
              <a:gd name="T18" fmla="*/ 37 w 201"/>
              <a:gd name="T19" fmla="*/ 118 h 199"/>
              <a:gd name="T20" fmla="*/ 30 w 201"/>
              <a:gd name="T21" fmla="*/ 118 h 199"/>
              <a:gd name="T22" fmla="*/ 0 w 201"/>
              <a:gd name="T23" fmla="*/ 87 h 199"/>
              <a:gd name="T24" fmla="*/ 30 w 201"/>
              <a:gd name="T25" fmla="*/ 56 h 199"/>
              <a:gd name="T26" fmla="*/ 34 w 201"/>
              <a:gd name="T27" fmla="*/ 56 h 199"/>
              <a:gd name="T28" fmla="*/ 34 w 201"/>
              <a:gd name="T29" fmla="*/ 54 h 199"/>
              <a:gd name="T30" fmla="*/ 59 w 201"/>
              <a:gd name="T31" fmla="*/ 27 h 199"/>
              <a:gd name="T32" fmla="*/ 95 w 201"/>
              <a:gd name="T33" fmla="*/ 0 h 199"/>
              <a:gd name="T34" fmla="*/ 130 w 201"/>
              <a:gd name="T35" fmla="*/ 29 h 199"/>
              <a:gd name="T36" fmla="*/ 132 w 201"/>
              <a:gd name="T37" fmla="*/ 29 h 199"/>
              <a:gd name="T38" fmla="*/ 151 w 201"/>
              <a:gd name="T39" fmla="*/ 42 h 199"/>
              <a:gd name="T40" fmla="*/ 162 w 201"/>
              <a:gd name="T41" fmla="*/ 40 h 199"/>
              <a:gd name="T42" fmla="*/ 201 w 201"/>
              <a:gd name="T43" fmla="*/ 79 h 199"/>
              <a:gd name="T44" fmla="*/ 157 w 201"/>
              <a:gd name="T45" fmla="*/ 108 h 199"/>
              <a:gd name="T46" fmla="*/ 157 w 201"/>
              <a:gd name="T47" fmla="*/ 171 h 199"/>
              <a:gd name="T48" fmla="*/ 149 w 201"/>
              <a:gd name="T49" fmla="*/ 179 h 199"/>
              <a:gd name="T50" fmla="*/ 52 w 201"/>
              <a:gd name="T51" fmla="*/ 179 h 199"/>
              <a:gd name="T52" fmla="*/ 43 w 201"/>
              <a:gd name="T53" fmla="*/ 171 h 199"/>
              <a:gd name="T54" fmla="*/ 43 w 201"/>
              <a:gd name="T55" fmla="*/ 108 h 199"/>
              <a:gd name="T56" fmla="*/ 52 w 201"/>
              <a:gd name="T57" fmla="*/ 100 h 199"/>
              <a:gd name="T58" fmla="*/ 82 w 201"/>
              <a:gd name="T59" fmla="*/ 100 h 199"/>
              <a:gd name="T60" fmla="*/ 82 w 201"/>
              <a:gd name="T61" fmla="*/ 107 h 199"/>
              <a:gd name="T62" fmla="*/ 50 w 201"/>
              <a:gd name="T63" fmla="*/ 107 h 199"/>
              <a:gd name="T64" fmla="*/ 50 w 201"/>
              <a:gd name="T65" fmla="*/ 167 h 199"/>
              <a:gd name="T66" fmla="*/ 150 w 201"/>
              <a:gd name="T67" fmla="*/ 167 h 199"/>
              <a:gd name="T68" fmla="*/ 150 w 201"/>
              <a:gd name="T69" fmla="*/ 107 h 199"/>
              <a:gd name="T70" fmla="*/ 119 w 201"/>
              <a:gd name="T71" fmla="*/ 107 h 199"/>
              <a:gd name="T72" fmla="*/ 119 w 201"/>
              <a:gd name="T73" fmla="*/ 100 h 199"/>
              <a:gd name="T74" fmla="*/ 149 w 201"/>
              <a:gd name="T75" fmla="*/ 100 h 199"/>
              <a:gd name="T76" fmla="*/ 157 w 201"/>
              <a:gd name="T77" fmla="*/ 108 h 199"/>
              <a:gd name="T78" fmla="*/ 103 w 201"/>
              <a:gd name="T79" fmla="*/ 174 h 199"/>
              <a:gd name="T80" fmla="*/ 100 w 201"/>
              <a:gd name="T81" fmla="*/ 171 h 199"/>
              <a:gd name="T82" fmla="*/ 98 w 201"/>
              <a:gd name="T83" fmla="*/ 174 h 199"/>
              <a:gd name="T84" fmla="*/ 100 w 201"/>
              <a:gd name="T85" fmla="*/ 176 h 199"/>
              <a:gd name="T86" fmla="*/ 103 w 201"/>
              <a:gd name="T87" fmla="*/ 174 h 199"/>
              <a:gd name="T88" fmla="*/ 110 w 201"/>
              <a:gd name="T89" fmla="*/ 187 h 199"/>
              <a:gd name="T90" fmla="*/ 110 w 201"/>
              <a:gd name="T91" fmla="*/ 182 h 199"/>
              <a:gd name="T92" fmla="*/ 90 w 201"/>
              <a:gd name="T93" fmla="*/ 182 h 199"/>
              <a:gd name="T94" fmla="*/ 90 w 201"/>
              <a:gd name="T95" fmla="*/ 187 h 199"/>
              <a:gd name="T96" fmla="*/ 79 w 201"/>
              <a:gd name="T97" fmla="*/ 195 h 199"/>
              <a:gd name="T98" fmla="*/ 79 w 201"/>
              <a:gd name="T99" fmla="*/ 199 h 199"/>
              <a:gd name="T100" fmla="*/ 122 w 201"/>
              <a:gd name="T101" fmla="*/ 199 h 199"/>
              <a:gd name="T102" fmla="*/ 122 w 201"/>
              <a:gd name="T103" fmla="*/ 195 h 199"/>
              <a:gd name="T104" fmla="*/ 110 w 201"/>
              <a:gd name="T105" fmla="*/ 187 h 199"/>
              <a:gd name="T106" fmla="*/ 113 w 201"/>
              <a:gd name="T107" fmla="*/ 126 h 199"/>
              <a:gd name="T108" fmla="*/ 113 w 201"/>
              <a:gd name="T109" fmla="*/ 92 h 199"/>
              <a:gd name="T110" fmla="*/ 123 w 201"/>
              <a:gd name="T111" fmla="*/ 92 h 199"/>
              <a:gd name="T112" fmla="*/ 100 w 201"/>
              <a:gd name="T113" fmla="*/ 64 h 199"/>
              <a:gd name="T114" fmla="*/ 78 w 201"/>
              <a:gd name="T115" fmla="*/ 92 h 199"/>
              <a:gd name="T116" fmla="*/ 88 w 201"/>
              <a:gd name="T117" fmla="*/ 92 h 199"/>
              <a:gd name="T118" fmla="*/ 88 w 201"/>
              <a:gd name="T119" fmla="*/ 126 h 199"/>
              <a:gd name="T120" fmla="*/ 113 w 201"/>
              <a:gd name="T121" fmla="*/ 12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1" h="199">
                <a:moveTo>
                  <a:pt x="201" y="79"/>
                </a:moveTo>
                <a:cubicBezTo>
                  <a:pt x="201" y="100"/>
                  <a:pt x="184" y="117"/>
                  <a:pt x="163" y="118"/>
                </a:cubicBezTo>
                <a:cubicBezTo>
                  <a:pt x="163" y="108"/>
                  <a:pt x="163" y="108"/>
                  <a:pt x="163" y="108"/>
                </a:cubicBezTo>
                <a:cubicBezTo>
                  <a:pt x="163" y="100"/>
                  <a:pt x="157" y="94"/>
                  <a:pt x="149" y="94"/>
                </a:cubicBezTo>
                <a:cubicBezTo>
                  <a:pt x="132" y="94"/>
                  <a:pt x="132" y="94"/>
                  <a:pt x="132" y="94"/>
                </a:cubicBezTo>
                <a:cubicBezTo>
                  <a:pt x="100" y="54"/>
                  <a:pt x="100" y="54"/>
                  <a:pt x="100" y="54"/>
                </a:cubicBezTo>
                <a:cubicBezTo>
                  <a:pt x="69" y="94"/>
                  <a:pt x="69" y="94"/>
                  <a:pt x="69" y="94"/>
                </a:cubicBezTo>
                <a:cubicBezTo>
                  <a:pt x="52" y="94"/>
                  <a:pt x="52" y="94"/>
                  <a:pt x="52" y="94"/>
                </a:cubicBezTo>
                <a:cubicBezTo>
                  <a:pt x="44" y="94"/>
                  <a:pt x="37" y="100"/>
                  <a:pt x="37" y="108"/>
                </a:cubicBezTo>
                <a:cubicBezTo>
                  <a:pt x="37" y="118"/>
                  <a:pt x="37" y="118"/>
                  <a:pt x="37" y="118"/>
                </a:cubicBezTo>
                <a:cubicBezTo>
                  <a:pt x="30" y="118"/>
                  <a:pt x="30" y="118"/>
                  <a:pt x="30" y="118"/>
                </a:cubicBezTo>
                <a:cubicBezTo>
                  <a:pt x="13" y="118"/>
                  <a:pt x="0" y="104"/>
                  <a:pt x="0" y="87"/>
                </a:cubicBezTo>
                <a:cubicBezTo>
                  <a:pt x="0" y="70"/>
                  <a:pt x="13" y="56"/>
                  <a:pt x="30" y="56"/>
                </a:cubicBezTo>
                <a:cubicBezTo>
                  <a:pt x="32" y="56"/>
                  <a:pt x="33" y="56"/>
                  <a:pt x="34" y="56"/>
                </a:cubicBezTo>
                <a:cubicBezTo>
                  <a:pt x="34" y="55"/>
                  <a:pt x="34" y="54"/>
                  <a:pt x="34" y="54"/>
                </a:cubicBezTo>
                <a:cubicBezTo>
                  <a:pt x="34" y="39"/>
                  <a:pt x="45" y="27"/>
                  <a:pt x="59" y="27"/>
                </a:cubicBezTo>
                <a:cubicBezTo>
                  <a:pt x="64" y="12"/>
                  <a:pt x="78" y="0"/>
                  <a:pt x="95" y="0"/>
                </a:cubicBezTo>
                <a:cubicBezTo>
                  <a:pt x="112" y="0"/>
                  <a:pt x="127" y="12"/>
                  <a:pt x="130" y="29"/>
                </a:cubicBezTo>
                <a:cubicBezTo>
                  <a:pt x="131" y="29"/>
                  <a:pt x="132" y="29"/>
                  <a:pt x="132" y="29"/>
                </a:cubicBezTo>
                <a:cubicBezTo>
                  <a:pt x="141" y="29"/>
                  <a:pt x="148" y="34"/>
                  <a:pt x="151" y="42"/>
                </a:cubicBezTo>
                <a:cubicBezTo>
                  <a:pt x="155" y="41"/>
                  <a:pt x="158" y="40"/>
                  <a:pt x="162" y="40"/>
                </a:cubicBezTo>
                <a:cubicBezTo>
                  <a:pt x="184" y="40"/>
                  <a:pt x="201" y="57"/>
                  <a:pt x="201" y="79"/>
                </a:cubicBezTo>
                <a:close/>
                <a:moveTo>
                  <a:pt x="157" y="108"/>
                </a:moveTo>
                <a:cubicBezTo>
                  <a:pt x="157" y="171"/>
                  <a:pt x="157" y="171"/>
                  <a:pt x="157" y="171"/>
                </a:cubicBezTo>
                <a:cubicBezTo>
                  <a:pt x="157" y="176"/>
                  <a:pt x="153" y="179"/>
                  <a:pt x="149" y="179"/>
                </a:cubicBezTo>
                <a:cubicBezTo>
                  <a:pt x="52" y="179"/>
                  <a:pt x="52" y="179"/>
                  <a:pt x="52" y="179"/>
                </a:cubicBezTo>
                <a:cubicBezTo>
                  <a:pt x="47" y="179"/>
                  <a:pt x="43" y="176"/>
                  <a:pt x="43" y="171"/>
                </a:cubicBezTo>
                <a:cubicBezTo>
                  <a:pt x="43" y="108"/>
                  <a:pt x="43" y="108"/>
                  <a:pt x="43" y="108"/>
                </a:cubicBezTo>
                <a:cubicBezTo>
                  <a:pt x="43" y="103"/>
                  <a:pt x="47" y="100"/>
                  <a:pt x="52" y="100"/>
                </a:cubicBezTo>
                <a:cubicBezTo>
                  <a:pt x="82" y="100"/>
                  <a:pt x="82" y="100"/>
                  <a:pt x="82" y="100"/>
                </a:cubicBezTo>
                <a:cubicBezTo>
                  <a:pt x="82" y="107"/>
                  <a:pt x="82" y="107"/>
                  <a:pt x="82" y="107"/>
                </a:cubicBezTo>
                <a:cubicBezTo>
                  <a:pt x="50" y="107"/>
                  <a:pt x="50" y="107"/>
                  <a:pt x="50" y="107"/>
                </a:cubicBezTo>
                <a:cubicBezTo>
                  <a:pt x="50" y="167"/>
                  <a:pt x="50" y="167"/>
                  <a:pt x="50" y="167"/>
                </a:cubicBezTo>
                <a:cubicBezTo>
                  <a:pt x="150" y="167"/>
                  <a:pt x="150" y="167"/>
                  <a:pt x="150" y="167"/>
                </a:cubicBezTo>
                <a:cubicBezTo>
                  <a:pt x="150" y="107"/>
                  <a:pt x="150" y="107"/>
                  <a:pt x="150" y="107"/>
                </a:cubicBezTo>
                <a:cubicBezTo>
                  <a:pt x="119" y="107"/>
                  <a:pt x="119" y="107"/>
                  <a:pt x="119" y="107"/>
                </a:cubicBezTo>
                <a:cubicBezTo>
                  <a:pt x="119" y="100"/>
                  <a:pt x="119" y="100"/>
                  <a:pt x="119" y="100"/>
                </a:cubicBezTo>
                <a:cubicBezTo>
                  <a:pt x="149" y="100"/>
                  <a:pt x="149" y="100"/>
                  <a:pt x="149" y="100"/>
                </a:cubicBezTo>
                <a:cubicBezTo>
                  <a:pt x="153" y="100"/>
                  <a:pt x="157" y="103"/>
                  <a:pt x="157" y="108"/>
                </a:cubicBezTo>
                <a:close/>
                <a:moveTo>
                  <a:pt x="103" y="174"/>
                </a:moveTo>
                <a:cubicBezTo>
                  <a:pt x="103" y="172"/>
                  <a:pt x="102" y="171"/>
                  <a:pt x="100" y="171"/>
                </a:cubicBezTo>
                <a:cubicBezTo>
                  <a:pt x="99" y="171"/>
                  <a:pt x="98" y="172"/>
                  <a:pt x="98" y="174"/>
                </a:cubicBezTo>
                <a:cubicBezTo>
                  <a:pt x="98" y="175"/>
                  <a:pt x="99" y="176"/>
                  <a:pt x="100" y="176"/>
                </a:cubicBezTo>
                <a:cubicBezTo>
                  <a:pt x="102" y="176"/>
                  <a:pt x="103" y="175"/>
                  <a:pt x="103" y="174"/>
                </a:cubicBezTo>
                <a:close/>
                <a:moveTo>
                  <a:pt x="110" y="187"/>
                </a:moveTo>
                <a:cubicBezTo>
                  <a:pt x="110" y="182"/>
                  <a:pt x="110" y="182"/>
                  <a:pt x="110" y="182"/>
                </a:cubicBezTo>
                <a:cubicBezTo>
                  <a:pt x="90" y="182"/>
                  <a:pt x="90" y="182"/>
                  <a:pt x="90" y="182"/>
                </a:cubicBezTo>
                <a:cubicBezTo>
                  <a:pt x="90" y="187"/>
                  <a:pt x="90" y="187"/>
                  <a:pt x="90" y="187"/>
                </a:cubicBezTo>
                <a:cubicBezTo>
                  <a:pt x="90" y="195"/>
                  <a:pt x="79" y="195"/>
                  <a:pt x="79" y="195"/>
                </a:cubicBezTo>
                <a:cubicBezTo>
                  <a:pt x="79" y="199"/>
                  <a:pt x="79" y="199"/>
                  <a:pt x="79" y="199"/>
                </a:cubicBezTo>
                <a:cubicBezTo>
                  <a:pt x="122" y="199"/>
                  <a:pt x="122" y="199"/>
                  <a:pt x="122" y="199"/>
                </a:cubicBezTo>
                <a:cubicBezTo>
                  <a:pt x="122" y="195"/>
                  <a:pt x="122" y="195"/>
                  <a:pt x="122" y="195"/>
                </a:cubicBezTo>
                <a:cubicBezTo>
                  <a:pt x="122" y="195"/>
                  <a:pt x="110" y="195"/>
                  <a:pt x="110" y="187"/>
                </a:cubicBezTo>
                <a:close/>
                <a:moveTo>
                  <a:pt x="113" y="126"/>
                </a:moveTo>
                <a:cubicBezTo>
                  <a:pt x="113" y="92"/>
                  <a:pt x="113" y="92"/>
                  <a:pt x="113" y="92"/>
                </a:cubicBezTo>
                <a:cubicBezTo>
                  <a:pt x="123" y="92"/>
                  <a:pt x="123" y="92"/>
                  <a:pt x="123" y="92"/>
                </a:cubicBezTo>
                <a:cubicBezTo>
                  <a:pt x="100" y="64"/>
                  <a:pt x="100" y="64"/>
                  <a:pt x="100" y="64"/>
                </a:cubicBezTo>
                <a:cubicBezTo>
                  <a:pt x="78" y="92"/>
                  <a:pt x="78" y="92"/>
                  <a:pt x="78" y="92"/>
                </a:cubicBezTo>
                <a:cubicBezTo>
                  <a:pt x="88" y="92"/>
                  <a:pt x="88" y="92"/>
                  <a:pt x="88" y="92"/>
                </a:cubicBezTo>
                <a:cubicBezTo>
                  <a:pt x="88" y="126"/>
                  <a:pt x="88" y="126"/>
                  <a:pt x="88" y="126"/>
                </a:cubicBezTo>
                <a:lnTo>
                  <a:pt x="113" y="126"/>
                </a:lnTo>
                <a:close/>
              </a:path>
            </a:pathLst>
          </a:custGeom>
          <a:solidFill>
            <a:schemeClr val="bg1"/>
          </a:solidFill>
          <a:ln>
            <a:noFill/>
          </a:ln>
          <a:extLst/>
        </p:spPr>
        <p:txBody>
          <a:bodyPr vert="horz" wrap="square" lIns="137160" tIns="68580" rIns="137160" bIns="68580" numCol="1" anchor="t" anchorCtr="0" compatLnSpc="1">
            <a:prstTxWarp prst="textNoShape">
              <a:avLst/>
            </a:prstTxWarp>
          </a:bodyPr>
          <a:lstStyle/>
          <a:p>
            <a:endParaRPr lang="en-US" sz="5400"/>
          </a:p>
        </p:txBody>
      </p:sp>
      <p:sp>
        <p:nvSpPr>
          <p:cNvPr id="38" name="Title 20">
            <a:extLst>
              <a:ext uri="{FF2B5EF4-FFF2-40B4-BE49-F238E27FC236}">
                <a16:creationId xmlns:a16="http://schemas.microsoft.com/office/drawing/2014/main" id="{4367E065-6713-41EB-87CC-62E900BC83AD}"/>
              </a:ext>
            </a:extLst>
          </p:cNvPr>
          <p:cNvSpPr txBox="1">
            <a:spLocks/>
          </p:cNvSpPr>
          <p:nvPr/>
        </p:nvSpPr>
        <p:spPr>
          <a:xfrm>
            <a:off x="4469671" y="3774460"/>
            <a:ext cx="2287482" cy="830997"/>
          </a:xfrm>
          <a:prstGeom prst="rect">
            <a:avLst/>
          </a:prstGeom>
        </p:spPr>
        <p:txBody>
          <a:bodyPr vert="horz" wrap="square" lIns="91420" tIns="0" rIns="914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ru-RU" sz="2700" dirty="0">
                <a:solidFill>
                  <a:schemeClr val="bg1"/>
                </a:solidFill>
                <a:latin typeface="Oswald" panose="00000500000000000000" pitchFamily="2" charset="-52"/>
                <a:ea typeface="Source Sans Pro" panose="020B0503030403020204" pitchFamily="34" charset="0"/>
                <a:cs typeface="Lato Regular"/>
              </a:rPr>
              <a:t>«Облачные»</a:t>
            </a:r>
          </a:p>
          <a:p>
            <a:r>
              <a:rPr lang="ru-RU" sz="2700" dirty="0">
                <a:solidFill>
                  <a:schemeClr val="bg1"/>
                </a:solidFill>
                <a:latin typeface="Oswald" panose="00000500000000000000" pitchFamily="2" charset="-52"/>
                <a:ea typeface="Source Sans Pro" panose="020B0503030403020204" pitchFamily="34" charset="0"/>
                <a:cs typeface="Lato Regular"/>
              </a:rPr>
              <a:t>технологии</a:t>
            </a:r>
            <a:endParaRPr lang="en-US" sz="2700" dirty="0">
              <a:solidFill>
                <a:schemeClr val="bg1"/>
              </a:solidFill>
              <a:latin typeface="Oswald" panose="00000500000000000000" pitchFamily="2" charset="-52"/>
              <a:ea typeface="Source Sans Pro" panose="020B0503030403020204" pitchFamily="34" charset="0"/>
              <a:cs typeface="Lato Regular"/>
            </a:endParaRPr>
          </a:p>
        </p:txBody>
      </p:sp>
      <p:sp>
        <p:nvSpPr>
          <p:cNvPr id="39" name="TextBox 38">
            <a:extLst>
              <a:ext uri="{FF2B5EF4-FFF2-40B4-BE49-F238E27FC236}">
                <a16:creationId xmlns:a16="http://schemas.microsoft.com/office/drawing/2014/main" id="{E7C1E007-E141-4D3B-8EE1-F988396754F2}"/>
              </a:ext>
            </a:extLst>
          </p:cNvPr>
          <p:cNvSpPr txBox="1"/>
          <p:nvPr/>
        </p:nvSpPr>
        <p:spPr>
          <a:xfrm>
            <a:off x="6858482" y="1639362"/>
            <a:ext cx="1850814" cy="2893100"/>
          </a:xfrm>
          <a:prstGeom prst="rect">
            <a:avLst/>
          </a:prstGeom>
          <a:noFill/>
        </p:spPr>
        <p:txBody>
          <a:bodyPr wrap="square" rtlCol="0">
            <a:spAutoFit/>
          </a:bodyPr>
          <a:lstStyle/>
          <a:p>
            <a:r>
              <a:rPr lang="ru-RU" b="1" dirty="0">
                <a:solidFill>
                  <a:schemeClr val="tx2"/>
                </a:solidFill>
                <a:latin typeface="Calibri" panose="020F0502020204030204" pitchFamily="34" charset="0"/>
                <a:ea typeface="Source Sans Pro" panose="020B0503030403020204" pitchFamily="34" charset="0"/>
                <a:cs typeface="Calibri" panose="020F0502020204030204" pitchFamily="34" charset="0"/>
              </a:rPr>
              <a:t>Мгновенная доставка обновлений.</a:t>
            </a:r>
          </a:p>
          <a:p>
            <a:pPr>
              <a:lnSpc>
                <a:spcPct val="150000"/>
              </a:lnSpc>
            </a:pPr>
            <a:endParaRPr lang="ru-RU" b="1" dirty="0">
              <a:solidFill>
                <a:schemeClr val="tx2"/>
              </a:solidFill>
              <a:latin typeface="Calibri" panose="020F0502020204030204" pitchFamily="34" charset="0"/>
              <a:ea typeface="Source Sans Pro" panose="020B0503030403020204" pitchFamily="34" charset="0"/>
              <a:cs typeface="Calibri" panose="020F0502020204030204" pitchFamily="34" charset="0"/>
            </a:endParaRPr>
          </a:p>
          <a:p>
            <a:r>
              <a:rPr lang="ru-RU" b="1" dirty="0">
                <a:solidFill>
                  <a:schemeClr val="tx2"/>
                </a:solidFill>
                <a:latin typeface="Calibri" panose="020F0502020204030204" pitchFamily="34" charset="0"/>
                <a:ea typeface="Source Sans Pro" panose="020B0503030403020204" pitchFamily="34" charset="0"/>
                <a:cs typeface="Calibri" panose="020F0502020204030204" pitchFamily="34" charset="0"/>
              </a:rPr>
              <a:t>«Включил и работай»</a:t>
            </a:r>
          </a:p>
          <a:p>
            <a:pPr>
              <a:lnSpc>
                <a:spcPct val="150000"/>
              </a:lnSpc>
            </a:pPr>
            <a:endParaRPr lang="ru-RU" b="1" dirty="0">
              <a:solidFill>
                <a:schemeClr val="tx2"/>
              </a:solidFill>
              <a:latin typeface="Calibri" panose="020F0502020204030204" pitchFamily="34" charset="0"/>
              <a:ea typeface="Source Sans Pro" panose="020B0503030403020204" pitchFamily="34" charset="0"/>
              <a:cs typeface="Calibri" panose="020F0502020204030204" pitchFamily="34" charset="0"/>
            </a:endParaRPr>
          </a:p>
          <a:p>
            <a:r>
              <a:rPr lang="ru-RU" b="1" dirty="0">
                <a:solidFill>
                  <a:schemeClr val="tx2"/>
                </a:solidFill>
                <a:latin typeface="Calibri" panose="020F0502020204030204" pitchFamily="34" charset="0"/>
                <a:ea typeface="Source Sans Pro" panose="020B0503030403020204" pitchFamily="34" charset="0"/>
                <a:cs typeface="Calibri" panose="020F0502020204030204" pitchFamily="34" charset="0"/>
              </a:rPr>
              <a:t>Информационная безопасность.</a:t>
            </a:r>
          </a:p>
          <a:p>
            <a:pPr>
              <a:lnSpc>
                <a:spcPct val="150000"/>
              </a:lnSpc>
            </a:pPr>
            <a:endParaRPr lang="ru-RU" b="1" dirty="0">
              <a:solidFill>
                <a:schemeClr val="tx2"/>
              </a:solidFill>
              <a:latin typeface="Calibri" panose="020F0502020204030204" pitchFamily="34" charset="0"/>
              <a:ea typeface="Source Sans Pro" panose="020B0503030403020204" pitchFamily="34" charset="0"/>
              <a:cs typeface="Calibri" panose="020F0502020204030204" pitchFamily="34" charset="0"/>
            </a:endParaRPr>
          </a:p>
          <a:p>
            <a:pPr>
              <a:lnSpc>
                <a:spcPct val="150000"/>
              </a:lnSpc>
            </a:pPr>
            <a:r>
              <a:rPr lang="ru-RU" b="1" dirty="0">
                <a:solidFill>
                  <a:schemeClr val="tx2"/>
                </a:solidFill>
                <a:latin typeface="Calibri" panose="020F0502020204030204" pitchFamily="34" charset="0"/>
                <a:ea typeface="Source Sans Pro" panose="020B0503030403020204" pitchFamily="34" charset="0"/>
                <a:cs typeface="Calibri" panose="020F0502020204030204" pitchFamily="34" charset="0"/>
              </a:rPr>
              <a:t>Доступная цена</a:t>
            </a:r>
            <a:r>
              <a:rPr lang="en-US" b="1" dirty="0">
                <a:solidFill>
                  <a:schemeClr val="tx2"/>
                </a:solidFill>
                <a:latin typeface="Calibri" panose="020F0502020204030204" pitchFamily="34" charset="0"/>
                <a:ea typeface="Source Sans Pro" panose="020B0503030403020204" pitchFamily="34" charset="0"/>
                <a:cs typeface="Calibri" panose="020F0502020204030204" pitchFamily="34" charset="0"/>
              </a:rPr>
              <a:t>.</a:t>
            </a:r>
          </a:p>
        </p:txBody>
      </p:sp>
      <p:sp>
        <p:nvSpPr>
          <p:cNvPr id="40" name="Стрелка: вправо 39">
            <a:extLst>
              <a:ext uri="{FF2B5EF4-FFF2-40B4-BE49-F238E27FC236}">
                <a16:creationId xmlns:a16="http://schemas.microsoft.com/office/drawing/2014/main" id="{42FDACBF-95BD-4C39-A872-F54A8A08F241}"/>
              </a:ext>
            </a:extLst>
          </p:cNvPr>
          <p:cNvSpPr/>
          <p:nvPr/>
        </p:nvSpPr>
        <p:spPr>
          <a:xfrm>
            <a:off x="4166617" y="3774460"/>
            <a:ext cx="683063" cy="758002"/>
          </a:xfrm>
          <a:prstGeom prst="rightArrow">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14637492"/>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4562479" y="2562227"/>
            <a:ext cx="19041" cy="19046"/>
          </a:xfrm>
          <a:prstGeom prst="rect">
            <a:avLst/>
          </a:prstGeom>
        </p:spPr>
      </p:pic>
      <p:sp>
        <p:nvSpPr>
          <p:cNvPr id="5" name="Заголовок 1"/>
          <p:cNvSpPr>
            <a:spLocks noGrp="1"/>
          </p:cNvSpPr>
          <p:nvPr>
            <p:ph type="title"/>
          </p:nvPr>
        </p:nvSpPr>
        <p:spPr/>
        <p:txBody>
          <a:bodyPr/>
          <a:lstStyle/>
          <a:p>
            <a:r>
              <a:rPr lang="ru-RU" sz="2800" dirty="0"/>
              <a:t>Сводная информация</a:t>
            </a: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0" y="807423"/>
            <a:ext cx="9134480" cy="4083198"/>
          </a:xfrm>
          <a:prstGeom prst="rect">
            <a:avLst/>
          </a:prstGeom>
        </p:spPr>
      </p:pic>
    </p:spTree>
    <p:extLst>
      <p:ext uri="{BB962C8B-B14F-4D97-AF65-F5344CB8AC3E}">
        <p14:creationId xmlns:p14="http://schemas.microsoft.com/office/powerpoint/2010/main" val="4020618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4562479" y="2562227"/>
            <a:ext cx="19041" cy="19046"/>
          </a:xfrm>
          <a:prstGeom prst="rect">
            <a:avLst/>
          </a:prstGeom>
        </p:spPr>
      </p:pic>
      <p:sp>
        <p:nvSpPr>
          <p:cNvPr id="5" name="Заголовок 1"/>
          <p:cNvSpPr>
            <a:spLocks noGrp="1"/>
          </p:cNvSpPr>
          <p:nvPr>
            <p:ph type="title"/>
          </p:nvPr>
        </p:nvSpPr>
        <p:spPr/>
        <p:txBody>
          <a:bodyPr/>
          <a:lstStyle/>
          <a:p>
            <a:r>
              <a:rPr lang="ru-RU" sz="2800" dirty="0"/>
              <a:t>Монитор руководителя</a:t>
            </a: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91" y="787509"/>
            <a:ext cx="6637868" cy="3183169"/>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5451" y="1607574"/>
            <a:ext cx="6214217" cy="2917651"/>
          </a:xfrm>
          <a:prstGeom prst="rect">
            <a:avLst/>
          </a:prstGeom>
        </p:spPr>
      </p:pic>
    </p:spTree>
    <p:extLst>
      <p:ext uri="{BB962C8B-B14F-4D97-AF65-F5344CB8AC3E}">
        <p14:creationId xmlns:p14="http://schemas.microsoft.com/office/powerpoint/2010/main" val="2382089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4562479" y="2562227"/>
            <a:ext cx="19041" cy="19046"/>
          </a:xfrm>
          <a:prstGeom prst="rect">
            <a:avLst/>
          </a:prstGeom>
        </p:spPr>
      </p:pic>
      <p:sp>
        <p:nvSpPr>
          <p:cNvPr id="5" name="Заголовок 1"/>
          <p:cNvSpPr>
            <a:spLocks noGrp="1"/>
          </p:cNvSpPr>
          <p:nvPr>
            <p:ph type="title"/>
          </p:nvPr>
        </p:nvSpPr>
        <p:spPr/>
        <p:txBody>
          <a:bodyPr/>
          <a:lstStyle/>
          <a:p>
            <a:r>
              <a:rPr lang="ru-RU" sz="2800" dirty="0"/>
              <a:t>Монитор руководителя</a:t>
            </a:r>
          </a:p>
        </p:txBody>
      </p: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275736"/>
            <a:ext cx="8430288" cy="1733998"/>
          </a:xfrm>
          <a:prstGeom prst="rect">
            <a:avLst/>
          </a:prstGeom>
        </p:spPr>
      </p:pic>
    </p:spTree>
    <p:extLst>
      <p:ext uri="{BB962C8B-B14F-4D97-AF65-F5344CB8AC3E}">
        <p14:creationId xmlns:p14="http://schemas.microsoft.com/office/powerpoint/2010/main" val="3653102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4562479" y="2562227"/>
            <a:ext cx="19041" cy="19046"/>
          </a:xfrm>
          <a:prstGeom prst="rect">
            <a:avLst/>
          </a:prstGeom>
        </p:spPr>
      </p:pic>
      <p:sp>
        <p:nvSpPr>
          <p:cNvPr id="5" name="Заголовок 1"/>
          <p:cNvSpPr>
            <a:spLocks noGrp="1"/>
          </p:cNvSpPr>
          <p:nvPr>
            <p:ph type="title"/>
          </p:nvPr>
        </p:nvSpPr>
        <p:spPr/>
        <p:txBody>
          <a:bodyPr/>
          <a:lstStyle/>
          <a:p>
            <a:r>
              <a:rPr lang="ru-RU" sz="2800" dirty="0"/>
              <a:t>Монитор руководителя</a:t>
            </a: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200" y="803878"/>
            <a:ext cx="8164800" cy="4050294"/>
          </a:xfrm>
          <a:prstGeom prst="rect">
            <a:avLst/>
          </a:prstGeom>
        </p:spPr>
      </p:pic>
    </p:spTree>
    <p:extLst>
      <p:ext uri="{BB962C8B-B14F-4D97-AF65-F5344CB8AC3E}">
        <p14:creationId xmlns:p14="http://schemas.microsoft.com/office/powerpoint/2010/main" val="2951200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4562479" y="2562227"/>
            <a:ext cx="19041" cy="19046"/>
          </a:xfrm>
          <a:prstGeom prst="rect">
            <a:avLst/>
          </a:prstGeom>
        </p:spPr>
      </p:pic>
      <p:sp>
        <p:nvSpPr>
          <p:cNvPr id="5" name="Заголовок 1"/>
          <p:cNvSpPr>
            <a:spLocks noGrp="1"/>
          </p:cNvSpPr>
          <p:nvPr>
            <p:ph type="title"/>
          </p:nvPr>
        </p:nvSpPr>
        <p:spPr/>
        <p:txBody>
          <a:bodyPr/>
          <a:lstStyle/>
          <a:p>
            <a:r>
              <a:rPr lang="ru-RU" sz="2800" dirty="0"/>
              <a:t>Монитор руководителя</a:t>
            </a: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 y="918114"/>
            <a:ext cx="9144000" cy="4225386"/>
          </a:xfrm>
          <a:prstGeom prst="rect">
            <a:avLst/>
          </a:prstGeom>
        </p:spPr>
      </p:pic>
    </p:spTree>
    <p:extLst>
      <p:ext uri="{BB962C8B-B14F-4D97-AF65-F5344CB8AC3E}">
        <p14:creationId xmlns:p14="http://schemas.microsoft.com/office/powerpoint/2010/main" val="2446307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55726"/>
            <a:ext cx="9144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400" b="1" i="0" u="none" strike="noStrike" kern="0" cap="none" spc="0" normalizeH="0" baseline="0" noProof="0" dirty="0">
              <a:ln>
                <a:noFill/>
              </a:ln>
              <a:solidFill>
                <a:srgbClr val="707070"/>
              </a:solidFill>
              <a:effectLst/>
              <a:uLnTx/>
              <a:uFillTx/>
              <a:latin typeface="Arial"/>
              <a:cs typeface="Arial"/>
              <a:sym typeface="Aria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4011911"/>
            <a:ext cx="932368" cy="605222"/>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16870" y="4000761"/>
            <a:ext cx="616372" cy="616372"/>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047"/>
            <a:ext cx="8388000" cy="3548939"/>
          </a:xfrm>
          <a:prstGeom prst="rect">
            <a:avLst/>
          </a:prstGeom>
        </p:spPr>
      </p:pic>
      <p:pic>
        <p:nvPicPr>
          <p:cNvPr id="15363" name="Picture 3" descr="C:\Users\Yoga\Desktop\слайды\Снимок1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4000" y="3455537"/>
            <a:ext cx="4919749" cy="168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968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0538"/>
            <a:ext cx="8229600" cy="1103194"/>
          </a:xfrm>
          <a:prstGeom prst="rect">
            <a:avLst/>
          </a:prstGeom>
          <a:noFill/>
          <a:ln>
            <a:noFill/>
          </a:ln>
        </p:spPr>
        <p:txBody>
          <a:bodyPr lIns="91425" tIns="45700" rIns="91425" bIns="45700" anchor="ctr" anchorCtr="0">
            <a:noAutofit/>
          </a:bodyPr>
          <a:lstStyle/>
          <a:p>
            <a:pPr marL="0" marR="0" lvl="0" indent="0" algn="ctr" rtl="0">
              <a:spcBef>
                <a:spcPts val="0"/>
              </a:spcBef>
              <a:buClr>
                <a:srgbClr val="707070"/>
              </a:buClr>
              <a:buSzPct val="25000"/>
              <a:buFont typeface="Arial Narrow"/>
              <a:buNone/>
            </a:pPr>
            <a:r>
              <a:rPr lang="ru-RU" b="0" dirty="0"/>
              <a:t>ВСЕ ПРОЦЕССЫ ПБ</a:t>
            </a:r>
            <a:endParaRPr lang="en-US" b="0" i="0" u="none" strike="noStrike" cap="none" dirty="0"/>
          </a:p>
        </p:txBody>
      </p:sp>
      <p:sp>
        <p:nvSpPr>
          <p:cNvPr id="228" name="Shape 228"/>
          <p:cNvSpPr txBox="1">
            <a:spLocks noGrp="1"/>
          </p:cNvSpPr>
          <p:nvPr>
            <p:ph type="body" idx="1"/>
          </p:nvPr>
        </p:nvSpPr>
        <p:spPr>
          <a:xfrm>
            <a:off x="1609044" y="1290576"/>
            <a:ext cx="2854519" cy="3089802"/>
          </a:xfrm>
          <a:prstGeom prst="rect">
            <a:avLst/>
          </a:prstGeom>
          <a:noFill/>
          <a:ln>
            <a:noFill/>
          </a:ln>
        </p:spPr>
        <p:txBody>
          <a:bodyPr lIns="91425" tIns="45700" rIns="91425" bIns="45700" anchor="t" anchorCtr="0">
            <a:noAutofit/>
          </a:bodyPr>
          <a:lstStyle/>
          <a:p>
            <a:pPr marL="177800" lvl="0" indent="0">
              <a:buNone/>
            </a:pPr>
            <a:r>
              <a:rPr lang="ru-RU" dirty="0">
                <a:solidFill>
                  <a:schemeClr val="tx1"/>
                </a:solidFill>
              </a:rPr>
              <a:t>Планирование и контроль мероприятий</a:t>
            </a:r>
          </a:p>
          <a:p>
            <a:pPr marL="177800" indent="0">
              <a:buNone/>
            </a:pPr>
            <a:endParaRPr lang="ru-RU" dirty="0">
              <a:solidFill>
                <a:schemeClr val="tx1"/>
              </a:solidFill>
            </a:endParaRPr>
          </a:p>
          <a:p>
            <a:pPr marL="177800" lvl="0" indent="0">
              <a:buNone/>
            </a:pPr>
            <a:r>
              <a:rPr lang="ru-RU" dirty="0">
                <a:solidFill>
                  <a:schemeClr val="tx1"/>
                </a:solidFill>
              </a:rPr>
              <a:t>Самопроверки, есть унифицированные контрольные карты</a:t>
            </a:r>
          </a:p>
          <a:p>
            <a:pPr marL="177800" lvl="0" indent="0">
              <a:buNone/>
            </a:pPr>
            <a:endParaRPr lang="ru-RU" dirty="0">
              <a:solidFill>
                <a:schemeClr val="tx1"/>
              </a:solidFill>
            </a:endParaRPr>
          </a:p>
          <a:p>
            <a:pPr marL="177800" indent="0">
              <a:buNone/>
            </a:pPr>
            <a:r>
              <a:rPr lang="ru-RU" dirty="0">
                <a:solidFill>
                  <a:schemeClr val="tx1"/>
                </a:solidFill>
              </a:rPr>
              <a:t>Всё об ОПО, ЗиС, ТУ</a:t>
            </a:r>
          </a:p>
          <a:p>
            <a:pPr marL="177800" indent="0">
              <a:buNone/>
            </a:pPr>
            <a:endParaRPr lang="ru-RU" dirty="0">
              <a:solidFill>
                <a:schemeClr val="tx1"/>
              </a:solidFill>
            </a:endParaRPr>
          </a:p>
          <a:p>
            <a:pPr marL="177800" indent="0">
              <a:buNone/>
            </a:pPr>
            <a:endParaRPr lang="ru-RU" dirty="0">
              <a:solidFill>
                <a:schemeClr val="tx1"/>
              </a:solidFill>
            </a:endParaRPr>
          </a:p>
          <a:p>
            <a:pPr marL="177800" lvl="0" indent="0">
              <a:buNone/>
            </a:pPr>
            <a:r>
              <a:rPr lang="ru-RU" dirty="0">
                <a:solidFill>
                  <a:schemeClr val="tx1"/>
                </a:solidFill>
              </a:rPr>
              <a:t>Персонал ОПО, квалификация</a:t>
            </a:r>
          </a:p>
        </p:txBody>
      </p:sp>
      <p:sp>
        <p:nvSpPr>
          <p:cNvPr id="14" name="Freeform 122">
            <a:extLst>
              <a:ext uri="{FF2B5EF4-FFF2-40B4-BE49-F238E27FC236}">
                <a16:creationId xmlns:a16="http://schemas.microsoft.com/office/drawing/2014/main" id="{FB605FC1-51A0-4318-89B5-98B2D1900FD2}"/>
              </a:ext>
            </a:extLst>
          </p:cNvPr>
          <p:cNvSpPr>
            <a:spLocks noChangeAspect="1" noEditPoints="1"/>
          </p:cNvSpPr>
          <p:nvPr/>
        </p:nvSpPr>
        <p:spPr bwMode="auto">
          <a:xfrm>
            <a:off x="1112021" y="1296297"/>
            <a:ext cx="561878" cy="562906"/>
          </a:xfrm>
          <a:custGeom>
            <a:avLst/>
            <a:gdLst>
              <a:gd name="T0" fmla="*/ 177 w 232"/>
              <a:gd name="T1" fmla="*/ 99 h 232"/>
              <a:gd name="T2" fmla="*/ 115 w 232"/>
              <a:gd name="T3" fmla="*/ 147 h 232"/>
              <a:gd name="T4" fmla="*/ 138 w 232"/>
              <a:gd name="T5" fmla="*/ 115 h 232"/>
              <a:gd name="T6" fmla="*/ 145 w 232"/>
              <a:gd name="T7" fmla="*/ 145 h 232"/>
              <a:gd name="T8" fmla="*/ 151 w 232"/>
              <a:gd name="T9" fmla="*/ 152 h 232"/>
              <a:gd name="T10" fmla="*/ 145 w 232"/>
              <a:gd name="T11" fmla="*/ 163 h 232"/>
              <a:gd name="T12" fmla="*/ 136 w 232"/>
              <a:gd name="T13" fmla="*/ 163 h 232"/>
              <a:gd name="T14" fmla="*/ 115 w 232"/>
              <a:gd name="T15" fmla="*/ 152 h 232"/>
              <a:gd name="T16" fmla="*/ 85 w 232"/>
              <a:gd name="T17" fmla="*/ 152 h 232"/>
              <a:gd name="T18" fmla="*/ 105 w 232"/>
              <a:gd name="T19" fmla="*/ 129 h 232"/>
              <a:gd name="T20" fmla="*/ 93 w 232"/>
              <a:gd name="T21" fmla="*/ 125 h 232"/>
              <a:gd name="T22" fmla="*/ 89 w 232"/>
              <a:gd name="T23" fmla="*/ 132 h 232"/>
              <a:gd name="T24" fmla="*/ 87 w 232"/>
              <a:gd name="T25" fmla="*/ 118 h 232"/>
              <a:gd name="T26" fmla="*/ 115 w 232"/>
              <a:gd name="T27" fmla="*/ 129 h 232"/>
              <a:gd name="T28" fmla="*/ 100 w 232"/>
              <a:gd name="T29" fmla="*/ 150 h 232"/>
              <a:gd name="T30" fmla="*/ 113 w 232"/>
              <a:gd name="T31" fmla="*/ 156 h 232"/>
              <a:gd name="T32" fmla="*/ 113 w 232"/>
              <a:gd name="T33" fmla="*/ 165 h 232"/>
              <a:gd name="T34" fmla="*/ 81 w 232"/>
              <a:gd name="T35" fmla="*/ 158 h 232"/>
              <a:gd name="T36" fmla="*/ 116 w 232"/>
              <a:gd name="T37" fmla="*/ 232 h 232"/>
              <a:gd name="T38" fmla="*/ 153 w 232"/>
              <a:gd name="T39" fmla="*/ 53 h 232"/>
              <a:gd name="T40" fmla="*/ 165 w 232"/>
              <a:gd name="T41" fmla="*/ 53 h 232"/>
              <a:gd name="T42" fmla="*/ 158 w 232"/>
              <a:gd name="T43" fmla="*/ 72 h 232"/>
              <a:gd name="T44" fmla="*/ 124 w 232"/>
              <a:gd name="T45" fmla="*/ 53 h 232"/>
              <a:gd name="T46" fmla="*/ 136 w 232"/>
              <a:gd name="T47" fmla="*/ 53 h 232"/>
              <a:gd name="T48" fmla="*/ 130 w 232"/>
              <a:gd name="T49" fmla="*/ 72 h 232"/>
              <a:gd name="T50" fmla="*/ 96 w 232"/>
              <a:gd name="T51" fmla="*/ 53 h 232"/>
              <a:gd name="T52" fmla="*/ 107 w 232"/>
              <a:gd name="T53" fmla="*/ 53 h 232"/>
              <a:gd name="T54" fmla="*/ 101 w 232"/>
              <a:gd name="T55" fmla="*/ 72 h 232"/>
              <a:gd name="T56" fmla="*/ 67 w 232"/>
              <a:gd name="T57" fmla="*/ 53 h 232"/>
              <a:gd name="T58" fmla="*/ 79 w 232"/>
              <a:gd name="T59" fmla="*/ 53 h 232"/>
              <a:gd name="T60" fmla="*/ 72 w 232"/>
              <a:gd name="T61" fmla="*/ 72 h 232"/>
              <a:gd name="T62" fmla="*/ 183 w 232"/>
              <a:gd name="T63" fmla="*/ 184 h 232"/>
              <a:gd name="T64" fmla="*/ 63 w 232"/>
              <a:gd name="T65" fmla="*/ 58 h 232"/>
              <a:gd name="T66" fmla="*/ 73 w 232"/>
              <a:gd name="T67" fmla="*/ 76 h 232"/>
              <a:gd name="T68" fmla="*/ 91 w 232"/>
              <a:gd name="T69" fmla="*/ 58 h 232"/>
              <a:gd name="T70" fmla="*/ 102 w 232"/>
              <a:gd name="T71" fmla="*/ 76 h 232"/>
              <a:gd name="T72" fmla="*/ 120 w 232"/>
              <a:gd name="T73" fmla="*/ 58 h 232"/>
              <a:gd name="T74" fmla="*/ 131 w 232"/>
              <a:gd name="T75" fmla="*/ 76 h 232"/>
              <a:gd name="T76" fmla="*/ 149 w 232"/>
              <a:gd name="T77" fmla="*/ 58 h 232"/>
              <a:gd name="T78" fmla="*/ 159 w 232"/>
              <a:gd name="T79" fmla="*/ 76 h 232"/>
              <a:gd name="T80" fmla="*/ 183 w 232"/>
              <a:gd name="T81" fmla="*/ 58 h 232"/>
              <a:gd name="T82" fmla="*/ 126 w 232"/>
              <a:gd name="T83" fmla="*/ 14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232">
                <a:moveTo>
                  <a:pt x="55" y="178"/>
                </a:moveTo>
                <a:cubicBezTo>
                  <a:pt x="177" y="178"/>
                  <a:pt x="177" y="178"/>
                  <a:pt x="177" y="178"/>
                </a:cubicBezTo>
                <a:cubicBezTo>
                  <a:pt x="177" y="99"/>
                  <a:pt x="177" y="99"/>
                  <a:pt x="177" y="99"/>
                </a:cubicBezTo>
                <a:cubicBezTo>
                  <a:pt x="55" y="99"/>
                  <a:pt x="55" y="99"/>
                  <a:pt x="55" y="99"/>
                </a:cubicBezTo>
                <a:lnTo>
                  <a:pt x="55" y="178"/>
                </a:lnTo>
                <a:close/>
                <a:moveTo>
                  <a:pt x="115" y="147"/>
                </a:moveTo>
                <a:cubicBezTo>
                  <a:pt x="115" y="146"/>
                  <a:pt x="116" y="146"/>
                  <a:pt x="116" y="145"/>
                </a:cubicBezTo>
                <a:cubicBezTo>
                  <a:pt x="137" y="115"/>
                  <a:pt x="137" y="115"/>
                  <a:pt x="137" y="115"/>
                </a:cubicBezTo>
                <a:cubicBezTo>
                  <a:pt x="137" y="115"/>
                  <a:pt x="138" y="115"/>
                  <a:pt x="138" y="115"/>
                </a:cubicBezTo>
                <a:cubicBezTo>
                  <a:pt x="143" y="115"/>
                  <a:pt x="143" y="115"/>
                  <a:pt x="143" y="115"/>
                </a:cubicBezTo>
                <a:cubicBezTo>
                  <a:pt x="144" y="115"/>
                  <a:pt x="145" y="115"/>
                  <a:pt x="145" y="116"/>
                </a:cubicBezTo>
                <a:cubicBezTo>
                  <a:pt x="145" y="145"/>
                  <a:pt x="145" y="145"/>
                  <a:pt x="145" y="145"/>
                </a:cubicBezTo>
                <a:cubicBezTo>
                  <a:pt x="149" y="145"/>
                  <a:pt x="149" y="145"/>
                  <a:pt x="149" y="145"/>
                </a:cubicBezTo>
                <a:cubicBezTo>
                  <a:pt x="150" y="145"/>
                  <a:pt x="151" y="146"/>
                  <a:pt x="151" y="147"/>
                </a:cubicBezTo>
                <a:cubicBezTo>
                  <a:pt x="151" y="152"/>
                  <a:pt x="151" y="152"/>
                  <a:pt x="151" y="152"/>
                </a:cubicBezTo>
                <a:cubicBezTo>
                  <a:pt x="151" y="153"/>
                  <a:pt x="150" y="154"/>
                  <a:pt x="149" y="154"/>
                </a:cubicBezTo>
                <a:cubicBezTo>
                  <a:pt x="145" y="154"/>
                  <a:pt x="145" y="154"/>
                  <a:pt x="145" y="154"/>
                </a:cubicBezTo>
                <a:cubicBezTo>
                  <a:pt x="145" y="163"/>
                  <a:pt x="145" y="163"/>
                  <a:pt x="145" y="163"/>
                </a:cubicBezTo>
                <a:cubicBezTo>
                  <a:pt x="145" y="164"/>
                  <a:pt x="144" y="165"/>
                  <a:pt x="143" y="165"/>
                </a:cubicBezTo>
                <a:cubicBezTo>
                  <a:pt x="137" y="165"/>
                  <a:pt x="137" y="165"/>
                  <a:pt x="137" y="165"/>
                </a:cubicBezTo>
                <a:cubicBezTo>
                  <a:pt x="136" y="165"/>
                  <a:pt x="136" y="164"/>
                  <a:pt x="136" y="163"/>
                </a:cubicBezTo>
                <a:cubicBezTo>
                  <a:pt x="136" y="154"/>
                  <a:pt x="136" y="154"/>
                  <a:pt x="136" y="154"/>
                </a:cubicBezTo>
                <a:cubicBezTo>
                  <a:pt x="117" y="154"/>
                  <a:pt x="117" y="154"/>
                  <a:pt x="117" y="154"/>
                </a:cubicBezTo>
                <a:cubicBezTo>
                  <a:pt x="116" y="154"/>
                  <a:pt x="115" y="153"/>
                  <a:pt x="115" y="152"/>
                </a:cubicBezTo>
                <a:lnTo>
                  <a:pt x="115" y="147"/>
                </a:lnTo>
                <a:close/>
                <a:moveTo>
                  <a:pt x="81" y="158"/>
                </a:moveTo>
                <a:cubicBezTo>
                  <a:pt x="82" y="156"/>
                  <a:pt x="83" y="154"/>
                  <a:pt x="85" y="152"/>
                </a:cubicBezTo>
                <a:cubicBezTo>
                  <a:pt x="87" y="149"/>
                  <a:pt x="90" y="147"/>
                  <a:pt x="93" y="144"/>
                </a:cubicBezTo>
                <a:cubicBezTo>
                  <a:pt x="98" y="140"/>
                  <a:pt x="101" y="137"/>
                  <a:pt x="103" y="135"/>
                </a:cubicBezTo>
                <a:cubicBezTo>
                  <a:pt x="104" y="133"/>
                  <a:pt x="105" y="131"/>
                  <a:pt x="105" y="129"/>
                </a:cubicBezTo>
                <a:cubicBezTo>
                  <a:pt x="105" y="127"/>
                  <a:pt x="105" y="126"/>
                  <a:pt x="103" y="125"/>
                </a:cubicBezTo>
                <a:cubicBezTo>
                  <a:pt x="102" y="123"/>
                  <a:pt x="100" y="123"/>
                  <a:pt x="98" y="123"/>
                </a:cubicBezTo>
                <a:cubicBezTo>
                  <a:pt x="96" y="123"/>
                  <a:pt x="94" y="123"/>
                  <a:pt x="93" y="125"/>
                </a:cubicBezTo>
                <a:cubicBezTo>
                  <a:pt x="92" y="126"/>
                  <a:pt x="91" y="128"/>
                  <a:pt x="91" y="130"/>
                </a:cubicBezTo>
                <a:cubicBezTo>
                  <a:pt x="91" y="131"/>
                  <a:pt x="91" y="131"/>
                  <a:pt x="90" y="132"/>
                </a:cubicBezTo>
                <a:cubicBezTo>
                  <a:pt x="90" y="132"/>
                  <a:pt x="89" y="132"/>
                  <a:pt x="89" y="132"/>
                </a:cubicBezTo>
                <a:cubicBezTo>
                  <a:pt x="83" y="131"/>
                  <a:pt x="83" y="131"/>
                  <a:pt x="83" y="131"/>
                </a:cubicBezTo>
                <a:cubicBezTo>
                  <a:pt x="82" y="131"/>
                  <a:pt x="81" y="130"/>
                  <a:pt x="81" y="129"/>
                </a:cubicBezTo>
                <a:cubicBezTo>
                  <a:pt x="82" y="125"/>
                  <a:pt x="84" y="121"/>
                  <a:pt x="87" y="118"/>
                </a:cubicBezTo>
                <a:cubicBezTo>
                  <a:pt x="90" y="116"/>
                  <a:pt x="94" y="114"/>
                  <a:pt x="98" y="114"/>
                </a:cubicBezTo>
                <a:cubicBezTo>
                  <a:pt x="103" y="114"/>
                  <a:pt x="107" y="116"/>
                  <a:pt x="110" y="119"/>
                </a:cubicBezTo>
                <a:cubicBezTo>
                  <a:pt x="113" y="121"/>
                  <a:pt x="115" y="125"/>
                  <a:pt x="115" y="129"/>
                </a:cubicBezTo>
                <a:cubicBezTo>
                  <a:pt x="115" y="131"/>
                  <a:pt x="114" y="133"/>
                  <a:pt x="113" y="135"/>
                </a:cubicBezTo>
                <a:cubicBezTo>
                  <a:pt x="113" y="137"/>
                  <a:pt x="111" y="139"/>
                  <a:pt x="109" y="141"/>
                </a:cubicBezTo>
                <a:cubicBezTo>
                  <a:pt x="107" y="144"/>
                  <a:pt x="105" y="146"/>
                  <a:pt x="100" y="150"/>
                </a:cubicBezTo>
                <a:cubicBezTo>
                  <a:pt x="97" y="153"/>
                  <a:pt x="95" y="155"/>
                  <a:pt x="94" y="156"/>
                </a:cubicBezTo>
                <a:cubicBezTo>
                  <a:pt x="94" y="156"/>
                  <a:pt x="94" y="156"/>
                  <a:pt x="94" y="156"/>
                </a:cubicBezTo>
                <a:cubicBezTo>
                  <a:pt x="113" y="156"/>
                  <a:pt x="113" y="156"/>
                  <a:pt x="113" y="156"/>
                </a:cubicBezTo>
                <a:cubicBezTo>
                  <a:pt x="114" y="156"/>
                  <a:pt x="115" y="156"/>
                  <a:pt x="115" y="157"/>
                </a:cubicBezTo>
                <a:cubicBezTo>
                  <a:pt x="115" y="163"/>
                  <a:pt x="115" y="163"/>
                  <a:pt x="115" y="163"/>
                </a:cubicBezTo>
                <a:cubicBezTo>
                  <a:pt x="115" y="164"/>
                  <a:pt x="114" y="165"/>
                  <a:pt x="113" y="165"/>
                </a:cubicBezTo>
                <a:cubicBezTo>
                  <a:pt x="82" y="165"/>
                  <a:pt x="82" y="165"/>
                  <a:pt x="82" y="165"/>
                </a:cubicBezTo>
                <a:cubicBezTo>
                  <a:pt x="81" y="165"/>
                  <a:pt x="80" y="164"/>
                  <a:pt x="80" y="163"/>
                </a:cubicBezTo>
                <a:cubicBezTo>
                  <a:pt x="80" y="161"/>
                  <a:pt x="81" y="160"/>
                  <a:pt x="81" y="158"/>
                </a:cubicBezTo>
                <a:close/>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53" y="53"/>
                </a:moveTo>
                <a:cubicBezTo>
                  <a:pt x="153" y="50"/>
                  <a:pt x="155" y="48"/>
                  <a:pt x="158" y="48"/>
                </a:cubicBezTo>
                <a:cubicBezTo>
                  <a:pt x="159" y="48"/>
                  <a:pt x="159" y="48"/>
                  <a:pt x="159" y="48"/>
                </a:cubicBezTo>
                <a:cubicBezTo>
                  <a:pt x="162" y="48"/>
                  <a:pt x="165" y="50"/>
                  <a:pt x="165" y="53"/>
                </a:cubicBezTo>
                <a:cubicBezTo>
                  <a:pt x="165" y="67"/>
                  <a:pt x="165" y="67"/>
                  <a:pt x="165" y="67"/>
                </a:cubicBezTo>
                <a:cubicBezTo>
                  <a:pt x="165" y="70"/>
                  <a:pt x="162" y="72"/>
                  <a:pt x="159" y="72"/>
                </a:cubicBezTo>
                <a:cubicBezTo>
                  <a:pt x="158" y="72"/>
                  <a:pt x="158" y="72"/>
                  <a:pt x="158" y="72"/>
                </a:cubicBezTo>
                <a:cubicBezTo>
                  <a:pt x="155" y="72"/>
                  <a:pt x="153" y="70"/>
                  <a:pt x="153" y="67"/>
                </a:cubicBezTo>
                <a:lnTo>
                  <a:pt x="153" y="53"/>
                </a:lnTo>
                <a:close/>
                <a:moveTo>
                  <a:pt x="124" y="53"/>
                </a:moveTo>
                <a:cubicBezTo>
                  <a:pt x="124" y="50"/>
                  <a:pt x="127" y="48"/>
                  <a:pt x="130" y="48"/>
                </a:cubicBezTo>
                <a:cubicBezTo>
                  <a:pt x="131" y="48"/>
                  <a:pt x="131" y="48"/>
                  <a:pt x="131" y="48"/>
                </a:cubicBezTo>
                <a:cubicBezTo>
                  <a:pt x="134" y="48"/>
                  <a:pt x="136" y="50"/>
                  <a:pt x="136" y="53"/>
                </a:cubicBezTo>
                <a:cubicBezTo>
                  <a:pt x="136" y="67"/>
                  <a:pt x="136" y="67"/>
                  <a:pt x="136" y="67"/>
                </a:cubicBezTo>
                <a:cubicBezTo>
                  <a:pt x="136" y="70"/>
                  <a:pt x="134" y="72"/>
                  <a:pt x="131" y="72"/>
                </a:cubicBezTo>
                <a:cubicBezTo>
                  <a:pt x="130" y="72"/>
                  <a:pt x="130" y="72"/>
                  <a:pt x="130" y="72"/>
                </a:cubicBezTo>
                <a:cubicBezTo>
                  <a:pt x="127" y="72"/>
                  <a:pt x="124" y="70"/>
                  <a:pt x="124" y="67"/>
                </a:cubicBezTo>
                <a:lnTo>
                  <a:pt x="124" y="53"/>
                </a:lnTo>
                <a:close/>
                <a:moveTo>
                  <a:pt x="96" y="53"/>
                </a:moveTo>
                <a:cubicBezTo>
                  <a:pt x="96" y="50"/>
                  <a:pt x="98" y="48"/>
                  <a:pt x="101" y="48"/>
                </a:cubicBezTo>
                <a:cubicBezTo>
                  <a:pt x="102" y="48"/>
                  <a:pt x="102" y="48"/>
                  <a:pt x="102" y="48"/>
                </a:cubicBezTo>
                <a:cubicBezTo>
                  <a:pt x="105" y="48"/>
                  <a:pt x="107" y="50"/>
                  <a:pt x="107" y="53"/>
                </a:cubicBezTo>
                <a:cubicBezTo>
                  <a:pt x="107" y="67"/>
                  <a:pt x="107" y="67"/>
                  <a:pt x="107" y="67"/>
                </a:cubicBezTo>
                <a:cubicBezTo>
                  <a:pt x="107" y="70"/>
                  <a:pt x="105" y="72"/>
                  <a:pt x="102" y="72"/>
                </a:cubicBezTo>
                <a:cubicBezTo>
                  <a:pt x="101" y="72"/>
                  <a:pt x="101" y="72"/>
                  <a:pt x="101" y="72"/>
                </a:cubicBezTo>
                <a:cubicBezTo>
                  <a:pt x="98" y="72"/>
                  <a:pt x="96" y="70"/>
                  <a:pt x="96" y="67"/>
                </a:cubicBezTo>
                <a:lnTo>
                  <a:pt x="96" y="53"/>
                </a:lnTo>
                <a:close/>
                <a:moveTo>
                  <a:pt x="67" y="53"/>
                </a:moveTo>
                <a:cubicBezTo>
                  <a:pt x="67" y="50"/>
                  <a:pt x="69" y="48"/>
                  <a:pt x="72" y="48"/>
                </a:cubicBezTo>
                <a:cubicBezTo>
                  <a:pt x="73" y="48"/>
                  <a:pt x="73" y="48"/>
                  <a:pt x="73" y="48"/>
                </a:cubicBezTo>
                <a:cubicBezTo>
                  <a:pt x="76" y="48"/>
                  <a:pt x="79" y="50"/>
                  <a:pt x="79" y="53"/>
                </a:cubicBezTo>
                <a:cubicBezTo>
                  <a:pt x="79" y="67"/>
                  <a:pt x="79" y="67"/>
                  <a:pt x="79" y="67"/>
                </a:cubicBezTo>
                <a:cubicBezTo>
                  <a:pt x="79" y="70"/>
                  <a:pt x="76" y="72"/>
                  <a:pt x="73" y="72"/>
                </a:cubicBezTo>
                <a:cubicBezTo>
                  <a:pt x="72" y="72"/>
                  <a:pt x="72" y="72"/>
                  <a:pt x="72" y="72"/>
                </a:cubicBezTo>
                <a:cubicBezTo>
                  <a:pt x="69" y="72"/>
                  <a:pt x="67" y="70"/>
                  <a:pt x="67" y="67"/>
                </a:cubicBezTo>
                <a:lnTo>
                  <a:pt x="67" y="53"/>
                </a:lnTo>
                <a:close/>
                <a:moveTo>
                  <a:pt x="183" y="184"/>
                </a:moveTo>
                <a:cubicBezTo>
                  <a:pt x="49" y="184"/>
                  <a:pt x="49" y="184"/>
                  <a:pt x="49" y="184"/>
                </a:cubicBezTo>
                <a:cubicBezTo>
                  <a:pt x="49" y="58"/>
                  <a:pt x="49" y="58"/>
                  <a:pt x="49" y="58"/>
                </a:cubicBezTo>
                <a:cubicBezTo>
                  <a:pt x="63" y="58"/>
                  <a:pt x="63" y="58"/>
                  <a:pt x="63" y="58"/>
                </a:cubicBezTo>
                <a:cubicBezTo>
                  <a:pt x="63" y="67"/>
                  <a:pt x="63" y="67"/>
                  <a:pt x="63" y="67"/>
                </a:cubicBezTo>
                <a:cubicBezTo>
                  <a:pt x="63" y="72"/>
                  <a:pt x="67" y="76"/>
                  <a:pt x="72" y="76"/>
                </a:cubicBezTo>
                <a:cubicBezTo>
                  <a:pt x="73" y="76"/>
                  <a:pt x="73" y="76"/>
                  <a:pt x="73" y="76"/>
                </a:cubicBezTo>
                <a:cubicBezTo>
                  <a:pt x="78" y="76"/>
                  <a:pt x="83" y="72"/>
                  <a:pt x="83" y="67"/>
                </a:cubicBezTo>
                <a:cubicBezTo>
                  <a:pt x="83" y="58"/>
                  <a:pt x="83" y="58"/>
                  <a:pt x="83" y="58"/>
                </a:cubicBezTo>
                <a:cubicBezTo>
                  <a:pt x="91" y="58"/>
                  <a:pt x="91" y="58"/>
                  <a:pt x="91" y="58"/>
                </a:cubicBezTo>
                <a:cubicBezTo>
                  <a:pt x="91" y="67"/>
                  <a:pt x="91" y="67"/>
                  <a:pt x="91" y="67"/>
                </a:cubicBezTo>
                <a:cubicBezTo>
                  <a:pt x="91" y="72"/>
                  <a:pt x="96" y="76"/>
                  <a:pt x="101" y="76"/>
                </a:cubicBezTo>
                <a:cubicBezTo>
                  <a:pt x="102" y="76"/>
                  <a:pt x="102" y="76"/>
                  <a:pt x="102" y="76"/>
                </a:cubicBezTo>
                <a:cubicBezTo>
                  <a:pt x="107" y="76"/>
                  <a:pt x="111" y="72"/>
                  <a:pt x="111" y="67"/>
                </a:cubicBezTo>
                <a:cubicBezTo>
                  <a:pt x="111" y="58"/>
                  <a:pt x="111" y="58"/>
                  <a:pt x="111" y="58"/>
                </a:cubicBezTo>
                <a:cubicBezTo>
                  <a:pt x="120" y="58"/>
                  <a:pt x="120" y="58"/>
                  <a:pt x="120" y="58"/>
                </a:cubicBezTo>
                <a:cubicBezTo>
                  <a:pt x="120" y="67"/>
                  <a:pt x="120" y="67"/>
                  <a:pt x="120" y="67"/>
                </a:cubicBezTo>
                <a:cubicBezTo>
                  <a:pt x="120" y="72"/>
                  <a:pt x="124" y="76"/>
                  <a:pt x="130" y="76"/>
                </a:cubicBezTo>
                <a:cubicBezTo>
                  <a:pt x="131" y="76"/>
                  <a:pt x="131" y="76"/>
                  <a:pt x="131" y="76"/>
                </a:cubicBezTo>
                <a:cubicBezTo>
                  <a:pt x="136" y="76"/>
                  <a:pt x="140" y="72"/>
                  <a:pt x="140" y="67"/>
                </a:cubicBezTo>
                <a:cubicBezTo>
                  <a:pt x="140" y="58"/>
                  <a:pt x="140" y="58"/>
                  <a:pt x="140" y="58"/>
                </a:cubicBezTo>
                <a:cubicBezTo>
                  <a:pt x="149" y="58"/>
                  <a:pt x="149" y="58"/>
                  <a:pt x="149" y="58"/>
                </a:cubicBezTo>
                <a:cubicBezTo>
                  <a:pt x="149" y="67"/>
                  <a:pt x="149" y="67"/>
                  <a:pt x="149" y="67"/>
                </a:cubicBezTo>
                <a:cubicBezTo>
                  <a:pt x="149" y="72"/>
                  <a:pt x="153" y="76"/>
                  <a:pt x="158" y="76"/>
                </a:cubicBezTo>
                <a:cubicBezTo>
                  <a:pt x="159" y="76"/>
                  <a:pt x="159" y="76"/>
                  <a:pt x="159" y="76"/>
                </a:cubicBezTo>
                <a:cubicBezTo>
                  <a:pt x="165" y="76"/>
                  <a:pt x="169" y="72"/>
                  <a:pt x="169" y="67"/>
                </a:cubicBezTo>
                <a:cubicBezTo>
                  <a:pt x="169" y="58"/>
                  <a:pt x="169" y="58"/>
                  <a:pt x="169" y="58"/>
                </a:cubicBezTo>
                <a:cubicBezTo>
                  <a:pt x="183" y="58"/>
                  <a:pt x="183" y="58"/>
                  <a:pt x="183" y="58"/>
                </a:cubicBezTo>
                <a:lnTo>
                  <a:pt x="183" y="184"/>
                </a:lnTo>
                <a:close/>
                <a:moveTo>
                  <a:pt x="136" y="145"/>
                </a:moveTo>
                <a:cubicBezTo>
                  <a:pt x="126" y="145"/>
                  <a:pt x="126" y="145"/>
                  <a:pt x="126" y="145"/>
                </a:cubicBezTo>
                <a:cubicBezTo>
                  <a:pt x="136" y="131"/>
                  <a:pt x="136" y="131"/>
                  <a:pt x="136" y="131"/>
                </a:cubicBezTo>
                <a:lnTo>
                  <a:pt x="136" y="145"/>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Freeform 173">
            <a:extLst>
              <a:ext uri="{FF2B5EF4-FFF2-40B4-BE49-F238E27FC236}">
                <a16:creationId xmlns:a16="http://schemas.microsoft.com/office/drawing/2014/main" id="{8DCF5A7E-3D98-463B-9024-5F70AB84D74D}"/>
              </a:ext>
            </a:extLst>
          </p:cNvPr>
          <p:cNvSpPr>
            <a:spLocks noChangeAspect="1" noEditPoints="1"/>
          </p:cNvSpPr>
          <p:nvPr/>
        </p:nvSpPr>
        <p:spPr bwMode="auto">
          <a:xfrm>
            <a:off x="1112021" y="2029515"/>
            <a:ext cx="561878" cy="563931"/>
          </a:xfrm>
          <a:custGeom>
            <a:avLst/>
            <a:gdLst>
              <a:gd name="T0" fmla="*/ 77 w 232"/>
              <a:gd name="T1" fmla="*/ 88 h 232"/>
              <a:gd name="T2" fmla="*/ 77 w 232"/>
              <a:gd name="T3" fmla="*/ 144 h 232"/>
              <a:gd name="T4" fmla="*/ 56 w 232"/>
              <a:gd name="T5" fmla="*/ 118 h 232"/>
              <a:gd name="T6" fmla="*/ 72 w 232"/>
              <a:gd name="T7" fmla="*/ 119 h 232"/>
              <a:gd name="T8" fmla="*/ 99 w 232"/>
              <a:gd name="T9" fmla="*/ 109 h 232"/>
              <a:gd name="T10" fmla="*/ 56 w 232"/>
              <a:gd name="T11" fmla="*/ 118 h 232"/>
              <a:gd name="T12" fmla="*/ 177 w 232"/>
              <a:gd name="T13" fmla="*/ 77 h 232"/>
              <a:gd name="T14" fmla="*/ 159 w 232"/>
              <a:gd name="T15" fmla="*/ 74 h 232"/>
              <a:gd name="T16" fmla="*/ 116 w 232"/>
              <a:gd name="T17" fmla="*/ 0 h 232"/>
              <a:gd name="T18" fmla="*/ 116 w 232"/>
              <a:gd name="T19" fmla="*/ 232 h 232"/>
              <a:gd name="T20" fmla="*/ 116 w 232"/>
              <a:gd name="T21" fmla="*/ 0 h 232"/>
              <a:gd name="T22" fmla="*/ 77 w 232"/>
              <a:gd name="T23" fmla="*/ 79 h 232"/>
              <a:gd name="T24" fmla="*/ 77 w 232"/>
              <a:gd name="T25" fmla="*/ 152 h 232"/>
              <a:gd name="T26" fmla="*/ 107 w 232"/>
              <a:gd name="T27" fmla="*/ 144 h 232"/>
              <a:gd name="T28" fmla="*/ 173 w 232"/>
              <a:gd name="T29" fmla="*/ 138 h 232"/>
              <a:gd name="T30" fmla="*/ 107 w 232"/>
              <a:gd name="T31" fmla="*/ 144 h 232"/>
              <a:gd name="T32" fmla="*/ 143 w 232"/>
              <a:gd name="T33" fmla="*/ 162 h 232"/>
              <a:gd name="T34" fmla="*/ 93 w 232"/>
              <a:gd name="T35" fmla="*/ 156 h 232"/>
              <a:gd name="T36" fmla="*/ 117 w 232"/>
              <a:gd name="T37" fmla="*/ 125 h 232"/>
              <a:gd name="T38" fmla="*/ 173 w 232"/>
              <a:gd name="T39" fmla="*/ 119 h 232"/>
              <a:gd name="T40" fmla="*/ 117 w 232"/>
              <a:gd name="T41" fmla="*/ 125 h 232"/>
              <a:gd name="T42" fmla="*/ 115 w 232"/>
              <a:gd name="T43" fmla="*/ 101 h 232"/>
              <a:gd name="T44" fmla="*/ 173 w 232"/>
              <a:gd name="T45" fmla="*/ 107 h 232"/>
              <a:gd name="T46" fmla="*/ 111 w 232"/>
              <a:gd name="T47" fmla="*/ 88 h 232"/>
              <a:gd name="T48" fmla="*/ 148 w 232"/>
              <a:gd name="T49" fmla="*/ 82 h 232"/>
              <a:gd name="T50" fmla="*/ 111 w 232"/>
              <a:gd name="T51" fmla="*/ 88 h 232"/>
              <a:gd name="T52" fmla="*/ 184 w 232"/>
              <a:gd name="T53" fmla="*/ 188 h 232"/>
              <a:gd name="T54" fmla="*/ 74 w 232"/>
              <a:gd name="T55" fmla="*/ 180 h 232"/>
              <a:gd name="T56" fmla="*/ 77 w 232"/>
              <a:gd name="T57" fmla="*/ 157 h 232"/>
              <a:gd name="T58" fmla="*/ 83 w 232"/>
              <a:gd name="T59" fmla="*/ 179 h 232"/>
              <a:gd name="T60" fmla="*/ 183 w 232"/>
              <a:gd name="T61" fmla="*/ 86 h 232"/>
              <a:gd name="T62" fmla="*/ 150 w 232"/>
              <a:gd name="T63" fmla="*/ 74 h 232"/>
              <a:gd name="T64" fmla="*/ 83 w 232"/>
              <a:gd name="T65" fmla="*/ 53 h 232"/>
              <a:gd name="T66" fmla="*/ 77 w 232"/>
              <a:gd name="T67" fmla="*/ 75 h 232"/>
              <a:gd name="T68" fmla="*/ 74 w 232"/>
              <a:gd name="T69" fmla="*/ 51 h 232"/>
              <a:gd name="T70" fmla="*/ 155 w 232"/>
              <a:gd name="T71" fmla="*/ 44 h 232"/>
              <a:gd name="T72" fmla="*/ 158 w 232"/>
              <a:gd name="T73" fmla="*/ 45 h 232"/>
              <a:gd name="T74" fmla="*/ 192 w 232"/>
              <a:gd name="T75" fmla="*/ 81 h 232"/>
              <a:gd name="T76" fmla="*/ 192 w 232"/>
              <a:gd name="T77" fmla="*/ 18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232">
                <a:moveTo>
                  <a:pt x="105" y="116"/>
                </a:moveTo>
                <a:cubicBezTo>
                  <a:pt x="105" y="101"/>
                  <a:pt x="92" y="88"/>
                  <a:pt x="77" y="88"/>
                </a:cubicBezTo>
                <a:cubicBezTo>
                  <a:pt x="62" y="88"/>
                  <a:pt x="49" y="101"/>
                  <a:pt x="49" y="116"/>
                </a:cubicBezTo>
                <a:cubicBezTo>
                  <a:pt x="49" y="131"/>
                  <a:pt x="62" y="144"/>
                  <a:pt x="77" y="144"/>
                </a:cubicBezTo>
                <a:cubicBezTo>
                  <a:pt x="92" y="144"/>
                  <a:pt x="105" y="131"/>
                  <a:pt x="105" y="116"/>
                </a:cubicBezTo>
                <a:close/>
                <a:moveTo>
                  <a:pt x="56" y="118"/>
                </a:moveTo>
                <a:cubicBezTo>
                  <a:pt x="62" y="110"/>
                  <a:pt x="62" y="110"/>
                  <a:pt x="62" y="110"/>
                </a:cubicBezTo>
                <a:cubicBezTo>
                  <a:pt x="72" y="119"/>
                  <a:pt x="72" y="119"/>
                  <a:pt x="72" y="119"/>
                </a:cubicBezTo>
                <a:cubicBezTo>
                  <a:pt x="92" y="101"/>
                  <a:pt x="92" y="101"/>
                  <a:pt x="92" y="101"/>
                </a:cubicBezTo>
                <a:cubicBezTo>
                  <a:pt x="99" y="109"/>
                  <a:pt x="99" y="109"/>
                  <a:pt x="99" y="109"/>
                </a:cubicBezTo>
                <a:cubicBezTo>
                  <a:pt x="72" y="132"/>
                  <a:pt x="72" y="132"/>
                  <a:pt x="72" y="132"/>
                </a:cubicBezTo>
                <a:lnTo>
                  <a:pt x="56" y="118"/>
                </a:lnTo>
                <a:close/>
                <a:moveTo>
                  <a:pt x="159" y="59"/>
                </a:moveTo>
                <a:cubicBezTo>
                  <a:pt x="177" y="77"/>
                  <a:pt x="177" y="77"/>
                  <a:pt x="177" y="77"/>
                </a:cubicBezTo>
                <a:cubicBezTo>
                  <a:pt x="162" y="77"/>
                  <a:pt x="162" y="77"/>
                  <a:pt x="162" y="77"/>
                </a:cubicBezTo>
                <a:cubicBezTo>
                  <a:pt x="161" y="77"/>
                  <a:pt x="159" y="75"/>
                  <a:pt x="159" y="74"/>
                </a:cubicBezTo>
                <a:lnTo>
                  <a:pt x="159" y="59"/>
                </a:lnTo>
                <a:close/>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41" y="116"/>
                </a:moveTo>
                <a:cubicBezTo>
                  <a:pt x="41" y="96"/>
                  <a:pt x="57" y="79"/>
                  <a:pt x="77" y="79"/>
                </a:cubicBezTo>
                <a:cubicBezTo>
                  <a:pt x="97" y="79"/>
                  <a:pt x="113" y="96"/>
                  <a:pt x="113" y="116"/>
                </a:cubicBezTo>
                <a:cubicBezTo>
                  <a:pt x="113" y="136"/>
                  <a:pt x="97" y="152"/>
                  <a:pt x="77" y="152"/>
                </a:cubicBezTo>
                <a:cubicBezTo>
                  <a:pt x="57" y="152"/>
                  <a:pt x="41" y="136"/>
                  <a:pt x="41" y="116"/>
                </a:cubicBezTo>
                <a:close/>
                <a:moveTo>
                  <a:pt x="107" y="144"/>
                </a:moveTo>
                <a:cubicBezTo>
                  <a:pt x="109" y="142"/>
                  <a:pt x="110" y="140"/>
                  <a:pt x="112" y="138"/>
                </a:cubicBezTo>
                <a:cubicBezTo>
                  <a:pt x="173" y="138"/>
                  <a:pt x="173" y="138"/>
                  <a:pt x="173" y="138"/>
                </a:cubicBezTo>
                <a:cubicBezTo>
                  <a:pt x="173" y="144"/>
                  <a:pt x="173" y="144"/>
                  <a:pt x="173" y="144"/>
                </a:cubicBezTo>
                <a:lnTo>
                  <a:pt x="107" y="144"/>
                </a:lnTo>
                <a:close/>
                <a:moveTo>
                  <a:pt x="143" y="156"/>
                </a:moveTo>
                <a:cubicBezTo>
                  <a:pt x="143" y="162"/>
                  <a:pt x="143" y="162"/>
                  <a:pt x="143" y="162"/>
                </a:cubicBezTo>
                <a:cubicBezTo>
                  <a:pt x="93" y="162"/>
                  <a:pt x="93" y="162"/>
                  <a:pt x="93" y="162"/>
                </a:cubicBezTo>
                <a:cubicBezTo>
                  <a:pt x="93" y="156"/>
                  <a:pt x="93" y="156"/>
                  <a:pt x="93" y="156"/>
                </a:cubicBezTo>
                <a:lnTo>
                  <a:pt x="143" y="156"/>
                </a:lnTo>
                <a:close/>
                <a:moveTo>
                  <a:pt x="117" y="125"/>
                </a:moveTo>
                <a:cubicBezTo>
                  <a:pt x="117" y="123"/>
                  <a:pt x="118" y="121"/>
                  <a:pt x="118" y="119"/>
                </a:cubicBezTo>
                <a:cubicBezTo>
                  <a:pt x="173" y="119"/>
                  <a:pt x="173" y="119"/>
                  <a:pt x="173" y="119"/>
                </a:cubicBezTo>
                <a:cubicBezTo>
                  <a:pt x="173" y="125"/>
                  <a:pt x="173" y="125"/>
                  <a:pt x="173" y="125"/>
                </a:cubicBezTo>
                <a:lnTo>
                  <a:pt x="117" y="125"/>
                </a:lnTo>
                <a:close/>
                <a:moveTo>
                  <a:pt x="117" y="107"/>
                </a:moveTo>
                <a:cubicBezTo>
                  <a:pt x="116" y="105"/>
                  <a:pt x="116" y="103"/>
                  <a:pt x="115" y="101"/>
                </a:cubicBezTo>
                <a:cubicBezTo>
                  <a:pt x="173" y="101"/>
                  <a:pt x="173" y="101"/>
                  <a:pt x="173" y="101"/>
                </a:cubicBezTo>
                <a:cubicBezTo>
                  <a:pt x="173" y="107"/>
                  <a:pt x="173" y="107"/>
                  <a:pt x="173" y="107"/>
                </a:cubicBezTo>
                <a:lnTo>
                  <a:pt x="117" y="107"/>
                </a:lnTo>
                <a:close/>
                <a:moveTo>
                  <a:pt x="111" y="88"/>
                </a:moveTo>
                <a:cubicBezTo>
                  <a:pt x="111" y="82"/>
                  <a:pt x="111" y="82"/>
                  <a:pt x="111" y="82"/>
                </a:cubicBezTo>
                <a:cubicBezTo>
                  <a:pt x="148" y="82"/>
                  <a:pt x="148" y="82"/>
                  <a:pt x="148" y="82"/>
                </a:cubicBezTo>
                <a:cubicBezTo>
                  <a:pt x="150" y="85"/>
                  <a:pt x="153" y="87"/>
                  <a:pt x="155" y="88"/>
                </a:cubicBezTo>
                <a:lnTo>
                  <a:pt x="111" y="88"/>
                </a:lnTo>
                <a:close/>
                <a:moveTo>
                  <a:pt x="192" y="180"/>
                </a:moveTo>
                <a:cubicBezTo>
                  <a:pt x="192" y="185"/>
                  <a:pt x="188" y="188"/>
                  <a:pt x="184" y="188"/>
                </a:cubicBezTo>
                <a:cubicBezTo>
                  <a:pt x="82" y="188"/>
                  <a:pt x="82" y="188"/>
                  <a:pt x="82" y="188"/>
                </a:cubicBezTo>
                <a:cubicBezTo>
                  <a:pt x="77" y="188"/>
                  <a:pt x="74" y="185"/>
                  <a:pt x="74" y="180"/>
                </a:cubicBezTo>
                <a:cubicBezTo>
                  <a:pt x="74" y="157"/>
                  <a:pt x="74" y="157"/>
                  <a:pt x="74" y="157"/>
                </a:cubicBezTo>
                <a:cubicBezTo>
                  <a:pt x="75" y="157"/>
                  <a:pt x="76" y="157"/>
                  <a:pt x="77" y="157"/>
                </a:cubicBezTo>
                <a:cubicBezTo>
                  <a:pt x="79" y="157"/>
                  <a:pt x="81" y="157"/>
                  <a:pt x="83" y="156"/>
                </a:cubicBezTo>
                <a:cubicBezTo>
                  <a:pt x="83" y="179"/>
                  <a:pt x="83" y="179"/>
                  <a:pt x="83" y="179"/>
                </a:cubicBezTo>
                <a:cubicBezTo>
                  <a:pt x="183" y="179"/>
                  <a:pt x="183" y="179"/>
                  <a:pt x="183" y="179"/>
                </a:cubicBezTo>
                <a:cubicBezTo>
                  <a:pt x="183" y="86"/>
                  <a:pt x="183" y="86"/>
                  <a:pt x="183" y="86"/>
                </a:cubicBezTo>
                <a:cubicBezTo>
                  <a:pt x="162" y="86"/>
                  <a:pt x="162" y="86"/>
                  <a:pt x="162" y="86"/>
                </a:cubicBezTo>
                <a:cubicBezTo>
                  <a:pt x="156" y="86"/>
                  <a:pt x="150" y="80"/>
                  <a:pt x="150" y="74"/>
                </a:cubicBezTo>
                <a:cubicBezTo>
                  <a:pt x="150" y="53"/>
                  <a:pt x="150" y="53"/>
                  <a:pt x="150" y="53"/>
                </a:cubicBezTo>
                <a:cubicBezTo>
                  <a:pt x="83" y="53"/>
                  <a:pt x="83" y="53"/>
                  <a:pt x="83" y="53"/>
                </a:cubicBezTo>
                <a:cubicBezTo>
                  <a:pt x="83" y="75"/>
                  <a:pt x="83" y="75"/>
                  <a:pt x="83" y="75"/>
                </a:cubicBezTo>
                <a:cubicBezTo>
                  <a:pt x="81" y="75"/>
                  <a:pt x="79" y="75"/>
                  <a:pt x="77" y="75"/>
                </a:cubicBezTo>
                <a:cubicBezTo>
                  <a:pt x="76" y="75"/>
                  <a:pt x="75" y="75"/>
                  <a:pt x="74" y="75"/>
                </a:cubicBezTo>
                <a:cubicBezTo>
                  <a:pt x="74" y="51"/>
                  <a:pt x="74" y="51"/>
                  <a:pt x="74" y="51"/>
                </a:cubicBezTo>
                <a:cubicBezTo>
                  <a:pt x="74" y="47"/>
                  <a:pt x="77" y="44"/>
                  <a:pt x="82" y="44"/>
                </a:cubicBezTo>
                <a:cubicBezTo>
                  <a:pt x="155" y="44"/>
                  <a:pt x="155" y="44"/>
                  <a:pt x="155" y="44"/>
                </a:cubicBezTo>
                <a:cubicBezTo>
                  <a:pt x="155" y="44"/>
                  <a:pt x="155" y="44"/>
                  <a:pt x="155" y="44"/>
                </a:cubicBezTo>
                <a:cubicBezTo>
                  <a:pt x="156" y="44"/>
                  <a:pt x="157" y="44"/>
                  <a:pt x="158" y="45"/>
                </a:cubicBezTo>
                <a:cubicBezTo>
                  <a:pt x="190" y="77"/>
                  <a:pt x="190" y="77"/>
                  <a:pt x="190" y="77"/>
                </a:cubicBezTo>
                <a:cubicBezTo>
                  <a:pt x="191" y="78"/>
                  <a:pt x="192" y="79"/>
                  <a:pt x="192" y="81"/>
                </a:cubicBezTo>
                <a:cubicBezTo>
                  <a:pt x="192" y="81"/>
                  <a:pt x="192" y="81"/>
                  <a:pt x="192" y="81"/>
                </a:cubicBezTo>
                <a:lnTo>
                  <a:pt x="192" y="180"/>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Freeform 100">
            <a:extLst>
              <a:ext uri="{FF2B5EF4-FFF2-40B4-BE49-F238E27FC236}">
                <a16:creationId xmlns:a16="http://schemas.microsoft.com/office/drawing/2014/main" id="{4525656A-C959-46B5-AB39-AC293212B057}"/>
              </a:ext>
            </a:extLst>
          </p:cNvPr>
          <p:cNvSpPr>
            <a:spLocks noChangeAspect="1" noEditPoints="1"/>
          </p:cNvSpPr>
          <p:nvPr/>
        </p:nvSpPr>
        <p:spPr bwMode="auto">
          <a:xfrm>
            <a:off x="1106563" y="2957362"/>
            <a:ext cx="561878" cy="562906"/>
          </a:xfrm>
          <a:custGeom>
            <a:avLst/>
            <a:gdLst>
              <a:gd name="T0" fmla="*/ 147 w 232"/>
              <a:gd name="T1" fmla="*/ 63 h 232"/>
              <a:gd name="T2" fmla="*/ 142 w 232"/>
              <a:gd name="T3" fmla="*/ 63 h 232"/>
              <a:gd name="T4" fmla="*/ 142 w 232"/>
              <a:gd name="T5" fmla="*/ 77 h 232"/>
              <a:gd name="T6" fmla="*/ 72 w 232"/>
              <a:gd name="T7" fmla="*/ 117 h 232"/>
              <a:gd name="T8" fmla="*/ 61 w 232"/>
              <a:gd name="T9" fmla="*/ 117 h 232"/>
              <a:gd name="T10" fmla="*/ 116 w 232"/>
              <a:gd name="T11" fmla="*/ 77 h 232"/>
              <a:gd name="T12" fmla="*/ 46 w 232"/>
              <a:gd name="T13" fmla="*/ 157 h 232"/>
              <a:gd name="T14" fmla="*/ 46 w 232"/>
              <a:gd name="T15" fmla="*/ 143 h 232"/>
              <a:gd name="T16" fmla="*/ 72 w 232"/>
              <a:gd name="T17" fmla="*/ 157 h 232"/>
              <a:gd name="T18" fmla="*/ 61 w 232"/>
              <a:gd name="T19" fmla="*/ 157 h 232"/>
              <a:gd name="T20" fmla="*/ 100 w 232"/>
              <a:gd name="T21" fmla="*/ 77 h 232"/>
              <a:gd name="T22" fmla="*/ 232 w 232"/>
              <a:gd name="T23" fmla="*/ 116 h 232"/>
              <a:gd name="T24" fmla="*/ 116 w 232"/>
              <a:gd name="T25" fmla="*/ 0 h 232"/>
              <a:gd name="T26" fmla="*/ 75 w 232"/>
              <a:gd name="T27" fmla="*/ 72 h 232"/>
              <a:gd name="T28" fmla="*/ 36 w 232"/>
              <a:gd name="T29" fmla="*/ 97 h 232"/>
              <a:gd name="T30" fmla="*/ 36 w 232"/>
              <a:gd name="T31" fmla="*/ 173 h 232"/>
              <a:gd name="T32" fmla="*/ 84 w 232"/>
              <a:gd name="T33" fmla="*/ 173 h 232"/>
              <a:gd name="T34" fmla="*/ 86 w 232"/>
              <a:gd name="T35" fmla="*/ 139 h 232"/>
              <a:gd name="T36" fmla="*/ 86 w 232"/>
              <a:gd name="T37" fmla="*/ 125 h 232"/>
              <a:gd name="T38" fmla="*/ 84 w 232"/>
              <a:gd name="T39" fmla="*/ 97 h 232"/>
              <a:gd name="T40" fmla="*/ 86 w 232"/>
              <a:gd name="T41" fmla="*/ 86 h 232"/>
              <a:gd name="T42" fmla="*/ 166 w 232"/>
              <a:gd name="T43" fmla="*/ 173 h 232"/>
              <a:gd name="T44" fmla="*/ 146 w 232"/>
              <a:gd name="T45" fmla="*/ 158 h 232"/>
              <a:gd name="T46" fmla="*/ 145 w 232"/>
              <a:gd name="T47" fmla="*/ 147 h 232"/>
              <a:gd name="T48" fmla="*/ 140 w 232"/>
              <a:gd name="T49" fmla="*/ 173 h 232"/>
              <a:gd name="T50" fmla="*/ 113 w 232"/>
              <a:gd name="T51" fmla="*/ 146 h 232"/>
              <a:gd name="T52" fmla="*/ 112 w 232"/>
              <a:gd name="T53" fmla="*/ 158 h 232"/>
              <a:gd name="T54" fmla="*/ 100 w 232"/>
              <a:gd name="T55" fmla="*/ 157 h 232"/>
              <a:gd name="T56" fmla="*/ 101 w 232"/>
              <a:gd name="T57" fmla="*/ 143 h 232"/>
              <a:gd name="T58" fmla="*/ 105 w 232"/>
              <a:gd name="T59" fmla="*/ 88 h 232"/>
              <a:gd name="T60" fmla="*/ 166 w 232"/>
              <a:gd name="T61" fmla="*/ 104 h 232"/>
              <a:gd name="T62" fmla="*/ 168 w 232"/>
              <a:gd name="T63" fmla="*/ 89 h 232"/>
              <a:gd name="T64" fmla="*/ 168 w 232"/>
              <a:gd name="T65" fmla="*/ 58 h 232"/>
              <a:gd name="T66" fmla="*/ 90 w 232"/>
              <a:gd name="T67" fmla="*/ 58 h 232"/>
              <a:gd name="T68" fmla="*/ 90 w 232"/>
              <a:gd name="T69" fmla="*/ 89 h 232"/>
              <a:gd name="T70" fmla="*/ 92 w 232"/>
              <a:gd name="T71" fmla="*/ 128 h 232"/>
              <a:gd name="T72" fmla="*/ 92 w 232"/>
              <a:gd name="T73" fmla="*/ 136 h 232"/>
              <a:gd name="T74" fmla="*/ 90 w 232"/>
              <a:gd name="T75" fmla="*/ 182 h 232"/>
              <a:gd name="T76" fmla="*/ 196 w 232"/>
              <a:gd name="T77" fmla="*/ 170 h 232"/>
              <a:gd name="T78" fmla="*/ 164 w 232"/>
              <a:gd name="T79" fmla="*/ 133 h 232"/>
              <a:gd name="T80" fmla="*/ 158 w 232"/>
              <a:gd name="T81" fmla="*/ 132 h 232"/>
              <a:gd name="T82" fmla="*/ 107 w 232"/>
              <a:gd name="T83" fmla="*/ 137 h 232"/>
              <a:gd name="T84" fmla="*/ 150 w 232"/>
              <a:gd name="T85" fmla="*/ 143 h 232"/>
              <a:gd name="T86" fmla="*/ 187 w 232"/>
              <a:gd name="T87" fmla="*/ 180 h 232"/>
              <a:gd name="T88" fmla="*/ 190 w 232"/>
              <a:gd name="T89" fmla="*/ 180 h 232"/>
              <a:gd name="T90" fmla="*/ 196 w 232"/>
              <a:gd name="T91" fmla="*/ 170 h 232"/>
              <a:gd name="T92" fmla="*/ 149 w 232"/>
              <a:gd name="T93" fmla="*/ 132 h 232"/>
              <a:gd name="T94" fmla="*/ 46 w 232"/>
              <a:gd name="T95" fmla="*/ 117 h 232"/>
              <a:gd name="T96" fmla="*/ 46 w 232"/>
              <a:gd name="T97" fmla="*/ 1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2" h="232">
                <a:moveTo>
                  <a:pt x="158" y="77"/>
                </a:moveTo>
                <a:cubicBezTo>
                  <a:pt x="147" y="77"/>
                  <a:pt x="147" y="77"/>
                  <a:pt x="147" y="77"/>
                </a:cubicBezTo>
                <a:cubicBezTo>
                  <a:pt x="147" y="63"/>
                  <a:pt x="147" y="63"/>
                  <a:pt x="147" y="63"/>
                </a:cubicBezTo>
                <a:cubicBezTo>
                  <a:pt x="158" y="63"/>
                  <a:pt x="158" y="63"/>
                  <a:pt x="158" y="63"/>
                </a:cubicBezTo>
                <a:lnTo>
                  <a:pt x="158" y="77"/>
                </a:lnTo>
                <a:close/>
                <a:moveTo>
                  <a:pt x="142" y="63"/>
                </a:moveTo>
                <a:cubicBezTo>
                  <a:pt x="131" y="63"/>
                  <a:pt x="131" y="63"/>
                  <a:pt x="131" y="63"/>
                </a:cubicBezTo>
                <a:cubicBezTo>
                  <a:pt x="131" y="77"/>
                  <a:pt x="131" y="77"/>
                  <a:pt x="131" y="77"/>
                </a:cubicBezTo>
                <a:cubicBezTo>
                  <a:pt x="142" y="77"/>
                  <a:pt x="142" y="77"/>
                  <a:pt x="142" y="77"/>
                </a:cubicBezTo>
                <a:lnTo>
                  <a:pt x="142" y="63"/>
                </a:lnTo>
                <a:close/>
                <a:moveTo>
                  <a:pt x="61" y="117"/>
                </a:moveTo>
                <a:cubicBezTo>
                  <a:pt x="72" y="117"/>
                  <a:pt x="72" y="117"/>
                  <a:pt x="72" y="117"/>
                </a:cubicBezTo>
                <a:cubicBezTo>
                  <a:pt x="72" y="104"/>
                  <a:pt x="72" y="104"/>
                  <a:pt x="72" y="104"/>
                </a:cubicBezTo>
                <a:cubicBezTo>
                  <a:pt x="61" y="104"/>
                  <a:pt x="61" y="104"/>
                  <a:pt x="61" y="104"/>
                </a:cubicBezTo>
                <a:lnTo>
                  <a:pt x="61" y="117"/>
                </a:lnTo>
                <a:close/>
                <a:moveTo>
                  <a:pt x="126" y="63"/>
                </a:moveTo>
                <a:cubicBezTo>
                  <a:pt x="116" y="63"/>
                  <a:pt x="116" y="63"/>
                  <a:pt x="116" y="63"/>
                </a:cubicBezTo>
                <a:cubicBezTo>
                  <a:pt x="116" y="77"/>
                  <a:pt x="116" y="77"/>
                  <a:pt x="116" y="77"/>
                </a:cubicBezTo>
                <a:cubicBezTo>
                  <a:pt x="126" y="77"/>
                  <a:pt x="126" y="77"/>
                  <a:pt x="126" y="77"/>
                </a:cubicBezTo>
                <a:lnTo>
                  <a:pt x="126" y="63"/>
                </a:lnTo>
                <a:close/>
                <a:moveTo>
                  <a:pt x="46" y="157"/>
                </a:moveTo>
                <a:cubicBezTo>
                  <a:pt x="56" y="157"/>
                  <a:pt x="56" y="157"/>
                  <a:pt x="56" y="157"/>
                </a:cubicBezTo>
                <a:cubicBezTo>
                  <a:pt x="56" y="143"/>
                  <a:pt x="56" y="143"/>
                  <a:pt x="56" y="143"/>
                </a:cubicBezTo>
                <a:cubicBezTo>
                  <a:pt x="46" y="143"/>
                  <a:pt x="46" y="143"/>
                  <a:pt x="46" y="143"/>
                </a:cubicBezTo>
                <a:lnTo>
                  <a:pt x="46" y="157"/>
                </a:lnTo>
                <a:close/>
                <a:moveTo>
                  <a:pt x="61" y="157"/>
                </a:moveTo>
                <a:cubicBezTo>
                  <a:pt x="72" y="157"/>
                  <a:pt x="72" y="157"/>
                  <a:pt x="72" y="157"/>
                </a:cubicBezTo>
                <a:cubicBezTo>
                  <a:pt x="72" y="143"/>
                  <a:pt x="72" y="143"/>
                  <a:pt x="72" y="143"/>
                </a:cubicBezTo>
                <a:cubicBezTo>
                  <a:pt x="61" y="143"/>
                  <a:pt x="61" y="143"/>
                  <a:pt x="61" y="143"/>
                </a:cubicBezTo>
                <a:lnTo>
                  <a:pt x="61" y="157"/>
                </a:lnTo>
                <a:close/>
                <a:moveTo>
                  <a:pt x="110" y="63"/>
                </a:moveTo>
                <a:cubicBezTo>
                  <a:pt x="100" y="63"/>
                  <a:pt x="100" y="63"/>
                  <a:pt x="100" y="63"/>
                </a:cubicBezTo>
                <a:cubicBezTo>
                  <a:pt x="100" y="77"/>
                  <a:pt x="100" y="77"/>
                  <a:pt x="100" y="77"/>
                </a:cubicBezTo>
                <a:cubicBezTo>
                  <a:pt x="110" y="77"/>
                  <a:pt x="110" y="77"/>
                  <a:pt x="110" y="77"/>
                </a:cubicBezTo>
                <a:lnTo>
                  <a:pt x="110" y="63"/>
                </a:lnTo>
                <a:close/>
                <a:moveTo>
                  <a:pt x="232" y="116"/>
                </a:moveTo>
                <a:cubicBezTo>
                  <a:pt x="232" y="180"/>
                  <a:pt x="180" y="232"/>
                  <a:pt x="116" y="232"/>
                </a:cubicBezTo>
                <a:cubicBezTo>
                  <a:pt x="52" y="232"/>
                  <a:pt x="0" y="180"/>
                  <a:pt x="0" y="116"/>
                </a:cubicBezTo>
                <a:cubicBezTo>
                  <a:pt x="0" y="52"/>
                  <a:pt x="52" y="0"/>
                  <a:pt x="116" y="0"/>
                </a:cubicBezTo>
                <a:cubicBezTo>
                  <a:pt x="180" y="0"/>
                  <a:pt x="232" y="52"/>
                  <a:pt x="232" y="116"/>
                </a:cubicBezTo>
                <a:close/>
                <a:moveTo>
                  <a:pt x="86" y="77"/>
                </a:moveTo>
                <a:cubicBezTo>
                  <a:pt x="75" y="72"/>
                  <a:pt x="75" y="72"/>
                  <a:pt x="75" y="72"/>
                </a:cubicBezTo>
                <a:cubicBezTo>
                  <a:pt x="34" y="89"/>
                  <a:pt x="34" y="89"/>
                  <a:pt x="34" y="89"/>
                </a:cubicBezTo>
                <a:cubicBezTo>
                  <a:pt x="36" y="89"/>
                  <a:pt x="36" y="89"/>
                  <a:pt x="36" y="89"/>
                </a:cubicBezTo>
                <a:cubicBezTo>
                  <a:pt x="36" y="97"/>
                  <a:pt x="36" y="97"/>
                  <a:pt x="36" y="97"/>
                </a:cubicBezTo>
                <a:cubicBezTo>
                  <a:pt x="37" y="97"/>
                  <a:pt x="37" y="97"/>
                  <a:pt x="37" y="97"/>
                </a:cubicBezTo>
                <a:cubicBezTo>
                  <a:pt x="37" y="173"/>
                  <a:pt x="37" y="173"/>
                  <a:pt x="37" y="173"/>
                </a:cubicBezTo>
                <a:cubicBezTo>
                  <a:pt x="36" y="173"/>
                  <a:pt x="36" y="173"/>
                  <a:pt x="36" y="173"/>
                </a:cubicBezTo>
                <a:cubicBezTo>
                  <a:pt x="36" y="182"/>
                  <a:pt x="36" y="182"/>
                  <a:pt x="36" y="182"/>
                </a:cubicBezTo>
                <a:cubicBezTo>
                  <a:pt x="84" y="182"/>
                  <a:pt x="84" y="182"/>
                  <a:pt x="84" y="182"/>
                </a:cubicBezTo>
                <a:cubicBezTo>
                  <a:pt x="84" y="173"/>
                  <a:pt x="84" y="173"/>
                  <a:pt x="84" y="173"/>
                </a:cubicBezTo>
                <a:cubicBezTo>
                  <a:pt x="84" y="171"/>
                  <a:pt x="84" y="171"/>
                  <a:pt x="84" y="171"/>
                </a:cubicBezTo>
                <a:cubicBezTo>
                  <a:pt x="86" y="171"/>
                  <a:pt x="86" y="171"/>
                  <a:pt x="86" y="171"/>
                </a:cubicBezTo>
                <a:cubicBezTo>
                  <a:pt x="86" y="139"/>
                  <a:pt x="86" y="139"/>
                  <a:pt x="86" y="139"/>
                </a:cubicBezTo>
                <a:cubicBezTo>
                  <a:pt x="84" y="139"/>
                  <a:pt x="84" y="139"/>
                  <a:pt x="84" y="139"/>
                </a:cubicBezTo>
                <a:cubicBezTo>
                  <a:pt x="84" y="125"/>
                  <a:pt x="84" y="125"/>
                  <a:pt x="84" y="125"/>
                </a:cubicBezTo>
                <a:cubicBezTo>
                  <a:pt x="86" y="125"/>
                  <a:pt x="86" y="125"/>
                  <a:pt x="86" y="125"/>
                </a:cubicBezTo>
                <a:cubicBezTo>
                  <a:pt x="86" y="100"/>
                  <a:pt x="86" y="100"/>
                  <a:pt x="86" y="100"/>
                </a:cubicBezTo>
                <a:cubicBezTo>
                  <a:pt x="84" y="100"/>
                  <a:pt x="84" y="100"/>
                  <a:pt x="84" y="100"/>
                </a:cubicBezTo>
                <a:cubicBezTo>
                  <a:pt x="84" y="97"/>
                  <a:pt x="84" y="97"/>
                  <a:pt x="84" y="97"/>
                </a:cubicBezTo>
                <a:cubicBezTo>
                  <a:pt x="84" y="89"/>
                  <a:pt x="84" y="89"/>
                  <a:pt x="84" y="89"/>
                </a:cubicBezTo>
                <a:cubicBezTo>
                  <a:pt x="84" y="86"/>
                  <a:pt x="84" y="86"/>
                  <a:pt x="84" y="86"/>
                </a:cubicBezTo>
                <a:cubicBezTo>
                  <a:pt x="86" y="86"/>
                  <a:pt x="86" y="86"/>
                  <a:pt x="86" y="86"/>
                </a:cubicBezTo>
                <a:lnTo>
                  <a:pt x="86" y="77"/>
                </a:lnTo>
                <a:close/>
                <a:moveTo>
                  <a:pt x="168" y="173"/>
                </a:moveTo>
                <a:cubicBezTo>
                  <a:pt x="166" y="173"/>
                  <a:pt x="166" y="173"/>
                  <a:pt x="166" y="173"/>
                </a:cubicBezTo>
                <a:cubicBezTo>
                  <a:pt x="166" y="169"/>
                  <a:pt x="166" y="169"/>
                  <a:pt x="166" y="169"/>
                </a:cubicBezTo>
                <a:cubicBezTo>
                  <a:pt x="155" y="158"/>
                  <a:pt x="155" y="158"/>
                  <a:pt x="155" y="158"/>
                </a:cubicBezTo>
                <a:cubicBezTo>
                  <a:pt x="146" y="158"/>
                  <a:pt x="146" y="158"/>
                  <a:pt x="146" y="158"/>
                </a:cubicBezTo>
                <a:cubicBezTo>
                  <a:pt x="145" y="158"/>
                  <a:pt x="145" y="158"/>
                  <a:pt x="145" y="158"/>
                </a:cubicBezTo>
                <a:cubicBezTo>
                  <a:pt x="145" y="157"/>
                  <a:pt x="145" y="157"/>
                  <a:pt x="145" y="157"/>
                </a:cubicBezTo>
                <a:cubicBezTo>
                  <a:pt x="145" y="147"/>
                  <a:pt x="145" y="147"/>
                  <a:pt x="145" y="147"/>
                </a:cubicBezTo>
                <a:cubicBezTo>
                  <a:pt x="145" y="147"/>
                  <a:pt x="145" y="147"/>
                  <a:pt x="145" y="147"/>
                </a:cubicBezTo>
                <a:cubicBezTo>
                  <a:pt x="143" y="148"/>
                  <a:pt x="141" y="149"/>
                  <a:pt x="140" y="149"/>
                </a:cubicBezTo>
                <a:cubicBezTo>
                  <a:pt x="140" y="173"/>
                  <a:pt x="140" y="173"/>
                  <a:pt x="140" y="173"/>
                </a:cubicBezTo>
                <a:cubicBezTo>
                  <a:pt x="118" y="173"/>
                  <a:pt x="118" y="173"/>
                  <a:pt x="118" y="173"/>
                </a:cubicBezTo>
                <a:cubicBezTo>
                  <a:pt x="118" y="148"/>
                  <a:pt x="118" y="148"/>
                  <a:pt x="118" y="148"/>
                </a:cubicBezTo>
                <a:cubicBezTo>
                  <a:pt x="116" y="148"/>
                  <a:pt x="114" y="147"/>
                  <a:pt x="113" y="146"/>
                </a:cubicBezTo>
                <a:cubicBezTo>
                  <a:pt x="113" y="157"/>
                  <a:pt x="113" y="157"/>
                  <a:pt x="113" y="157"/>
                </a:cubicBezTo>
                <a:cubicBezTo>
                  <a:pt x="113" y="158"/>
                  <a:pt x="113" y="158"/>
                  <a:pt x="113" y="158"/>
                </a:cubicBezTo>
                <a:cubicBezTo>
                  <a:pt x="112" y="158"/>
                  <a:pt x="112" y="158"/>
                  <a:pt x="112" y="158"/>
                </a:cubicBezTo>
                <a:cubicBezTo>
                  <a:pt x="101" y="158"/>
                  <a:pt x="101" y="158"/>
                  <a:pt x="101" y="158"/>
                </a:cubicBezTo>
                <a:cubicBezTo>
                  <a:pt x="100" y="158"/>
                  <a:pt x="100" y="158"/>
                  <a:pt x="100" y="158"/>
                </a:cubicBezTo>
                <a:cubicBezTo>
                  <a:pt x="100" y="157"/>
                  <a:pt x="100" y="157"/>
                  <a:pt x="100" y="157"/>
                </a:cubicBezTo>
                <a:cubicBezTo>
                  <a:pt x="100" y="143"/>
                  <a:pt x="100" y="143"/>
                  <a:pt x="100" y="143"/>
                </a:cubicBezTo>
                <a:cubicBezTo>
                  <a:pt x="100" y="143"/>
                  <a:pt x="100" y="143"/>
                  <a:pt x="100" y="143"/>
                </a:cubicBezTo>
                <a:cubicBezTo>
                  <a:pt x="101" y="143"/>
                  <a:pt x="101" y="143"/>
                  <a:pt x="101" y="143"/>
                </a:cubicBezTo>
                <a:cubicBezTo>
                  <a:pt x="108" y="143"/>
                  <a:pt x="108" y="143"/>
                  <a:pt x="108" y="143"/>
                </a:cubicBezTo>
                <a:cubicBezTo>
                  <a:pt x="107" y="142"/>
                  <a:pt x="106" y="141"/>
                  <a:pt x="105" y="140"/>
                </a:cubicBezTo>
                <a:cubicBezTo>
                  <a:pt x="90" y="125"/>
                  <a:pt x="90" y="102"/>
                  <a:pt x="105" y="88"/>
                </a:cubicBezTo>
                <a:cubicBezTo>
                  <a:pt x="111" y="81"/>
                  <a:pt x="121" y="77"/>
                  <a:pt x="130" y="77"/>
                </a:cubicBezTo>
                <a:cubicBezTo>
                  <a:pt x="140" y="77"/>
                  <a:pt x="150" y="81"/>
                  <a:pt x="157" y="88"/>
                </a:cubicBezTo>
                <a:cubicBezTo>
                  <a:pt x="161" y="92"/>
                  <a:pt x="164" y="98"/>
                  <a:pt x="166" y="104"/>
                </a:cubicBezTo>
                <a:cubicBezTo>
                  <a:pt x="166" y="97"/>
                  <a:pt x="166" y="97"/>
                  <a:pt x="166" y="97"/>
                </a:cubicBezTo>
                <a:cubicBezTo>
                  <a:pt x="168" y="97"/>
                  <a:pt x="168" y="97"/>
                  <a:pt x="168" y="97"/>
                </a:cubicBezTo>
                <a:cubicBezTo>
                  <a:pt x="168" y="89"/>
                  <a:pt x="168" y="89"/>
                  <a:pt x="168" y="89"/>
                </a:cubicBezTo>
                <a:cubicBezTo>
                  <a:pt x="166" y="89"/>
                  <a:pt x="166" y="89"/>
                  <a:pt x="166" y="89"/>
                </a:cubicBezTo>
                <a:cubicBezTo>
                  <a:pt x="166" y="58"/>
                  <a:pt x="166" y="58"/>
                  <a:pt x="166" y="58"/>
                </a:cubicBezTo>
                <a:cubicBezTo>
                  <a:pt x="168" y="58"/>
                  <a:pt x="168" y="58"/>
                  <a:pt x="168" y="58"/>
                </a:cubicBezTo>
                <a:cubicBezTo>
                  <a:pt x="168" y="50"/>
                  <a:pt x="168" y="50"/>
                  <a:pt x="168" y="50"/>
                </a:cubicBezTo>
                <a:cubicBezTo>
                  <a:pt x="90" y="50"/>
                  <a:pt x="90" y="50"/>
                  <a:pt x="90" y="50"/>
                </a:cubicBezTo>
                <a:cubicBezTo>
                  <a:pt x="90" y="58"/>
                  <a:pt x="90" y="58"/>
                  <a:pt x="90" y="58"/>
                </a:cubicBezTo>
                <a:cubicBezTo>
                  <a:pt x="92" y="58"/>
                  <a:pt x="92" y="58"/>
                  <a:pt x="92" y="58"/>
                </a:cubicBezTo>
                <a:cubicBezTo>
                  <a:pt x="92" y="89"/>
                  <a:pt x="92" y="89"/>
                  <a:pt x="92" y="89"/>
                </a:cubicBezTo>
                <a:cubicBezTo>
                  <a:pt x="90" y="89"/>
                  <a:pt x="90" y="89"/>
                  <a:pt x="90" y="89"/>
                </a:cubicBezTo>
                <a:cubicBezTo>
                  <a:pt x="90" y="97"/>
                  <a:pt x="90" y="97"/>
                  <a:pt x="90" y="97"/>
                </a:cubicBezTo>
                <a:cubicBezTo>
                  <a:pt x="92" y="97"/>
                  <a:pt x="92" y="97"/>
                  <a:pt x="92" y="97"/>
                </a:cubicBezTo>
                <a:cubicBezTo>
                  <a:pt x="92" y="128"/>
                  <a:pt x="92" y="128"/>
                  <a:pt x="92" y="128"/>
                </a:cubicBezTo>
                <a:cubicBezTo>
                  <a:pt x="90" y="128"/>
                  <a:pt x="90" y="128"/>
                  <a:pt x="90" y="128"/>
                </a:cubicBezTo>
                <a:cubicBezTo>
                  <a:pt x="90" y="136"/>
                  <a:pt x="90" y="136"/>
                  <a:pt x="90" y="136"/>
                </a:cubicBezTo>
                <a:cubicBezTo>
                  <a:pt x="92" y="136"/>
                  <a:pt x="92" y="136"/>
                  <a:pt x="92" y="136"/>
                </a:cubicBezTo>
                <a:cubicBezTo>
                  <a:pt x="92" y="173"/>
                  <a:pt x="92" y="173"/>
                  <a:pt x="92" y="173"/>
                </a:cubicBezTo>
                <a:cubicBezTo>
                  <a:pt x="90" y="173"/>
                  <a:pt x="90" y="173"/>
                  <a:pt x="90" y="173"/>
                </a:cubicBezTo>
                <a:cubicBezTo>
                  <a:pt x="90" y="182"/>
                  <a:pt x="90" y="182"/>
                  <a:pt x="90" y="182"/>
                </a:cubicBezTo>
                <a:cubicBezTo>
                  <a:pt x="168" y="182"/>
                  <a:pt x="168" y="182"/>
                  <a:pt x="168" y="182"/>
                </a:cubicBezTo>
                <a:lnTo>
                  <a:pt x="168" y="173"/>
                </a:lnTo>
                <a:close/>
                <a:moveTo>
                  <a:pt x="196" y="170"/>
                </a:moveTo>
                <a:cubicBezTo>
                  <a:pt x="197" y="170"/>
                  <a:pt x="197" y="170"/>
                  <a:pt x="197" y="170"/>
                </a:cubicBezTo>
                <a:cubicBezTo>
                  <a:pt x="198" y="169"/>
                  <a:pt x="198" y="167"/>
                  <a:pt x="197" y="165"/>
                </a:cubicBezTo>
                <a:cubicBezTo>
                  <a:pt x="164" y="133"/>
                  <a:pt x="164" y="133"/>
                  <a:pt x="164" y="133"/>
                </a:cubicBezTo>
                <a:cubicBezTo>
                  <a:pt x="163" y="132"/>
                  <a:pt x="161" y="132"/>
                  <a:pt x="159" y="133"/>
                </a:cubicBezTo>
                <a:cubicBezTo>
                  <a:pt x="159" y="133"/>
                  <a:pt x="159" y="133"/>
                  <a:pt x="159" y="133"/>
                </a:cubicBezTo>
                <a:cubicBezTo>
                  <a:pt x="158" y="132"/>
                  <a:pt x="158" y="132"/>
                  <a:pt x="158" y="132"/>
                </a:cubicBezTo>
                <a:cubicBezTo>
                  <a:pt x="166" y="119"/>
                  <a:pt x="165" y="102"/>
                  <a:pt x="154" y="91"/>
                </a:cubicBezTo>
                <a:cubicBezTo>
                  <a:pt x="141" y="78"/>
                  <a:pt x="120" y="78"/>
                  <a:pt x="107" y="90"/>
                </a:cubicBezTo>
                <a:cubicBezTo>
                  <a:pt x="95" y="103"/>
                  <a:pt x="95" y="124"/>
                  <a:pt x="107" y="137"/>
                </a:cubicBezTo>
                <a:cubicBezTo>
                  <a:pt x="119" y="148"/>
                  <a:pt x="136" y="149"/>
                  <a:pt x="149" y="141"/>
                </a:cubicBezTo>
                <a:cubicBezTo>
                  <a:pt x="150" y="142"/>
                  <a:pt x="150" y="142"/>
                  <a:pt x="150" y="142"/>
                </a:cubicBezTo>
                <a:cubicBezTo>
                  <a:pt x="150" y="143"/>
                  <a:pt x="150" y="143"/>
                  <a:pt x="150" y="143"/>
                </a:cubicBezTo>
                <a:cubicBezTo>
                  <a:pt x="148" y="144"/>
                  <a:pt x="148" y="146"/>
                  <a:pt x="150" y="147"/>
                </a:cubicBezTo>
                <a:cubicBezTo>
                  <a:pt x="182" y="180"/>
                  <a:pt x="182" y="180"/>
                  <a:pt x="182" y="180"/>
                </a:cubicBezTo>
                <a:cubicBezTo>
                  <a:pt x="183" y="181"/>
                  <a:pt x="186" y="181"/>
                  <a:pt x="187" y="180"/>
                </a:cubicBezTo>
                <a:cubicBezTo>
                  <a:pt x="187" y="179"/>
                  <a:pt x="187" y="179"/>
                  <a:pt x="187" y="179"/>
                </a:cubicBezTo>
                <a:cubicBezTo>
                  <a:pt x="187" y="180"/>
                  <a:pt x="187" y="180"/>
                  <a:pt x="187" y="180"/>
                </a:cubicBezTo>
                <a:cubicBezTo>
                  <a:pt x="188" y="180"/>
                  <a:pt x="190" y="180"/>
                  <a:pt x="190" y="180"/>
                </a:cubicBezTo>
                <a:cubicBezTo>
                  <a:pt x="196" y="174"/>
                  <a:pt x="196" y="174"/>
                  <a:pt x="196" y="174"/>
                </a:cubicBezTo>
                <a:cubicBezTo>
                  <a:pt x="197" y="173"/>
                  <a:pt x="197" y="171"/>
                  <a:pt x="196" y="171"/>
                </a:cubicBezTo>
                <a:lnTo>
                  <a:pt x="196" y="170"/>
                </a:lnTo>
                <a:close/>
                <a:moveTo>
                  <a:pt x="112" y="95"/>
                </a:moveTo>
                <a:cubicBezTo>
                  <a:pt x="102" y="105"/>
                  <a:pt x="102" y="122"/>
                  <a:pt x="112" y="132"/>
                </a:cubicBezTo>
                <a:cubicBezTo>
                  <a:pt x="122" y="142"/>
                  <a:pt x="139" y="142"/>
                  <a:pt x="149" y="132"/>
                </a:cubicBezTo>
                <a:cubicBezTo>
                  <a:pt x="159" y="122"/>
                  <a:pt x="159" y="105"/>
                  <a:pt x="149" y="95"/>
                </a:cubicBezTo>
                <a:cubicBezTo>
                  <a:pt x="139" y="85"/>
                  <a:pt x="122" y="85"/>
                  <a:pt x="112" y="95"/>
                </a:cubicBezTo>
                <a:close/>
                <a:moveTo>
                  <a:pt x="46" y="117"/>
                </a:moveTo>
                <a:cubicBezTo>
                  <a:pt x="56" y="117"/>
                  <a:pt x="56" y="117"/>
                  <a:pt x="56" y="117"/>
                </a:cubicBezTo>
                <a:cubicBezTo>
                  <a:pt x="56" y="104"/>
                  <a:pt x="56" y="104"/>
                  <a:pt x="56" y="104"/>
                </a:cubicBezTo>
                <a:cubicBezTo>
                  <a:pt x="46" y="104"/>
                  <a:pt x="46" y="104"/>
                  <a:pt x="46" y="104"/>
                </a:cubicBezTo>
                <a:lnTo>
                  <a:pt x="46" y="117"/>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Freeform 176">
            <a:extLst>
              <a:ext uri="{FF2B5EF4-FFF2-40B4-BE49-F238E27FC236}">
                <a16:creationId xmlns:a16="http://schemas.microsoft.com/office/drawing/2014/main" id="{138E1618-14E6-4EDD-A083-FB40A6379BFD}"/>
              </a:ext>
            </a:extLst>
          </p:cNvPr>
          <p:cNvSpPr>
            <a:spLocks noChangeAspect="1" noEditPoints="1"/>
          </p:cNvSpPr>
          <p:nvPr/>
        </p:nvSpPr>
        <p:spPr bwMode="auto">
          <a:xfrm>
            <a:off x="1106563" y="3825192"/>
            <a:ext cx="561878" cy="562906"/>
          </a:xfrm>
          <a:custGeom>
            <a:avLst/>
            <a:gdLst>
              <a:gd name="T0" fmla="*/ 86 w 232"/>
              <a:gd name="T1" fmla="*/ 100 h 232"/>
              <a:gd name="T2" fmla="*/ 79 w 232"/>
              <a:gd name="T3" fmla="*/ 103 h 232"/>
              <a:gd name="T4" fmla="*/ 79 w 232"/>
              <a:gd name="T5" fmla="*/ 104 h 232"/>
              <a:gd name="T6" fmla="*/ 77 w 232"/>
              <a:gd name="T7" fmla="*/ 108 h 232"/>
              <a:gd name="T8" fmla="*/ 82 w 232"/>
              <a:gd name="T9" fmla="*/ 140 h 232"/>
              <a:gd name="T10" fmla="*/ 74 w 232"/>
              <a:gd name="T11" fmla="*/ 149 h 232"/>
              <a:gd name="T12" fmla="*/ 66 w 232"/>
              <a:gd name="T13" fmla="*/ 140 h 232"/>
              <a:gd name="T14" fmla="*/ 72 w 232"/>
              <a:gd name="T15" fmla="*/ 108 h 232"/>
              <a:gd name="T16" fmla="*/ 69 w 232"/>
              <a:gd name="T17" fmla="*/ 104 h 232"/>
              <a:gd name="T18" fmla="*/ 69 w 232"/>
              <a:gd name="T19" fmla="*/ 103 h 232"/>
              <a:gd name="T20" fmla="*/ 63 w 232"/>
              <a:gd name="T21" fmla="*/ 100 h 232"/>
              <a:gd name="T22" fmla="*/ 65 w 232"/>
              <a:gd name="T23" fmla="*/ 97 h 232"/>
              <a:gd name="T24" fmla="*/ 72 w 232"/>
              <a:gd name="T25" fmla="*/ 99 h 232"/>
              <a:gd name="T26" fmla="*/ 76 w 232"/>
              <a:gd name="T27" fmla="*/ 99 h 232"/>
              <a:gd name="T28" fmla="*/ 83 w 232"/>
              <a:gd name="T29" fmla="*/ 97 h 232"/>
              <a:gd name="T30" fmla="*/ 86 w 232"/>
              <a:gd name="T31" fmla="*/ 100 h 232"/>
              <a:gd name="T32" fmla="*/ 232 w 232"/>
              <a:gd name="T33" fmla="*/ 116 h 232"/>
              <a:gd name="T34" fmla="*/ 116 w 232"/>
              <a:gd name="T35" fmla="*/ 232 h 232"/>
              <a:gd name="T36" fmla="*/ 0 w 232"/>
              <a:gd name="T37" fmla="*/ 116 h 232"/>
              <a:gd name="T38" fmla="*/ 116 w 232"/>
              <a:gd name="T39" fmla="*/ 0 h 232"/>
              <a:gd name="T40" fmla="*/ 232 w 232"/>
              <a:gd name="T41" fmla="*/ 116 h 232"/>
              <a:gd name="T42" fmla="*/ 140 w 232"/>
              <a:gd name="T43" fmla="*/ 62 h 232"/>
              <a:gd name="T44" fmla="*/ 162 w 232"/>
              <a:gd name="T45" fmla="*/ 84 h 232"/>
              <a:gd name="T46" fmla="*/ 184 w 232"/>
              <a:gd name="T47" fmla="*/ 62 h 232"/>
              <a:gd name="T48" fmla="*/ 162 w 232"/>
              <a:gd name="T49" fmla="*/ 40 h 232"/>
              <a:gd name="T50" fmla="*/ 140 w 232"/>
              <a:gd name="T51" fmla="*/ 62 h 232"/>
              <a:gd name="T52" fmla="*/ 51 w 232"/>
              <a:gd name="T53" fmla="*/ 64 h 232"/>
              <a:gd name="T54" fmla="*/ 74 w 232"/>
              <a:gd name="T55" fmla="*/ 87 h 232"/>
              <a:gd name="T56" fmla="*/ 97 w 232"/>
              <a:gd name="T57" fmla="*/ 64 h 232"/>
              <a:gd name="T58" fmla="*/ 74 w 232"/>
              <a:gd name="T59" fmla="*/ 41 h 232"/>
              <a:gd name="T60" fmla="*/ 51 w 232"/>
              <a:gd name="T61" fmla="*/ 64 h 232"/>
              <a:gd name="T62" fmla="*/ 116 w 232"/>
              <a:gd name="T63" fmla="*/ 99 h 232"/>
              <a:gd name="T64" fmla="*/ 92 w 232"/>
              <a:gd name="T65" fmla="*/ 94 h 232"/>
              <a:gd name="T66" fmla="*/ 74 w 232"/>
              <a:gd name="T67" fmla="*/ 90 h 232"/>
              <a:gd name="T68" fmla="*/ 57 w 232"/>
              <a:gd name="T69" fmla="*/ 94 h 232"/>
              <a:gd name="T70" fmla="*/ 33 w 232"/>
              <a:gd name="T71" fmla="*/ 99 h 232"/>
              <a:gd name="T72" fmla="*/ 37 w 232"/>
              <a:gd name="T73" fmla="*/ 135 h 232"/>
              <a:gd name="T74" fmla="*/ 47 w 232"/>
              <a:gd name="T75" fmla="*/ 152 h 232"/>
              <a:gd name="T76" fmla="*/ 47 w 232"/>
              <a:gd name="T77" fmla="*/ 189 h 232"/>
              <a:gd name="T78" fmla="*/ 74 w 232"/>
              <a:gd name="T79" fmla="*/ 192 h 232"/>
              <a:gd name="T80" fmla="*/ 101 w 232"/>
              <a:gd name="T81" fmla="*/ 189 h 232"/>
              <a:gd name="T82" fmla="*/ 101 w 232"/>
              <a:gd name="T83" fmla="*/ 152 h 232"/>
              <a:gd name="T84" fmla="*/ 111 w 232"/>
              <a:gd name="T85" fmla="*/ 135 h 232"/>
              <a:gd name="T86" fmla="*/ 116 w 232"/>
              <a:gd name="T87" fmla="*/ 99 h 232"/>
              <a:gd name="T88" fmla="*/ 199 w 232"/>
              <a:gd name="T89" fmla="*/ 189 h 232"/>
              <a:gd name="T90" fmla="*/ 185 w 232"/>
              <a:gd name="T91" fmla="*/ 145 h 232"/>
              <a:gd name="T92" fmla="*/ 189 w 232"/>
              <a:gd name="T93" fmla="*/ 128 h 232"/>
              <a:gd name="T94" fmla="*/ 193 w 232"/>
              <a:gd name="T95" fmla="*/ 95 h 232"/>
              <a:gd name="T96" fmla="*/ 178 w 232"/>
              <a:gd name="T97" fmla="*/ 91 h 232"/>
              <a:gd name="T98" fmla="*/ 162 w 232"/>
              <a:gd name="T99" fmla="*/ 87 h 232"/>
              <a:gd name="T100" fmla="*/ 145 w 232"/>
              <a:gd name="T101" fmla="*/ 91 h 232"/>
              <a:gd name="T102" fmla="*/ 130 w 232"/>
              <a:gd name="T103" fmla="*/ 95 h 232"/>
              <a:gd name="T104" fmla="*/ 135 w 232"/>
              <a:gd name="T105" fmla="*/ 128 h 232"/>
              <a:gd name="T106" fmla="*/ 139 w 232"/>
              <a:gd name="T107" fmla="*/ 145 h 232"/>
              <a:gd name="T108" fmla="*/ 125 w 232"/>
              <a:gd name="T109" fmla="*/ 189 h 232"/>
              <a:gd name="T110" fmla="*/ 162 w 232"/>
              <a:gd name="T111" fmla="*/ 192 h 232"/>
              <a:gd name="T112" fmla="*/ 199 w 232"/>
              <a:gd name="T113" fmla="*/ 18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2" h="232">
                <a:moveTo>
                  <a:pt x="86" y="100"/>
                </a:moveTo>
                <a:cubicBezTo>
                  <a:pt x="84" y="101"/>
                  <a:pt x="82" y="102"/>
                  <a:pt x="79" y="103"/>
                </a:cubicBezTo>
                <a:cubicBezTo>
                  <a:pt x="79" y="104"/>
                  <a:pt x="79" y="104"/>
                  <a:pt x="79" y="104"/>
                </a:cubicBezTo>
                <a:cubicBezTo>
                  <a:pt x="77" y="108"/>
                  <a:pt x="77" y="108"/>
                  <a:pt x="77" y="108"/>
                </a:cubicBezTo>
                <a:cubicBezTo>
                  <a:pt x="82" y="140"/>
                  <a:pt x="82" y="140"/>
                  <a:pt x="82" y="140"/>
                </a:cubicBezTo>
                <a:cubicBezTo>
                  <a:pt x="74" y="149"/>
                  <a:pt x="74" y="149"/>
                  <a:pt x="74" y="149"/>
                </a:cubicBezTo>
                <a:cubicBezTo>
                  <a:pt x="66" y="140"/>
                  <a:pt x="66" y="140"/>
                  <a:pt x="66" y="140"/>
                </a:cubicBezTo>
                <a:cubicBezTo>
                  <a:pt x="72" y="108"/>
                  <a:pt x="72" y="108"/>
                  <a:pt x="72" y="108"/>
                </a:cubicBezTo>
                <a:cubicBezTo>
                  <a:pt x="69" y="104"/>
                  <a:pt x="69" y="104"/>
                  <a:pt x="69" y="104"/>
                </a:cubicBezTo>
                <a:cubicBezTo>
                  <a:pt x="69" y="103"/>
                  <a:pt x="69" y="103"/>
                  <a:pt x="69" y="103"/>
                </a:cubicBezTo>
                <a:cubicBezTo>
                  <a:pt x="67" y="102"/>
                  <a:pt x="65" y="101"/>
                  <a:pt x="63" y="100"/>
                </a:cubicBezTo>
                <a:cubicBezTo>
                  <a:pt x="65" y="97"/>
                  <a:pt x="65" y="97"/>
                  <a:pt x="65" y="97"/>
                </a:cubicBezTo>
                <a:cubicBezTo>
                  <a:pt x="67" y="98"/>
                  <a:pt x="70" y="98"/>
                  <a:pt x="72" y="99"/>
                </a:cubicBezTo>
                <a:cubicBezTo>
                  <a:pt x="76" y="99"/>
                  <a:pt x="76" y="99"/>
                  <a:pt x="76" y="99"/>
                </a:cubicBezTo>
                <a:cubicBezTo>
                  <a:pt x="79" y="98"/>
                  <a:pt x="81" y="98"/>
                  <a:pt x="83" y="97"/>
                </a:cubicBezTo>
                <a:lnTo>
                  <a:pt x="86" y="100"/>
                </a:lnTo>
                <a:close/>
                <a:moveTo>
                  <a:pt x="232" y="116"/>
                </a:moveTo>
                <a:cubicBezTo>
                  <a:pt x="232" y="180"/>
                  <a:pt x="179" y="232"/>
                  <a:pt x="116" y="232"/>
                </a:cubicBezTo>
                <a:cubicBezTo>
                  <a:pt x="52" y="232"/>
                  <a:pt x="0" y="180"/>
                  <a:pt x="0" y="116"/>
                </a:cubicBezTo>
                <a:cubicBezTo>
                  <a:pt x="0" y="53"/>
                  <a:pt x="52" y="0"/>
                  <a:pt x="116" y="0"/>
                </a:cubicBezTo>
                <a:cubicBezTo>
                  <a:pt x="179" y="0"/>
                  <a:pt x="232" y="53"/>
                  <a:pt x="232" y="116"/>
                </a:cubicBezTo>
                <a:close/>
                <a:moveTo>
                  <a:pt x="140" y="62"/>
                </a:moveTo>
                <a:cubicBezTo>
                  <a:pt x="140" y="75"/>
                  <a:pt x="150" y="84"/>
                  <a:pt x="162" y="84"/>
                </a:cubicBezTo>
                <a:cubicBezTo>
                  <a:pt x="174" y="84"/>
                  <a:pt x="184" y="75"/>
                  <a:pt x="184" y="62"/>
                </a:cubicBezTo>
                <a:cubicBezTo>
                  <a:pt x="184" y="50"/>
                  <a:pt x="174" y="40"/>
                  <a:pt x="162" y="40"/>
                </a:cubicBezTo>
                <a:cubicBezTo>
                  <a:pt x="150" y="40"/>
                  <a:pt x="140" y="50"/>
                  <a:pt x="140" y="62"/>
                </a:cubicBezTo>
                <a:close/>
                <a:moveTo>
                  <a:pt x="51" y="64"/>
                </a:moveTo>
                <a:cubicBezTo>
                  <a:pt x="51" y="76"/>
                  <a:pt x="61" y="87"/>
                  <a:pt x="74" y="87"/>
                </a:cubicBezTo>
                <a:cubicBezTo>
                  <a:pt x="87" y="87"/>
                  <a:pt x="97" y="76"/>
                  <a:pt x="97" y="64"/>
                </a:cubicBezTo>
                <a:cubicBezTo>
                  <a:pt x="97" y="51"/>
                  <a:pt x="87" y="41"/>
                  <a:pt x="74" y="41"/>
                </a:cubicBezTo>
                <a:cubicBezTo>
                  <a:pt x="61" y="41"/>
                  <a:pt x="51" y="51"/>
                  <a:pt x="51" y="64"/>
                </a:cubicBezTo>
                <a:close/>
                <a:moveTo>
                  <a:pt x="116" y="99"/>
                </a:moveTo>
                <a:cubicBezTo>
                  <a:pt x="116" y="99"/>
                  <a:pt x="108" y="95"/>
                  <a:pt x="92" y="94"/>
                </a:cubicBezTo>
                <a:cubicBezTo>
                  <a:pt x="89" y="93"/>
                  <a:pt x="82" y="90"/>
                  <a:pt x="74" y="90"/>
                </a:cubicBezTo>
                <a:cubicBezTo>
                  <a:pt x="66" y="90"/>
                  <a:pt x="59" y="93"/>
                  <a:pt x="57" y="94"/>
                </a:cubicBezTo>
                <a:cubicBezTo>
                  <a:pt x="41" y="95"/>
                  <a:pt x="33" y="99"/>
                  <a:pt x="33" y="99"/>
                </a:cubicBezTo>
                <a:cubicBezTo>
                  <a:pt x="33" y="99"/>
                  <a:pt x="35" y="128"/>
                  <a:pt x="37" y="135"/>
                </a:cubicBezTo>
                <a:cubicBezTo>
                  <a:pt x="39" y="142"/>
                  <a:pt x="47" y="145"/>
                  <a:pt x="47" y="152"/>
                </a:cubicBezTo>
                <a:cubicBezTo>
                  <a:pt x="47" y="189"/>
                  <a:pt x="47" y="189"/>
                  <a:pt x="47" y="189"/>
                </a:cubicBezTo>
                <a:cubicBezTo>
                  <a:pt x="47" y="189"/>
                  <a:pt x="61" y="192"/>
                  <a:pt x="74" y="192"/>
                </a:cubicBezTo>
                <a:cubicBezTo>
                  <a:pt x="88" y="192"/>
                  <a:pt x="101" y="189"/>
                  <a:pt x="101" y="189"/>
                </a:cubicBezTo>
                <a:cubicBezTo>
                  <a:pt x="101" y="152"/>
                  <a:pt x="101" y="152"/>
                  <a:pt x="101" y="152"/>
                </a:cubicBezTo>
                <a:cubicBezTo>
                  <a:pt x="101" y="145"/>
                  <a:pt x="109" y="142"/>
                  <a:pt x="111" y="135"/>
                </a:cubicBezTo>
                <a:cubicBezTo>
                  <a:pt x="114" y="128"/>
                  <a:pt x="116" y="99"/>
                  <a:pt x="116" y="99"/>
                </a:cubicBezTo>
                <a:close/>
                <a:moveTo>
                  <a:pt x="199" y="189"/>
                </a:moveTo>
                <a:cubicBezTo>
                  <a:pt x="199" y="189"/>
                  <a:pt x="185" y="151"/>
                  <a:pt x="185" y="145"/>
                </a:cubicBezTo>
                <a:cubicBezTo>
                  <a:pt x="185" y="138"/>
                  <a:pt x="187" y="135"/>
                  <a:pt x="189" y="128"/>
                </a:cubicBezTo>
                <a:cubicBezTo>
                  <a:pt x="191" y="122"/>
                  <a:pt x="193" y="95"/>
                  <a:pt x="193" y="95"/>
                </a:cubicBezTo>
                <a:cubicBezTo>
                  <a:pt x="193" y="95"/>
                  <a:pt x="191" y="93"/>
                  <a:pt x="178" y="91"/>
                </a:cubicBezTo>
                <a:cubicBezTo>
                  <a:pt x="176" y="90"/>
                  <a:pt x="170" y="87"/>
                  <a:pt x="162" y="87"/>
                </a:cubicBezTo>
                <a:cubicBezTo>
                  <a:pt x="154" y="87"/>
                  <a:pt x="147" y="90"/>
                  <a:pt x="145" y="91"/>
                </a:cubicBezTo>
                <a:cubicBezTo>
                  <a:pt x="133" y="93"/>
                  <a:pt x="130" y="95"/>
                  <a:pt x="130" y="95"/>
                </a:cubicBezTo>
                <a:cubicBezTo>
                  <a:pt x="130" y="95"/>
                  <a:pt x="133" y="122"/>
                  <a:pt x="135" y="128"/>
                </a:cubicBezTo>
                <a:cubicBezTo>
                  <a:pt x="137" y="135"/>
                  <a:pt x="139" y="138"/>
                  <a:pt x="139" y="145"/>
                </a:cubicBezTo>
                <a:cubicBezTo>
                  <a:pt x="139" y="151"/>
                  <a:pt x="125" y="189"/>
                  <a:pt x="125" y="189"/>
                </a:cubicBezTo>
                <a:cubicBezTo>
                  <a:pt x="125" y="189"/>
                  <a:pt x="129" y="192"/>
                  <a:pt x="162" y="192"/>
                </a:cubicBezTo>
                <a:cubicBezTo>
                  <a:pt x="194" y="192"/>
                  <a:pt x="199" y="189"/>
                  <a:pt x="199" y="189"/>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Shape 228">
            <a:extLst>
              <a:ext uri="{FF2B5EF4-FFF2-40B4-BE49-F238E27FC236}">
                <a16:creationId xmlns:a16="http://schemas.microsoft.com/office/drawing/2014/main" id="{E02E7E25-4BF0-4961-BB3B-FFC01EF6B13D}"/>
              </a:ext>
            </a:extLst>
          </p:cNvPr>
          <p:cNvSpPr txBox="1">
            <a:spLocks/>
          </p:cNvSpPr>
          <p:nvPr/>
        </p:nvSpPr>
        <p:spPr>
          <a:xfrm>
            <a:off x="5322013" y="1434490"/>
            <a:ext cx="3475425" cy="2398039"/>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Arial Narrow"/>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Narrow"/>
                <a:ea typeface="Arial Narrow"/>
                <a:cs typeface="Arial Narrow"/>
                <a:sym typeface="Arial Narrow"/>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Narrow"/>
                <a:ea typeface="Arial Narrow"/>
                <a:cs typeface="Arial Narrow"/>
                <a:sym typeface="Arial Narrow"/>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177800" marR="0" lvl="0" indent="0" algn="l" defTabSz="914400" rtl="0" eaLnBrk="1" fontAlgn="auto" latinLnBrk="0" hangingPunct="1">
              <a:lnSpc>
                <a:spcPct val="100000"/>
              </a:lnSpc>
              <a:spcBef>
                <a:spcPts val="560"/>
              </a:spcBef>
              <a:spcAft>
                <a:spcPts val="0"/>
              </a:spcAft>
              <a:buClr>
                <a:prstClr val="black"/>
              </a:buClr>
              <a:buSzPct val="100000"/>
              <a:buFont typeface="Arial"/>
              <a:buNone/>
              <a:tabLst/>
              <a:defRPr/>
            </a:pPr>
            <a:r>
              <a:rPr kumimoji="0" lang="ru-RU" sz="14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Arial Narrow"/>
              </a:rPr>
              <a:t>Контроль предписаний Ростехнадзора</a:t>
            </a:r>
          </a:p>
          <a:p>
            <a:pPr marL="177800" marR="0" lvl="0" indent="0" algn="l" defTabSz="914400" rtl="0" eaLnBrk="1" fontAlgn="auto" latinLnBrk="0" hangingPunct="1">
              <a:lnSpc>
                <a:spcPct val="100000"/>
              </a:lnSpc>
              <a:spcBef>
                <a:spcPts val="560"/>
              </a:spcBef>
              <a:spcAft>
                <a:spcPts val="0"/>
              </a:spcAft>
              <a:buClr>
                <a:prstClr val="black"/>
              </a:buClr>
              <a:buSzPct val="100000"/>
              <a:buFont typeface="Arial"/>
              <a:buNone/>
              <a:tabLst/>
              <a:defRPr/>
            </a:pPr>
            <a:endParaRPr kumimoji="0" lang="ru-RU" sz="14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Arial Narrow"/>
            </a:endParaRPr>
          </a:p>
          <a:p>
            <a:pPr marL="177800" marR="0" lvl="0" indent="0" algn="l" defTabSz="914400" rtl="0" eaLnBrk="1" fontAlgn="auto" latinLnBrk="0" hangingPunct="1">
              <a:lnSpc>
                <a:spcPct val="100000"/>
              </a:lnSpc>
              <a:spcBef>
                <a:spcPts val="560"/>
              </a:spcBef>
              <a:spcAft>
                <a:spcPts val="0"/>
              </a:spcAft>
              <a:buClr>
                <a:prstClr val="black"/>
              </a:buClr>
              <a:buSzPct val="100000"/>
              <a:buFont typeface="Arial"/>
              <a:buNone/>
              <a:tabLst/>
              <a:defRPr/>
            </a:pPr>
            <a:r>
              <a:rPr kumimoji="0" lang="ru-RU" sz="14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Arial Narrow"/>
              </a:rPr>
              <a:t>Управление данными об авариях и инцидентах</a:t>
            </a:r>
          </a:p>
          <a:p>
            <a:pPr marL="177800" marR="0" lvl="0" indent="0" algn="l" defTabSz="914400" rtl="0" eaLnBrk="1" fontAlgn="auto" latinLnBrk="0" hangingPunct="1">
              <a:lnSpc>
                <a:spcPct val="100000"/>
              </a:lnSpc>
              <a:spcBef>
                <a:spcPts val="560"/>
              </a:spcBef>
              <a:spcAft>
                <a:spcPts val="0"/>
              </a:spcAft>
              <a:buClr>
                <a:prstClr val="black"/>
              </a:buClr>
              <a:buSzPct val="100000"/>
              <a:buFont typeface="Arial"/>
              <a:buNone/>
              <a:tabLst/>
              <a:defRPr/>
            </a:pPr>
            <a:endParaRPr kumimoji="0" lang="ru-RU" sz="14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Arial Narrow"/>
            </a:endParaRPr>
          </a:p>
          <a:p>
            <a:pPr marL="177800" marR="0" lvl="0" indent="0" algn="l" defTabSz="914400" rtl="0" eaLnBrk="1" fontAlgn="auto" latinLnBrk="0" hangingPunct="1">
              <a:lnSpc>
                <a:spcPct val="100000"/>
              </a:lnSpc>
              <a:spcBef>
                <a:spcPts val="560"/>
              </a:spcBef>
              <a:spcAft>
                <a:spcPts val="0"/>
              </a:spcAft>
              <a:buClr>
                <a:prstClr val="black"/>
              </a:buClr>
              <a:buSzPct val="100000"/>
              <a:buFont typeface="Arial"/>
              <a:buNone/>
              <a:tabLst/>
              <a:defRPr/>
            </a:pPr>
            <a:endParaRPr kumimoji="0" lang="ru-RU" sz="14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Arial Narrow"/>
            </a:endParaRPr>
          </a:p>
          <a:p>
            <a:pPr marL="177800" marR="0" lvl="0" indent="0" algn="l" defTabSz="914400" rtl="0" eaLnBrk="1" fontAlgn="auto" latinLnBrk="0" hangingPunct="1">
              <a:lnSpc>
                <a:spcPct val="100000"/>
              </a:lnSpc>
              <a:spcBef>
                <a:spcPts val="560"/>
              </a:spcBef>
              <a:spcAft>
                <a:spcPts val="0"/>
              </a:spcAft>
              <a:buClr>
                <a:prstClr val="black"/>
              </a:buClr>
              <a:buSzPct val="100000"/>
              <a:buFont typeface="Arial"/>
              <a:buNone/>
              <a:tabLst/>
              <a:defRPr/>
            </a:pPr>
            <a:r>
              <a:rPr kumimoji="0" lang="ru-RU" sz="14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Arial Narrow"/>
              </a:rPr>
              <a:t>Анализ состояния ПБ</a:t>
            </a:r>
          </a:p>
          <a:p>
            <a:pPr marL="177800" marR="0" lvl="0" indent="0" algn="l" defTabSz="914400" rtl="0" eaLnBrk="1" fontAlgn="auto" latinLnBrk="0" hangingPunct="1">
              <a:lnSpc>
                <a:spcPct val="100000"/>
              </a:lnSpc>
              <a:spcBef>
                <a:spcPts val="560"/>
              </a:spcBef>
              <a:spcAft>
                <a:spcPts val="0"/>
              </a:spcAft>
              <a:buClr>
                <a:prstClr val="black"/>
              </a:buClr>
              <a:buSzPct val="100000"/>
              <a:buFont typeface="Arial"/>
              <a:buNone/>
              <a:tabLst/>
              <a:defRPr/>
            </a:pPr>
            <a:endParaRPr kumimoji="0" lang="ru-RU" sz="14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Arial Narrow"/>
            </a:endParaRPr>
          </a:p>
          <a:p>
            <a:pPr marL="177800" marR="0" lvl="0" indent="0" algn="l" defTabSz="914400" rtl="0" eaLnBrk="1" fontAlgn="auto" latinLnBrk="0" hangingPunct="1">
              <a:lnSpc>
                <a:spcPct val="100000"/>
              </a:lnSpc>
              <a:spcBef>
                <a:spcPts val="560"/>
              </a:spcBef>
              <a:spcAft>
                <a:spcPts val="0"/>
              </a:spcAft>
              <a:buClr>
                <a:prstClr val="black"/>
              </a:buClr>
              <a:buSzPct val="100000"/>
              <a:buFont typeface="Arial"/>
              <a:buNone/>
              <a:tabLst/>
              <a:defRPr/>
            </a:pPr>
            <a:endParaRPr kumimoji="0" lang="ru-RU" sz="14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Arial Narrow"/>
            </a:endParaRPr>
          </a:p>
          <a:p>
            <a:pPr marL="177800" marR="0" lvl="0" indent="0" algn="l" defTabSz="914400" rtl="0" eaLnBrk="1" fontAlgn="auto" latinLnBrk="0" hangingPunct="1">
              <a:lnSpc>
                <a:spcPct val="100000"/>
              </a:lnSpc>
              <a:spcBef>
                <a:spcPts val="560"/>
              </a:spcBef>
              <a:spcAft>
                <a:spcPts val="0"/>
              </a:spcAft>
              <a:buClr>
                <a:prstClr val="black"/>
              </a:buClr>
              <a:buSzPct val="100000"/>
              <a:buFont typeface="Arial"/>
              <a:buNone/>
              <a:tabLst/>
              <a:defRPr/>
            </a:pPr>
            <a:r>
              <a:rPr kumimoji="0" lang="ru-RU" sz="14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sym typeface="Arial Narrow"/>
              </a:rPr>
              <a:t>Обязательная и внутренняя отчётность</a:t>
            </a:r>
          </a:p>
        </p:txBody>
      </p:sp>
      <p:sp>
        <p:nvSpPr>
          <p:cNvPr id="18" name="Freeform 173">
            <a:extLst>
              <a:ext uri="{FF2B5EF4-FFF2-40B4-BE49-F238E27FC236}">
                <a16:creationId xmlns:a16="http://schemas.microsoft.com/office/drawing/2014/main" id="{E1B671EF-94DA-42E1-873F-5FEC8E7D7E4F}"/>
              </a:ext>
            </a:extLst>
          </p:cNvPr>
          <p:cNvSpPr>
            <a:spLocks noChangeAspect="1" noEditPoints="1"/>
          </p:cNvSpPr>
          <p:nvPr/>
        </p:nvSpPr>
        <p:spPr bwMode="auto">
          <a:xfrm>
            <a:off x="4922302" y="1295272"/>
            <a:ext cx="561878" cy="563931"/>
          </a:xfrm>
          <a:custGeom>
            <a:avLst/>
            <a:gdLst>
              <a:gd name="T0" fmla="*/ 77 w 232"/>
              <a:gd name="T1" fmla="*/ 88 h 232"/>
              <a:gd name="T2" fmla="*/ 77 w 232"/>
              <a:gd name="T3" fmla="*/ 144 h 232"/>
              <a:gd name="T4" fmla="*/ 56 w 232"/>
              <a:gd name="T5" fmla="*/ 118 h 232"/>
              <a:gd name="T6" fmla="*/ 72 w 232"/>
              <a:gd name="T7" fmla="*/ 119 h 232"/>
              <a:gd name="T8" fmla="*/ 99 w 232"/>
              <a:gd name="T9" fmla="*/ 109 h 232"/>
              <a:gd name="T10" fmla="*/ 56 w 232"/>
              <a:gd name="T11" fmla="*/ 118 h 232"/>
              <a:gd name="T12" fmla="*/ 177 w 232"/>
              <a:gd name="T13" fmla="*/ 77 h 232"/>
              <a:gd name="T14" fmla="*/ 159 w 232"/>
              <a:gd name="T15" fmla="*/ 74 h 232"/>
              <a:gd name="T16" fmla="*/ 116 w 232"/>
              <a:gd name="T17" fmla="*/ 0 h 232"/>
              <a:gd name="T18" fmla="*/ 116 w 232"/>
              <a:gd name="T19" fmla="*/ 232 h 232"/>
              <a:gd name="T20" fmla="*/ 116 w 232"/>
              <a:gd name="T21" fmla="*/ 0 h 232"/>
              <a:gd name="T22" fmla="*/ 77 w 232"/>
              <a:gd name="T23" fmla="*/ 79 h 232"/>
              <a:gd name="T24" fmla="*/ 77 w 232"/>
              <a:gd name="T25" fmla="*/ 152 h 232"/>
              <a:gd name="T26" fmla="*/ 107 w 232"/>
              <a:gd name="T27" fmla="*/ 144 h 232"/>
              <a:gd name="T28" fmla="*/ 173 w 232"/>
              <a:gd name="T29" fmla="*/ 138 h 232"/>
              <a:gd name="T30" fmla="*/ 107 w 232"/>
              <a:gd name="T31" fmla="*/ 144 h 232"/>
              <a:gd name="T32" fmla="*/ 143 w 232"/>
              <a:gd name="T33" fmla="*/ 162 h 232"/>
              <a:gd name="T34" fmla="*/ 93 w 232"/>
              <a:gd name="T35" fmla="*/ 156 h 232"/>
              <a:gd name="T36" fmla="*/ 117 w 232"/>
              <a:gd name="T37" fmla="*/ 125 h 232"/>
              <a:gd name="T38" fmla="*/ 173 w 232"/>
              <a:gd name="T39" fmla="*/ 119 h 232"/>
              <a:gd name="T40" fmla="*/ 117 w 232"/>
              <a:gd name="T41" fmla="*/ 125 h 232"/>
              <a:gd name="T42" fmla="*/ 115 w 232"/>
              <a:gd name="T43" fmla="*/ 101 h 232"/>
              <a:gd name="T44" fmla="*/ 173 w 232"/>
              <a:gd name="T45" fmla="*/ 107 h 232"/>
              <a:gd name="T46" fmla="*/ 111 w 232"/>
              <a:gd name="T47" fmla="*/ 88 h 232"/>
              <a:gd name="T48" fmla="*/ 148 w 232"/>
              <a:gd name="T49" fmla="*/ 82 h 232"/>
              <a:gd name="T50" fmla="*/ 111 w 232"/>
              <a:gd name="T51" fmla="*/ 88 h 232"/>
              <a:gd name="T52" fmla="*/ 184 w 232"/>
              <a:gd name="T53" fmla="*/ 188 h 232"/>
              <a:gd name="T54" fmla="*/ 74 w 232"/>
              <a:gd name="T55" fmla="*/ 180 h 232"/>
              <a:gd name="T56" fmla="*/ 77 w 232"/>
              <a:gd name="T57" fmla="*/ 157 h 232"/>
              <a:gd name="T58" fmla="*/ 83 w 232"/>
              <a:gd name="T59" fmla="*/ 179 h 232"/>
              <a:gd name="T60" fmla="*/ 183 w 232"/>
              <a:gd name="T61" fmla="*/ 86 h 232"/>
              <a:gd name="T62" fmla="*/ 150 w 232"/>
              <a:gd name="T63" fmla="*/ 74 h 232"/>
              <a:gd name="T64" fmla="*/ 83 w 232"/>
              <a:gd name="T65" fmla="*/ 53 h 232"/>
              <a:gd name="T66" fmla="*/ 77 w 232"/>
              <a:gd name="T67" fmla="*/ 75 h 232"/>
              <a:gd name="T68" fmla="*/ 74 w 232"/>
              <a:gd name="T69" fmla="*/ 51 h 232"/>
              <a:gd name="T70" fmla="*/ 155 w 232"/>
              <a:gd name="T71" fmla="*/ 44 h 232"/>
              <a:gd name="T72" fmla="*/ 158 w 232"/>
              <a:gd name="T73" fmla="*/ 45 h 232"/>
              <a:gd name="T74" fmla="*/ 192 w 232"/>
              <a:gd name="T75" fmla="*/ 81 h 232"/>
              <a:gd name="T76" fmla="*/ 192 w 232"/>
              <a:gd name="T77" fmla="*/ 18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232">
                <a:moveTo>
                  <a:pt x="105" y="116"/>
                </a:moveTo>
                <a:cubicBezTo>
                  <a:pt x="105" y="101"/>
                  <a:pt x="92" y="88"/>
                  <a:pt x="77" y="88"/>
                </a:cubicBezTo>
                <a:cubicBezTo>
                  <a:pt x="62" y="88"/>
                  <a:pt x="49" y="101"/>
                  <a:pt x="49" y="116"/>
                </a:cubicBezTo>
                <a:cubicBezTo>
                  <a:pt x="49" y="131"/>
                  <a:pt x="62" y="144"/>
                  <a:pt x="77" y="144"/>
                </a:cubicBezTo>
                <a:cubicBezTo>
                  <a:pt x="92" y="144"/>
                  <a:pt x="105" y="131"/>
                  <a:pt x="105" y="116"/>
                </a:cubicBezTo>
                <a:close/>
                <a:moveTo>
                  <a:pt x="56" y="118"/>
                </a:moveTo>
                <a:cubicBezTo>
                  <a:pt x="62" y="110"/>
                  <a:pt x="62" y="110"/>
                  <a:pt x="62" y="110"/>
                </a:cubicBezTo>
                <a:cubicBezTo>
                  <a:pt x="72" y="119"/>
                  <a:pt x="72" y="119"/>
                  <a:pt x="72" y="119"/>
                </a:cubicBezTo>
                <a:cubicBezTo>
                  <a:pt x="92" y="101"/>
                  <a:pt x="92" y="101"/>
                  <a:pt x="92" y="101"/>
                </a:cubicBezTo>
                <a:cubicBezTo>
                  <a:pt x="99" y="109"/>
                  <a:pt x="99" y="109"/>
                  <a:pt x="99" y="109"/>
                </a:cubicBezTo>
                <a:cubicBezTo>
                  <a:pt x="72" y="132"/>
                  <a:pt x="72" y="132"/>
                  <a:pt x="72" y="132"/>
                </a:cubicBezTo>
                <a:lnTo>
                  <a:pt x="56" y="118"/>
                </a:lnTo>
                <a:close/>
                <a:moveTo>
                  <a:pt x="159" y="59"/>
                </a:moveTo>
                <a:cubicBezTo>
                  <a:pt x="177" y="77"/>
                  <a:pt x="177" y="77"/>
                  <a:pt x="177" y="77"/>
                </a:cubicBezTo>
                <a:cubicBezTo>
                  <a:pt x="162" y="77"/>
                  <a:pt x="162" y="77"/>
                  <a:pt x="162" y="77"/>
                </a:cubicBezTo>
                <a:cubicBezTo>
                  <a:pt x="161" y="77"/>
                  <a:pt x="159" y="75"/>
                  <a:pt x="159" y="74"/>
                </a:cubicBezTo>
                <a:lnTo>
                  <a:pt x="159" y="59"/>
                </a:lnTo>
                <a:close/>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41" y="116"/>
                </a:moveTo>
                <a:cubicBezTo>
                  <a:pt x="41" y="96"/>
                  <a:pt x="57" y="79"/>
                  <a:pt x="77" y="79"/>
                </a:cubicBezTo>
                <a:cubicBezTo>
                  <a:pt x="97" y="79"/>
                  <a:pt x="113" y="96"/>
                  <a:pt x="113" y="116"/>
                </a:cubicBezTo>
                <a:cubicBezTo>
                  <a:pt x="113" y="136"/>
                  <a:pt x="97" y="152"/>
                  <a:pt x="77" y="152"/>
                </a:cubicBezTo>
                <a:cubicBezTo>
                  <a:pt x="57" y="152"/>
                  <a:pt x="41" y="136"/>
                  <a:pt x="41" y="116"/>
                </a:cubicBezTo>
                <a:close/>
                <a:moveTo>
                  <a:pt x="107" y="144"/>
                </a:moveTo>
                <a:cubicBezTo>
                  <a:pt x="109" y="142"/>
                  <a:pt x="110" y="140"/>
                  <a:pt x="112" y="138"/>
                </a:cubicBezTo>
                <a:cubicBezTo>
                  <a:pt x="173" y="138"/>
                  <a:pt x="173" y="138"/>
                  <a:pt x="173" y="138"/>
                </a:cubicBezTo>
                <a:cubicBezTo>
                  <a:pt x="173" y="144"/>
                  <a:pt x="173" y="144"/>
                  <a:pt x="173" y="144"/>
                </a:cubicBezTo>
                <a:lnTo>
                  <a:pt x="107" y="144"/>
                </a:lnTo>
                <a:close/>
                <a:moveTo>
                  <a:pt x="143" y="156"/>
                </a:moveTo>
                <a:cubicBezTo>
                  <a:pt x="143" y="162"/>
                  <a:pt x="143" y="162"/>
                  <a:pt x="143" y="162"/>
                </a:cubicBezTo>
                <a:cubicBezTo>
                  <a:pt x="93" y="162"/>
                  <a:pt x="93" y="162"/>
                  <a:pt x="93" y="162"/>
                </a:cubicBezTo>
                <a:cubicBezTo>
                  <a:pt x="93" y="156"/>
                  <a:pt x="93" y="156"/>
                  <a:pt x="93" y="156"/>
                </a:cubicBezTo>
                <a:lnTo>
                  <a:pt x="143" y="156"/>
                </a:lnTo>
                <a:close/>
                <a:moveTo>
                  <a:pt x="117" y="125"/>
                </a:moveTo>
                <a:cubicBezTo>
                  <a:pt x="117" y="123"/>
                  <a:pt x="118" y="121"/>
                  <a:pt x="118" y="119"/>
                </a:cubicBezTo>
                <a:cubicBezTo>
                  <a:pt x="173" y="119"/>
                  <a:pt x="173" y="119"/>
                  <a:pt x="173" y="119"/>
                </a:cubicBezTo>
                <a:cubicBezTo>
                  <a:pt x="173" y="125"/>
                  <a:pt x="173" y="125"/>
                  <a:pt x="173" y="125"/>
                </a:cubicBezTo>
                <a:lnTo>
                  <a:pt x="117" y="125"/>
                </a:lnTo>
                <a:close/>
                <a:moveTo>
                  <a:pt x="117" y="107"/>
                </a:moveTo>
                <a:cubicBezTo>
                  <a:pt x="116" y="105"/>
                  <a:pt x="116" y="103"/>
                  <a:pt x="115" y="101"/>
                </a:cubicBezTo>
                <a:cubicBezTo>
                  <a:pt x="173" y="101"/>
                  <a:pt x="173" y="101"/>
                  <a:pt x="173" y="101"/>
                </a:cubicBezTo>
                <a:cubicBezTo>
                  <a:pt x="173" y="107"/>
                  <a:pt x="173" y="107"/>
                  <a:pt x="173" y="107"/>
                </a:cubicBezTo>
                <a:lnTo>
                  <a:pt x="117" y="107"/>
                </a:lnTo>
                <a:close/>
                <a:moveTo>
                  <a:pt x="111" y="88"/>
                </a:moveTo>
                <a:cubicBezTo>
                  <a:pt x="111" y="82"/>
                  <a:pt x="111" y="82"/>
                  <a:pt x="111" y="82"/>
                </a:cubicBezTo>
                <a:cubicBezTo>
                  <a:pt x="148" y="82"/>
                  <a:pt x="148" y="82"/>
                  <a:pt x="148" y="82"/>
                </a:cubicBezTo>
                <a:cubicBezTo>
                  <a:pt x="150" y="85"/>
                  <a:pt x="153" y="87"/>
                  <a:pt x="155" y="88"/>
                </a:cubicBezTo>
                <a:lnTo>
                  <a:pt x="111" y="88"/>
                </a:lnTo>
                <a:close/>
                <a:moveTo>
                  <a:pt x="192" y="180"/>
                </a:moveTo>
                <a:cubicBezTo>
                  <a:pt x="192" y="185"/>
                  <a:pt x="188" y="188"/>
                  <a:pt x="184" y="188"/>
                </a:cubicBezTo>
                <a:cubicBezTo>
                  <a:pt x="82" y="188"/>
                  <a:pt x="82" y="188"/>
                  <a:pt x="82" y="188"/>
                </a:cubicBezTo>
                <a:cubicBezTo>
                  <a:pt x="77" y="188"/>
                  <a:pt x="74" y="185"/>
                  <a:pt x="74" y="180"/>
                </a:cubicBezTo>
                <a:cubicBezTo>
                  <a:pt x="74" y="157"/>
                  <a:pt x="74" y="157"/>
                  <a:pt x="74" y="157"/>
                </a:cubicBezTo>
                <a:cubicBezTo>
                  <a:pt x="75" y="157"/>
                  <a:pt x="76" y="157"/>
                  <a:pt x="77" y="157"/>
                </a:cubicBezTo>
                <a:cubicBezTo>
                  <a:pt x="79" y="157"/>
                  <a:pt x="81" y="157"/>
                  <a:pt x="83" y="156"/>
                </a:cubicBezTo>
                <a:cubicBezTo>
                  <a:pt x="83" y="179"/>
                  <a:pt x="83" y="179"/>
                  <a:pt x="83" y="179"/>
                </a:cubicBezTo>
                <a:cubicBezTo>
                  <a:pt x="183" y="179"/>
                  <a:pt x="183" y="179"/>
                  <a:pt x="183" y="179"/>
                </a:cubicBezTo>
                <a:cubicBezTo>
                  <a:pt x="183" y="86"/>
                  <a:pt x="183" y="86"/>
                  <a:pt x="183" y="86"/>
                </a:cubicBezTo>
                <a:cubicBezTo>
                  <a:pt x="162" y="86"/>
                  <a:pt x="162" y="86"/>
                  <a:pt x="162" y="86"/>
                </a:cubicBezTo>
                <a:cubicBezTo>
                  <a:pt x="156" y="86"/>
                  <a:pt x="150" y="80"/>
                  <a:pt x="150" y="74"/>
                </a:cubicBezTo>
                <a:cubicBezTo>
                  <a:pt x="150" y="53"/>
                  <a:pt x="150" y="53"/>
                  <a:pt x="150" y="53"/>
                </a:cubicBezTo>
                <a:cubicBezTo>
                  <a:pt x="83" y="53"/>
                  <a:pt x="83" y="53"/>
                  <a:pt x="83" y="53"/>
                </a:cubicBezTo>
                <a:cubicBezTo>
                  <a:pt x="83" y="75"/>
                  <a:pt x="83" y="75"/>
                  <a:pt x="83" y="75"/>
                </a:cubicBezTo>
                <a:cubicBezTo>
                  <a:pt x="81" y="75"/>
                  <a:pt x="79" y="75"/>
                  <a:pt x="77" y="75"/>
                </a:cubicBezTo>
                <a:cubicBezTo>
                  <a:pt x="76" y="75"/>
                  <a:pt x="75" y="75"/>
                  <a:pt x="74" y="75"/>
                </a:cubicBezTo>
                <a:cubicBezTo>
                  <a:pt x="74" y="51"/>
                  <a:pt x="74" y="51"/>
                  <a:pt x="74" y="51"/>
                </a:cubicBezTo>
                <a:cubicBezTo>
                  <a:pt x="74" y="47"/>
                  <a:pt x="77" y="44"/>
                  <a:pt x="82" y="44"/>
                </a:cubicBezTo>
                <a:cubicBezTo>
                  <a:pt x="155" y="44"/>
                  <a:pt x="155" y="44"/>
                  <a:pt x="155" y="44"/>
                </a:cubicBezTo>
                <a:cubicBezTo>
                  <a:pt x="155" y="44"/>
                  <a:pt x="155" y="44"/>
                  <a:pt x="155" y="44"/>
                </a:cubicBezTo>
                <a:cubicBezTo>
                  <a:pt x="156" y="44"/>
                  <a:pt x="157" y="44"/>
                  <a:pt x="158" y="45"/>
                </a:cubicBezTo>
                <a:cubicBezTo>
                  <a:pt x="190" y="77"/>
                  <a:pt x="190" y="77"/>
                  <a:pt x="190" y="77"/>
                </a:cubicBezTo>
                <a:cubicBezTo>
                  <a:pt x="191" y="78"/>
                  <a:pt x="192" y="79"/>
                  <a:pt x="192" y="81"/>
                </a:cubicBezTo>
                <a:cubicBezTo>
                  <a:pt x="192" y="81"/>
                  <a:pt x="192" y="81"/>
                  <a:pt x="192" y="81"/>
                </a:cubicBezTo>
                <a:lnTo>
                  <a:pt x="192" y="180"/>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Freeform 100">
            <a:extLst>
              <a:ext uri="{FF2B5EF4-FFF2-40B4-BE49-F238E27FC236}">
                <a16:creationId xmlns:a16="http://schemas.microsoft.com/office/drawing/2014/main" id="{3DB1FB4B-6BCB-4964-B8E2-5706F2813D10}"/>
              </a:ext>
            </a:extLst>
          </p:cNvPr>
          <p:cNvSpPr>
            <a:spLocks noChangeAspect="1" noEditPoints="1"/>
          </p:cNvSpPr>
          <p:nvPr/>
        </p:nvSpPr>
        <p:spPr bwMode="auto">
          <a:xfrm>
            <a:off x="4924069" y="2958898"/>
            <a:ext cx="561878" cy="562906"/>
          </a:xfrm>
          <a:custGeom>
            <a:avLst/>
            <a:gdLst>
              <a:gd name="T0" fmla="*/ 147 w 232"/>
              <a:gd name="T1" fmla="*/ 63 h 232"/>
              <a:gd name="T2" fmla="*/ 142 w 232"/>
              <a:gd name="T3" fmla="*/ 63 h 232"/>
              <a:gd name="T4" fmla="*/ 142 w 232"/>
              <a:gd name="T5" fmla="*/ 77 h 232"/>
              <a:gd name="T6" fmla="*/ 72 w 232"/>
              <a:gd name="T7" fmla="*/ 117 h 232"/>
              <a:gd name="T8" fmla="*/ 61 w 232"/>
              <a:gd name="T9" fmla="*/ 117 h 232"/>
              <a:gd name="T10" fmla="*/ 116 w 232"/>
              <a:gd name="T11" fmla="*/ 77 h 232"/>
              <a:gd name="T12" fmla="*/ 46 w 232"/>
              <a:gd name="T13" fmla="*/ 157 h 232"/>
              <a:gd name="T14" fmla="*/ 46 w 232"/>
              <a:gd name="T15" fmla="*/ 143 h 232"/>
              <a:gd name="T16" fmla="*/ 72 w 232"/>
              <a:gd name="T17" fmla="*/ 157 h 232"/>
              <a:gd name="T18" fmla="*/ 61 w 232"/>
              <a:gd name="T19" fmla="*/ 157 h 232"/>
              <a:gd name="T20" fmla="*/ 100 w 232"/>
              <a:gd name="T21" fmla="*/ 77 h 232"/>
              <a:gd name="T22" fmla="*/ 232 w 232"/>
              <a:gd name="T23" fmla="*/ 116 h 232"/>
              <a:gd name="T24" fmla="*/ 116 w 232"/>
              <a:gd name="T25" fmla="*/ 0 h 232"/>
              <a:gd name="T26" fmla="*/ 75 w 232"/>
              <a:gd name="T27" fmla="*/ 72 h 232"/>
              <a:gd name="T28" fmla="*/ 36 w 232"/>
              <a:gd name="T29" fmla="*/ 97 h 232"/>
              <a:gd name="T30" fmla="*/ 36 w 232"/>
              <a:gd name="T31" fmla="*/ 173 h 232"/>
              <a:gd name="T32" fmla="*/ 84 w 232"/>
              <a:gd name="T33" fmla="*/ 173 h 232"/>
              <a:gd name="T34" fmla="*/ 86 w 232"/>
              <a:gd name="T35" fmla="*/ 139 h 232"/>
              <a:gd name="T36" fmla="*/ 86 w 232"/>
              <a:gd name="T37" fmla="*/ 125 h 232"/>
              <a:gd name="T38" fmla="*/ 84 w 232"/>
              <a:gd name="T39" fmla="*/ 97 h 232"/>
              <a:gd name="T40" fmla="*/ 86 w 232"/>
              <a:gd name="T41" fmla="*/ 86 h 232"/>
              <a:gd name="T42" fmla="*/ 166 w 232"/>
              <a:gd name="T43" fmla="*/ 173 h 232"/>
              <a:gd name="T44" fmla="*/ 146 w 232"/>
              <a:gd name="T45" fmla="*/ 158 h 232"/>
              <a:gd name="T46" fmla="*/ 145 w 232"/>
              <a:gd name="T47" fmla="*/ 147 h 232"/>
              <a:gd name="T48" fmla="*/ 140 w 232"/>
              <a:gd name="T49" fmla="*/ 173 h 232"/>
              <a:gd name="T50" fmla="*/ 113 w 232"/>
              <a:gd name="T51" fmla="*/ 146 h 232"/>
              <a:gd name="T52" fmla="*/ 112 w 232"/>
              <a:gd name="T53" fmla="*/ 158 h 232"/>
              <a:gd name="T54" fmla="*/ 100 w 232"/>
              <a:gd name="T55" fmla="*/ 157 h 232"/>
              <a:gd name="T56" fmla="*/ 101 w 232"/>
              <a:gd name="T57" fmla="*/ 143 h 232"/>
              <a:gd name="T58" fmla="*/ 105 w 232"/>
              <a:gd name="T59" fmla="*/ 88 h 232"/>
              <a:gd name="T60" fmla="*/ 166 w 232"/>
              <a:gd name="T61" fmla="*/ 104 h 232"/>
              <a:gd name="T62" fmla="*/ 168 w 232"/>
              <a:gd name="T63" fmla="*/ 89 h 232"/>
              <a:gd name="T64" fmla="*/ 168 w 232"/>
              <a:gd name="T65" fmla="*/ 58 h 232"/>
              <a:gd name="T66" fmla="*/ 90 w 232"/>
              <a:gd name="T67" fmla="*/ 58 h 232"/>
              <a:gd name="T68" fmla="*/ 90 w 232"/>
              <a:gd name="T69" fmla="*/ 89 h 232"/>
              <a:gd name="T70" fmla="*/ 92 w 232"/>
              <a:gd name="T71" fmla="*/ 128 h 232"/>
              <a:gd name="T72" fmla="*/ 92 w 232"/>
              <a:gd name="T73" fmla="*/ 136 h 232"/>
              <a:gd name="T74" fmla="*/ 90 w 232"/>
              <a:gd name="T75" fmla="*/ 182 h 232"/>
              <a:gd name="T76" fmla="*/ 196 w 232"/>
              <a:gd name="T77" fmla="*/ 170 h 232"/>
              <a:gd name="T78" fmla="*/ 164 w 232"/>
              <a:gd name="T79" fmla="*/ 133 h 232"/>
              <a:gd name="T80" fmla="*/ 158 w 232"/>
              <a:gd name="T81" fmla="*/ 132 h 232"/>
              <a:gd name="T82" fmla="*/ 107 w 232"/>
              <a:gd name="T83" fmla="*/ 137 h 232"/>
              <a:gd name="T84" fmla="*/ 150 w 232"/>
              <a:gd name="T85" fmla="*/ 143 h 232"/>
              <a:gd name="T86" fmla="*/ 187 w 232"/>
              <a:gd name="T87" fmla="*/ 180 h 232"/>
              <a:gd name="T88" fmla="*/ 190 w 232"/>
              <a:gd name="T89" fmla="*/ 180 h 232"/>
              <a:gd name="T90" fmla="*/ 196 w 232"/>
              <a:gd name="T91" fmla="*/ 170 h 232"/>
              <a:gd name="T92" fmla="*/ 149 w 232"/>
              <a:gd name="T93" fmla="*/ 132 h 232"/>
              <a:gd name="T94" fmla="*/ 46 w 232"/>
              <a:gd name="T95" fmla="*/ 117 h 232"/>
              <a:gd name="T96" fmla="*/ 46 w 232"/>
              <a:gd name="T97" fmla="*/ 1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2" h="232">
                <a:moveTo>
                  <a:pt x="158" y="77"/>
                </a:moveTo>
                <a:cubicBezTo>
                  <a:pt x="147" y="77"/>
                  <a:pt x="147" y="77"/>
                  <a:pt x="147" y="77"/>
                </a:cubicBezTo>
                <a:cubicBezTo>
                  <a:pt x="147" y="63"/>
                  <a:pt x="147" y="63"/>
                  <a:pt x="147" y="63"/>
                </a:cubicBezTo>
                <a:cubicBezTo>
                  <a:pt x="158" y="63"/>
                  <a:pt x="158" y="63"/>
                  <a:pt x="158" y="63"/>
                </a:cubicBezTo>
                <a:lnTo>
                  <a:pt x="158" y="77"/>
                </a:lnTo>
                <a:close/>
                <a:moveTo>
                  <a:pt x="142" y="63"/>
                </a:moveTo>
                <a:cubicBezTo>
                  <a:pt x="131" y="63"/>
                  <a:pt x="131" y="63"/>
                  <a:pt x="131" y="63"/>
                </a:cubicBezTo>
                <a:cubicBezTo>
                  <a:pt x="131" y="77"/>
                  <a:pt x="131" y="77"/>
                  <a:pt x="131" y="77"/>
                </a:cubicBezTo>
                <a:cubicBezTo>
                  <a:pt x="142" y="77"/>
                  <a:pt x="142" y="77"/>
                  <a:pt x="142" y="77"/>
                </a:cubicBezTo>
                <a:lnTo>
                  <a:pt x="142" y="63"/>
                </a:lnTo>
                <a:close/>
                <a:moveTo>
                  <a:pt x="61" y="117"/>
                </a:moveTo>
                <a:cubicBezTo>
                  <a:pt x="72" y="117"/>
                  <a:pt x="72" y="117"/>
                  <a:pt x="72" y="117"/>
                </a:cubicBezTo>
                <a:cubicBezTo>
                  <a:pt x="72" y="104"/>
                  <a:pt x="72" y="104"/>
                  <a:pt x="72" y="104"/>
                </a:cubicBezTo>
                <a:cubicBezTo>
                  <a:pt x="61" y="104"/>
                  <a:pt x="61" y="104"/>
                  <a:pt x="61" y="104"/>
                </a:cubicBezTo>
                <a:lnTo>
                  <a:pt x="61" y="117"/>
                </a:lnTo>
                <a:close/>
                <a:moveTo>
                  <a:pt x="126" y="63"/>
                </a:moveTo>
                <a:cubicBezTo>
                  <a:pt x="116" y="63"/>
                  <a:pt x="116" y="63"/>
                  <a:pt x="116" y="63"/>
                </a:cubicBezTo>
                <a:cubicBezTo>
                  <a:pt x="116" y="77"/>
                  <a:pt x="116" y="77"/>
                  <a:pt x="116" y="77"/>
                </a:cubicBezTo>
                <a:cubicBezTo>
                  <a:pt x="126" y="77"/>
                  <a:pt x="126" y="77"/>
                  <a:pt x="126" y="77"/>
                </a:cubicBezTo>
                <a:lnTo>
                  <a:pt x="126" y="63"/>
                </a:lnTo>
                <a:close/>
                <a:moveTo>
                  <a:pt x="46" y="157"/>
                </a:moveTo>
                <a:cubicBezTo>
                  <a:pt x="56" y="157"/>
                  <a:pt x="56" y="157"/>
                  <a:pt x="56" y="157"/>
                </a:cubicBezTo>
                <a:cubicBezTo>
                  <a:pt x="56" y="143"/>
                  <a:pt x="56" y="143"/>
                  <a:pt x="56" y="143"/>
                </a:cubicBezTo>
                <a:cubicBezTo>
                  <a:pt x="46" y="143"/>
                  <a:pt x="46" y="143"/>
                  <a:pt x="46" y="143"/>
                </a:cubicBezTo>
                <a:lnTo>
                  <a:pt x="46" y="157"/>
                </a:lnTo>
                <a:close/>
                <a:moveTo>
                  <a:pt x="61" y="157"/>
                </a:moveTo>
                <a:cubicBezTo>
                  <a:pt x="72" y="157"/>
                  <a:pt x="72" y="157"/>
                  <a:pt x="72" y="157"/>
                </a:cubicBezTo>
                <a:cubicBezTo>
                  <a:pt x="72" y="143"/>
                  <a:pt x="72" y="143"/>
                  <a:pt x="72" y="143"/>
                </a:cubicBezTo>
                <a:cubicBezTo>
                  <a:pt x="61" y="143"/>
                  <a:pt x="61" y="143"/>
                  <a:pt x="61" y="143"/>
                </a:cubicBezTo>
                <a:lnTo>
                  <a:pt x="61" y="157"/>
                </a:lnTo>
                <a:close/>
                <a:moveTo>
                  <a:pt x="110" y="63"/>
                </a:moveTo>
                <a:cubicBezTo>
                  <a:pt x="100" y="63"/>
                  <a:pt x="100" y="63"/>
                  <a:pt x="100" y="63"/>
                </a:cubicBezTo>
                <a:cubicBezTo>
                  <a:pt x="100" y="77"/>
                  <a:pt x="100" y="77"/>
                  <a:pt x="100" y="77"/>
                </a:cubicBezTo>
                <a:cubicBezTo>
                  <a:pt x="110" y="77"/>
                  <a:pt x="110" y="77"/>
                  <a:pt x="110" y="77"/>
                </a:cubicBezTo>
                <a:lnTo>
                  <a:pt x="110" y="63"/>
                </a:lnTo>
                <a:close/>
                <a:moveTo>
                  <a:pt x="232" y="116"/>
                </a:moveTo>
                <a:cubicBezTo>
                  <a:pt x="232" y="180"/>
                  <a:pt x="180" y="232"/>
                  <a:pt x="116" y="232"/>
                </a:cubicBezTo>
                <a:cubicBezTo>
                  <a:pt x="52" y="232"/>
                  <a:pt x="0" y="180"/>
                  <a:pt x="0" y="116"/>
                </a:cubicBezTo>
                <a:cubicBezTo>
                  <a:pt x="0" y="52"/>
                  <a:pt x="52" y="0"/>
                  <a:pt x="116" y="0"/>
                </a:cubicBezTo>
                <a:cubicBezTo>
                  <a:pt x="180" y="0"/>
                  <a:pt x="232" y="52"/>
                  <a:pt x="232" y="116"/>
                </a:cubicBezTo>
                <a:close/>
                <a:moveTo>
                  <a:pt x="86" y="77"/>
                </a:moveTo>
                <a:cubicBezTo>
                  <a:pt x="75" y="72"/>
                  <a:pt x="75" y="72"/>
                  <a:pt x="75" y="72"/>
                </a:cubicBezTo>
                <a:cubicBezTo>
                  <a:pt x="34" y="89"/>
                  <a:pt x="34" y="89"/>
                  <a:pt x="34" y="89"/>
                </a:cubicBezTo>
                <a:cubicBezTo>
                  <a:pt x="36" y="89"/>
                  <a:pt x="36" y="89"/>
                  <a:pt x="36" y="89"/>
                </a:cubicBezTo>
                <a:cubicBezTo>
                  <a:pt x="36" y="97"/>
                  <a:pt x="36" y="97"/>
                  <a:pt x="36" y="97"/>
                </a:cubicBezTo>
                <a:cubicBezTo>
                  <a:pt x="37" y="97"/>
                  <a:pt x="37" y="97"/>
                  <a:pt x="37" y="97"/>
                </a:cubicBezTo>
                <a:cubicBezTo>
                  <a:pt x="37" y="173"/>
                  <a:pt x="37" y="173"/>
                  <a:pt x="37" y="173"/>
                </a:cubicBezTo>
                <a:cubicBezTo>
                  <a:pt x="36" y="173"/>
                  <a:pt x="36" y="173"/>
                  <a:pt x="36" y="173"/>
                </a:cubicBezTo>
                <a:cubicBezTo>
                  <a:pt x="36" y="182"/>
                  <a:pt x="36" y="182"/>
                  <a:pt x="36" y="182"/>
                </a:cubicBezTo>
                <a:cubicBezTo>
                  <a:pt x="84" y="182"/>
                  <a:pt x="84" y="182"/>
                  <a:pt x="84" y="182"/>
                </a:cubicBezTo>
                <a:cubicBezTo>
                  <a:pt x="84" y="173"/>
                  <a:pt x="84" y="173"/>
                  <a:pt x="84" y="173"/>
                </a:cubicBezTo>
                <a:cubicBezTo>
                  <a:pt x="84" y="171"/>
                  <a:pt x="84" y="171"/>
                  <a:pt x="84" y="171"/>
                </a:cubicBezTo>
                <a:cubicBezTo>
                  <a:pt x="86" y="171"/>
                  <a:pt x="86" y="171"/>
                  <a:pt x="86" y="171"/>
                </a:cubicBezTo>
                <a:cubicBezTo>
                  <a:pt x="86" y="139"/>
                  <a:pt x="86" y="139"/>
                  <a:pt x="86" y="139"/>
                </a:cubicBezTo>
                <a:cubicBezTo>
                  <a:pt x="84" y="139"/>
                  <a:pt x="84" y="139"/>
                  <a:pt x="84" y="139"/>
                </a:cubicBezTo>
                <a:cubicBezTo>
                  <a:pt x="84" y="125"/>
                  <a:pt x="84" y="125"/>
                  <a:pt x="84" y="125"/>
                </a:cubicBezTo>
                <a:cubicBezTo>
                  <a:pt x="86" y="125"/>
                  <a:pt x="86" y="125"/>
                  <a:pt x="86" y="125"/>
                </a:cubicBezTo>
                <a:cubicBezTo>
                  <a:pt x="86" y="100"/>
                  <a:pt x="86" y="100"/>
                  <a:pt x="86" y="100"/>
                </a:cubicBezTo>
                <a:cubicBezTo>
                  <a:pt x="84" y="100"/>
                  <a:pt x="84" y="100"/>
                  <a:pt x="84" y="100"/>
                </a:cubicBezTo>
                <a:cubicBezTo>
                  <a:pt x="84" y="97"/>
                  <a:pt x="84" y="97"/>
                  <a:pt x="84" y="97"/>
                </a:cubicBezTo>
                <a:cubicBezTo>
                  <a:pt x="84" y="89"/>
                  <a:pt x="84" y="89"/>
                  <a:pt x="84" y="89"/>
                </a:cubicBezTo>
                <a:cubicBezTo>
                  <a:pt x="84" y="86"/>
                  <a:pt x="84" y="86"/>
                  <a:pt x="84" y="86"/>
                </a:cubicBezTo>
                <a:cubicBezTo>
                  <a:pt x="86" y="86"/>
                  <a:pt x="86" y="86"/>
                  <a:pt x="86" y="86"/>
                </a:cubicBezTo>
                <a:lnTo>
                  <a:pt x="86" y="77"/>
                </a:lnTo>
                <a:close/>
                <a:moveTo>
                  <a:pt x="168" y="173"/>
                </a:moveTo>
                <a:cubicBezTo>
                  <a:pt x="166" y="173"/>
                  <a:pt x="166" y="173"/>
                  <a:pt x="166" y="173"/>
                </a:cubicBezTo>
                <a:cubicBezTo>
                  <a:pt x="166" y="169"/>
                  <a:pt x="166" y="169"/>
                  <a:pt x="166" y="169"/>
                </a:cubicBezTo>
                <a:cubicBezTo>
                  <a:pt x="155" y="158"/>
                  <a:pt x="155" y="158"/>
                  <a:pt x="155" y="158"/>
                </a:cubicBezTo>
                <a:cubicBezTo>
                  <a:pt x="146" y="158"/>
                  <a:pt x="146" y="158"/>
                  <a:pt x="146" y="158"/>
                </a:cubicBezTo>
                <a:cubicBezTo>
                  <a:pt x="145" y="158"/>
                  <a:pt x="145" y="158"/>
                  <a:pt x="145" y="158"/>
                </a:cubicBezTo>
                <a:cubicBezTo>
                  <a:pt x="145" y="157"/>
                  <a:pt x="145" y="157"/>
                  <a:pt x="145" y="157"/>
                </a:cubicBezTo>
                <a:cubicBezTo>
                  <a:pt x="145" y="147"/>
                  <a:pt x="145" y="147"/>
                  <a:pt x="145" y="147"/>
                </a:cubicBezTo>
                <a:cubicBezTo>
                  <a:pt x="145" y="147"/>
                  <a:pt x="145" y="147"/>
                  <a:pt x="145" y="147"/>
                </a:cubicBezTo>
                <a:cubicBezTo>
                  <a:pt x="143" y="148"/>
                  <a:pt x="141" y="149"/>
                  <a:pt x="140" y="149"/>
                </a:cubicBezTo>
                <a:cubicBezTo>
                  <a:pt x="140" y="173"/>
                  <a:pt x="140" y="173"/>
                  <a:pt x="140" y="173"/>
                </a:cubicBezTo>
                <a:cubicBezTo>
                  <a:pt x="118" y="173"/>
                  <a:pt x="118" y="173"/>
                  <a:pt x="118" y="173"/>
                </a:cubicBezTo>
                <a:cubicBezTo>
                  <a:pt x="118" y="148"/>
                  <a:pt x="118" y="148"/>
                  <a:pt x="118" y="148"/>
                </a:cubicBezTo>
                <a:cubicBezTo>
                  <a:pt x="116" y="148"/>
                  <a:pt x="114" y="147"/>
                  <a:pt x="113" y="146"/>
                </a:cubicBezTo>
                <a:cubicBezTo>
                  <a:pt x="113" y="157"/>
                  <a:pt x="113" y="157"/>
                  <a:pt x="113" y="157"/>
                </a:cubicBezTo>
                <a:cubicBezTo>
                  <a:pt x="113" y="158"/>
                  <a:pt x="113" y="158"/>
                  <a:pt x="113" y="158"/>
                </a:cubicBezTo>
                <a:cubicBezTo>
                  <a:pt x="112" y="158"/>
                  <a:pt x="112" y="158"/>
                  <a:pt x="112" y="158"/>
                </a:cubicBezTo>
                <a:cubicBezTo>
                  <a:pt x="101" y="158"/>
                  <a:pt x="101" y="158"/>
                  <a:pt x="101" y="158"/>
                </a:cubicBezTo>
                <a:cubicBezTo>
                  <a:pt x="100" y="158"/>
                  <a:pt x="100" y="158"/>
                  <a:pt x="100" y="158"/>
                </a:cubicBezTo>
                <a:cubicBezTo>
                  <a:pt x="100" y="157"/>
                  <a:pt x="100" y="157"/>
                  <a:pt x="100" y="157"/>
                </a:cubicBezTo>
                <a:cubicBezTo>
                  <a:pt x="100" y="143"/>
                  <a:pt x="100" y="143"/>
                  <a:pt x="100" y="143"/>
                </a:cubicBezTo>
                <a:cubicBezTo>
                  <a:pt x="100" y="143"/>
                  <a:pt x="100" y="143"/>
                  <a:pt x="100" y="143"/>
                </a:cubicBezTo>
                <a:cubicBezTo>
                  <a:pt x="101" y="143"/>
                  <a:pt x="101" y="143"/>
                  <a:pt x="101" y="143"/>
                </a:cubicBezTo>
                <a:cubicBezTo>
                  <a:pt x="108" y="143"/>
                  <a:pt x="108" y="143"/>
                  <a:pt x="108" y="143"/>
                </a:cubicBezTo>
                <a:cubicBezTo>
                  <a:pt x="107" y="142"/>
                  <a:pt x="106" y="141"/>
                  <a:pt x="105" y="140"/>
                </a:cubicBezTo>
                <a:cubicBezTo>
                  <a:pt x="90" y="125"/>
                  <a:pt x="90" y="102"/>
                  <a:pt x="105" y="88"/>
                </a:cubicBezTo>
                <a:cubicBezTo>
                  <a:pt x="111" y="81"/>
                  <a:pt x="121" y="77"/>
                  <a:pt x="130" y="77"/>
                </a:cubicBezTo>
                <a:cubicBezTo>
                  <a:pt x="140" y="77"/>
                  <a:pt x="150" y="81"/>
                  <a:pt x="157" y="88"/>
                </a:cubicBezTo>
                <a:cubicBezTo>
                  <a:pt x="161" y="92"/>
                  <a:pt x="164" y="98"/>
                  <a:pt x="166" y="104"/>
                </a:cubicBezTo>
                <a:cubicBezTo>
                  <a:pt x="166" y="97"/>
                  <a:pt x="166" y="97"/>
                  <a:pt x="166" y="97"/>
                </a:cubicBezTo>
                <a:cubicBezTo>
                  <a:pt x="168" y="97"/>
                  <a:pt x="168" y="97"/>
                  <a:pt x="168" y="97"/>
                </a:cubicBezTo>
                <a:cubicBezTo>
                  <a:pt x="168" y="89"/>
                  <a:pt x="168" y="89"/>
                  <a:pt x="168" y="89"/>
                </a:cubicBezTo>
                <a:cubicBezTo>
                  <a:pt x="166" y="89"/>
                  <a:pt x="166" y="89"/>
                  <a:pt x="166" y="89"/>
                </a:cubicBezTo>
                <a:cubicBezTo>
                  <a:pt x="166" y="58"/>
                  <a:pt x="166" y="58"/>
                  <a:pt x="166" y="58"/>
                </a:cubicBezTo>
                <a:cubicBezTo>
                  <a:pt x="168" y="58"/>
                  <a:pt x="168" y="58"/>
                  <a:pt x="168" y="58"/>
                </a:cubicBezTo>
                <a:cubicBezTo>
                  <a:pt x="168" y="50"/>
                  <a:pt x="168" y="50"/>
                  <a:pt x="168" y="50"/>
                </a:cubicBezTo>
                <a:cubicBezTo>
                  <a:pt x="90" y="50"/>
                  <a:pt x="90" y="50"/>
                  <a:pt x="90" y="50"/>
                </a:cubicBezTo>
                <a:cubicBezTo>
                  <a:pt x="90" y="58"/>
                  <a:pt x="90" y="58"/>
                  <a:pt x="90" y="58"/>
                </a:cubicBezTo>
                <a:cubicBezTo>
                  <a:pt x="92" y="58"/>
                  <a:pt x="92" y="58"/>
                  <a:pt x="92" y="58"/>
                </a:cubicBezTo>
                <a:cubicBezTo>
                  <a:pt x="92" y="89"/>
                  <a:pt x="92" y="89"/>
                  <a:pt x="92" y="89"/>
                </a:cubicBezTo>
                <a:cubicBezTo>
                  <a:pt x="90" y="89"/>
                  <a:pt x="90" y="89"/>
                  <a:pt x="90" y="89"/>
                </a:cubicBezTo>
                <a:cubicBezTo>
                  <a:pt x="90" y="97"/>
                  <a:pt x="90" y="97"/>
                  <a:pt x="90" y="97"/>
                </a:cubicBezTo>
                <a:cubicBezTo>
                  <a:pt x="92" y="97"/>
                  <a:pt x="92" y="97"/>
                  <a:pt x="92" y="97"/>
                </a:cubicBezTo>
                <a:cubicBezTo>
                  <a:pt x="92" y="128"/>
                  <a:pt x="92" y="128"/>
                  <a:pt x="92" y="128"/>
                </a:cubicBezTo>
                <a:cubicBezTo>
                  <a:pt x="90" y="128"/>
                  <a:pt x="90" y="128"/>
                  <a:pt x="90" y="128"/>
                </a:cubicBezTo>
                <a:cubicBezTo>
                  <a:pt x="90" y="136"/>
                  <a:pt x="90" y="136"/>
                  <a:pt x="90" y="136"/>
                </a:cubicBezTo>
                <a:cubicBezTo>
                  <a:pt x="92" y="136"/>
                  <a:pt x="92" y="136"/>
                  <a:pt x="92" y="136"/>
                </a:cubicBezTo>
                <a:cubicBezTo>
                  <a:pt x="92" y="173"/>
                  <a:pt x="92" y="173"/>
                  <a:pt x="92" y="173"/>
                </a:cubicBezTo>
                <a:cubicBezTo>
                  <a:pt x="90" y="173"/>
                  <a:pt x="90" y="173"/>
                  <a:pt x="90" y="173"/>
                </a:cubicBezTo>
                <a:cubicBezTo>
                  <a:pt x="90" y="182"/>
                  <a:pt x="90" y="182"/>
                  <a:pt x="90" y="182"/>
                </a:cubicBezTo>
                <a:cubicBezTo>
                  <a:pt x="168" y="182"/>
                  <a:pt x="168" y="182"/>
                  <a:pt x="168" y="182"/>
                </a:cubicBezTo>
                <a:lnTo>
                  <a:pt x="168" y="173"/>
                </a:lnTo>
                <a:close/>
                <a:moveTo>
                  <a:pt x="196" y="170"/>
                </a:moveTo>
                <a:cubicBezTo>
                  <a:pt x="197" y="170"/>
                  <a:pt x="197" y="170"/>
                  <a:pt x="197" y="170"/>
                </a:cubicBezTo>
                <a:cubicBezTo>
                  <a:pt x="198" y="169"/>
                  <a:pt x="198" y="167"/>
                  <a:pt x="197" y="165"/>
                </a:cubicBezTo>
                <a:cubicBezTo>
                  <a:pt x="164" y="133"/>
                  <a:pt x="164" y="133"/>
                  <a:pt x="164" y="133"/>
                </a:cubicBezTo>
                <a:cubicBezTo>
                  <a:pt x="163" y="132"/>
                  <a:pt x="161" y="132"/>
                  <a:pt x="159" y="133"/>
                </a:cubicBezTo>
                <a:cubicBezTo>
                  <a:pt x="159" y="133"/>
                  <a:pt x="159" y="133"/>
                  <a:pt x="159" y="133"/>
                </a:cubicBezTo>
                <a:cubicBezTo>
                  <a:pt x="158" y="132"/>
                  <a:pt x="158" y="132"/>
                  <a:pt x="158" y="132"/>
                </a:cubicBezTo>
                <a:cubicBezTo>
                  <a:pt x="166" y="119"/>
                  <a:pt x="165" y="102"/>
                  <a:pt x="154" y="91"/>
                </a:cubicBezTo>
                <a:cubicBezTo>
                  <a:pt x="141" y="78"/>
                  <a:pt x="120" y="78"/>
                  <a:pt x="107" y="90"/>
                </a:cubicBezTo>
                <a:cubicBezTo>
                  <a:pt x="95" y="103"/>
                  <a:pt x="95" y="124"/>
                  <a:pt x="107" y="137"/>
                </a:cubicBezTo>
                <a:cubicBezTo>
                  <a:pt x="119" y="148"/>
                  <a:pt x="136" y="149"/>
                  <a:pt x="149" y="141"/>
                </a:cubicBezTo>
                <a:cubicBezTo>
                  <a:pt x="150" y="142"/>
                  <a:pt x="150" y="142"/>
                  <a:pt x="150" y="142"/>
                </a:cubicBezTo>
                <a:cubicBezTo>
                  <a:pt x="150" y="143"/>
                  <a:pt x="150" y="143"/>
                  <a:pt x="150" y="143"/>
                </a:cubicBezTo>
                <a:cubicBezTo>
                  <a:pt x="148" y="144"/>
                  <a:pt x="148" y="146"/>
                  <a:pt x="150" y="147"/>
                </a:cubicBezTo>
                <a:cubicBezTo>
                  <a:pt x="182" y="180"/>
                  <a:pt x="182" y="180"/>
                  <a:pt x="182" y="180"/>
                </a:cubicBezTo>
                <a:cubicBezTo>
                  <a:pt x="183" y="181"/>
                  <a:pt x="186" y="181"/>
                  <a:pt x="187" y="180"/>
                </a:cubicBezTo>
                <a:cubicBezTo>
                  <a:pt x="187" y="179"/>
                  <a:pt x="187" y="179"/>
                  <a:pt x="187" y="179"/>
                </a:cubicBezTo>
                <a:cubicBezTo>
                  <a:pt x="187" y="180"/>
                  <a:pt x="187" y="180"/>
                  <a:pt x="187" y="180"/>
                </a:cubicBezTo>
                <a:cubicBezTo>
                  <a:pt x="188" y="180"/>
                  <a:pt x="190" y="180"/>
                  <a:pt x="190" y="180"/>
                </a:cubicBezTo>
                <a:cubicBezTo>
                  <a:pt x="196" y="174"/>
                  <a:pt x="196" y="174"/>
                  <a:pt x="196" y="174"/>
                </a:cubicBezTo>
                <a:cubicBezTo>
                  <a:pt x="197" y="173"/>
                  <a:pt x="197" y="171"/>
                  <a:pt x="196" y="171"/>
                </a:cubicBezTo>
                <a:lnTo>
                  <a:pt x="196" y="170"/>
                </a:lnTo>
                <a:close/>
                <a:moveTo>
                  <a:pt x="112" y="95"/>
                </a:moveTo>
                <a:cubicBezTo>
                  <a:pt x="102" y="105"/>
                  <a:pt x="102" y="122"/>
                  <a:pt x="112" y="132"/>
                </a:cubicBezTo>
                <a:cubicBezTo>
                  <a:pt x="122" y="142"/>
                  <a:pt x="139" y="142"/>
                  <a:pt x="149" y="132"/>
                </a:cubicBezTo>
                <a:cubicBezTo>
                  <a:pt x="159" y="122"/>
                  <a:pt x="159" y="105"/>
                  <a:pt x="149" y="95"/>
                </a:cubicBezTo>
                <a:cubicBezTo>
                  <a:pt x="139" y="85"/>
                  <a:pt x="122" y="85"/>
                  <a:pt x="112" y="95"/>
                </a:cubicBezTo>
                <a:close/>
                <a:moveTo>
                  <a:pt x="46" y="117"/>
                </a:moveTo>
                <a:cubicBezTo>
                  <a:pt x="56" y="117"/>
                  <a:pt x="56" y="117"/>
                  <a:pt x="56" y="117"/>
                </a:cubicBezTo>
                <a:cubicBezTo>
                  <a:pt x="56" y="104"/>
                  <a:pt x="56" y="104"/>
                  <a:pt x="56" y="104"/>
                </a:cubicBezTo>
                <a:cubicBezTo>
                  <a:pt x="46" y="104"/>
                  <a:pt x="46" y="104"/>
                  <a:pt x="46" y="104"/>
                </a:cubicBezTo>
                <a:lnTo>
                  <a:pt x="46" y="117"/>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 name="Freeform 197">
            <a:extLst>
              <a:ext uri="{FF2B5EF4-FFF2-40B4-BE49-F238E27FC236}">
                <a16:creationId xmlns:a16="http://schemas.microsoft.com/office/drawing/2014/main" id="{E6A8B19E-8770-47F8-AA0E-43FA2F7660F0}"/>
              </a:ext>
            </a:extLst>
          </p:cNvPr>
          <p:cNvSpPr>
            <a:spLocks noChangeAspect="1" noEditPoints="1"/>
          </p:cNvSpPr>
          <p:nvPr/>
        </p:nvSpPr>
        <p:spPr bwMode="auto">
          <a:xfrm>
            <a:off x="4924069" y="3825192"/>
            <a:ext cx="563928" cy="562906"/>
          </a:xfrm>
          <a:custGeom>
            <a:avLst/>
            <a:gdLst>
              <a:gd name="T0" fmla="*/ 143 w 232"/>
              <a:gd name="T1" fmla="*/ 57 h 232"/>
              <a:gd name="T2" fmla="*/ 146 w 232"/>
              <a:gd name="T3" fmla="*/ 75 h 232"/>
              <a:gd name="T4" fmla="*/ 146 w 232"/>
              <a:gd name="T5" fmla="*/ 85 h 232"/>
              <a:gd name="T6" fmla="*/ 168 w 232"/>
              <a:gd name="T7" fmla="*/ 182 h 232"/>
              <a:gd name="T8" fmla="*/ 64 w 232"/>
              <a:gd name="T9" fmla="*/ 51 h 232"/>
              <a:gd name="T10" fmla="*/ 134 w 232"/>
              <a:gd name="T11" fmla="*/ 72 h 232"/>
              <a:gd name="T12" fmla="*/ 85 w 232"/>
              <a:gd name="T13" fmla="*/ 151 h 232"/>
              <a:gd name="T14" fmla="*/ 74 w 232"/>
              <a:gd name="T15" fmla="*/ 162 h 232"/>
              <a:gd name="T16" fmla="*/ 85 w 232"/>
              <a:gd name="T17" fmla="*/ 151 h 232"/>
              <a:gd name="T18" fmla="*/ 74 w 232"/>
              <a:gd name="T19" fmla="*/ 132 h 232"/>
              <a:gd name="T20" fmla="*/ 85 w 232"/>
              <a:gd name="T21" fmla="*/ 143 h 232"/>
              <a:gd name="T22" fmla="*/ 85 w 232"/>
              <a:gd name="T23" fmla="*/ 112 h 232"/>
              <a:gd name="T24" fmla="*/ 74 w 232"/>
              <a:gd name="T25" fmla="*/ 123 h 232"/>
              <a:gd name="T26" fmla="*/ 85 w 232"/>
              <a:gd name="T27" fmla="*/ 112 h 232"/>
              <a:gd name="T28" fmla="*/ 74 w 232"/>
              <a:gd name="T29" fmla="*/ 93 h 232"/>
              <a:gd name="T30" fmla="*/ 85 w 232"/>
              <a:gd name="T31" fmla="*/ 104 h 232"/>
              <a:gd name="T32" fmla="*/ 157 w 232"/>
              <a:gd name="T33" fmla="*/ 156 h 232"/>
              <a:gd name="T34" fmla="*/ 93 w 232"/>
              <a:gd name="T35" fmla="*/ 162 h 232"/>
              <a:gd name="T36" fmla="*/ 157 w 232"/>
              <a:gd name="T37" fmla="*/ 156 h 232"/>
              <a:gd name="T38" fmla="*/ 93 w 232"/>
              <a:gd name="T39" fmla="*/ 136 h 232"/>
              <a:gd name="T40" fmla="*/ 157 w 232"/>
              <a:gd name="T41" fmla="*/ 143 h 232"/>
              <a:gd name="T42" fmla="*/ 157 w 232"/>
              <a:gd name="T43" fmla="*/ 117 h 232"/>
              <a:gd name="T44" fmla="*/ 93 w 232"/>
              <a:gd name="T45" fmla="*/ 123 h 232"/>
              <a:gd name="T46" fmla="*/ 157 w 232"/>
              <a:gd name="T47" fmla="*/ 117 h 232"/>
              <a:gd name="T48" fmla="*/ 93 w 232"/>
              <a:gd name="T49" fmla="*/ 98 h 232"/>
              <a:gd name="T50" fmla="*/ 157 w 232"/>
              <a:gd name="T51" fmla="*/ 104 h 232"/>
              <a:gd name="T52" fmla="*/ 232 w 232"/>
              <a:gd name="T53" fmla="*/ 116 h 232"/>
              <a:gd name="T54" fmla="*/ 0 w 232"/>
              <a:gd name="T55" fmla="*/ 116 h 232"/>
              <a:gd name="T56" fmla="*/ 232 w 232"/>
              <a:gd name="T57" fmla="*/ 116 h 232"/>
              <a:gd name="T58" fmla="*/ 177 w 232"/>
              <a:gd name="T59" fmla="*/ 80 h 232"/>
              <a:gd name="T60" fmla="*/ 142 w 232"/>
              <a:gd name="T61" fmla="*/ 43 h 232"/>
              <a:gd name="T62" fmla="*/ 139 w 232"/>
              <a:gd name="T63" fmla="*/ 42 h 232"/>
              <a:gd name="T64" fmla="*/ 55 w 232"/>
              <a:gd name="T65" fmla="*/ 49 h 232"/>
              <a:gd name="T66" fmla="*/ 62 w 232"/>
              <a:gd name="T67" fmla="*/ 191 h 232"/>
              <a:gd name="T68" fmla="*/ 177 w 232"/>
              <a:gd name="T69" fmla="*/ 18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2" h="232">
                <a:moveTo>
                  <a:pt x="143" y="72"/>
                </a:moveTo>
                <a:cubicBezTo>
                  <a:pt x="143" y="57"/>
                  <a:pt x="143" y="57"/>
                  <a:pt x="143" y="57"/>
                </a:cubicBezTo>
                <a:cubicBezTo>
                  <a:pt x="162" y="75"/>
                  <a:pt x="162" y="75"/>
                  <a:pt x="162" y="75"/>
                </a:cubicBezTo>
                <a:cubicBezTo>
                  <a:pt x="146" y="75"/>
                  <a:pt x="146" y="75"/>
                  <a:pt x="146" y="75"/>
                </a:cubicBezTo>
                <a:cubicBezTo>
                  <a:pt x="145" y="75"/>
                  <a:pt x="143" y="74"/>
                  <a:pt x="143" y="72"/>
                </a:cubicBezTo>
                <a:close/>
                <a:moveTo>
                  <a:pt x="146" y="85"/>
                </a:moveTo>
                <a:cubicBezTo>
                  <a:pt x="168" y="85"/>
                  <a:pt x="168" y="85"/>
                  <a:pt x="168" y="85"/>
                </a:cubicBezTo>
                <a:cubicBezTo>
                  <a:pt x="168" y="182"/>
                  <a:pt x="168" y="182"/>
                  <a:pt x="168" y="182"/>
                </a:cubicBezTo>
                <a:cubicBezTo>
                  <a:pt x="64" y="182"/>
                  <a:pt x="64" y="182"/>
                  <a:pt x="64" y="182"/>
                </a:cubicBezTo>
                <a:cubicBezTo>
                  <a:pt x="64" y="51"/>
                  <a:pt x="64" y="51"/>
                  <a:pt x="64" y="51"/>
                </a:cubicBezTo>
                <a:cubicBezTo>
                  <a:pt x="134" y="51"/>
                  <a:pt x="134" y="51"/>
                  <a:pt x="134" y="51"/>
                </a:cubicBezTo>
                <a:cubicBezTo>
                  <a:pt x="134" y="72"/>
                  <a:pt x="134" y="72"/>
                  <a:pt x="134" y="72"/>
                </a:cubicBezTo>
                <a:cubicBezTo>
                  <a:pt x="134" y="79"/>
                  <a:pt x="139" y="85"/>
                  <a:pt x="146" y="85"/>
                </a:cubicBezTo>
                <a:close/>
                <a:moveTo>
                  <a:pt x="85" y="151"/>
                </a:moveTo>
                <a:cubicBezTo>
                  <a:pt x="74" y="151"/>
                  <a:pt x="74" y="151"/>
                  <a:pt x="74" y="151"/>
                </a:cubicBezTo>
                <a:cubicBezTo>
                  <a:pt x="74" y="162"/>
                  <a:pt x="74" y="162"/>
                  <a:pt x="74" y="162"/>
                </a:cubicBezTo>
                <a:cubicBezTo>
                  <a:pt x="85" y="162"/>
                  <a:pt x="85" y="162"/>
                  <a:pt x="85" y="162"/>
                </a:cubicBezTo>
                <a:lnTo>
                  <a:pt x="85" y="151"/>
                </a:lnTo>
                <a:close/>
                <a:moveTo>
                  <a:pt x="85" y="132"/>
                </a:moveTo>
                <a:cubicBezTo>
                  <a:pt x="74" y="132"/>
                  <a:pt x="74" y="132"/>
                  <a:pt x="74" y="132"/>
                </a:cubicBezTo>
                <a:cubicBezTo>
                  <a:pt x="74" y="143"/>
                  <a:pt x="74" y="143"/>
                  <a:pt x="74" y="143"/>
                </a:cubicBezTo>
                <a:cubicBezTo>
                  <a:pt x="85" y="143"/>
                  <a:pt x="85" y="143"/>
                  <a:pt x="85" y="143"/>
                </a:cubicBezTo>
                <a:lnTo>
                  <a:pt x="85" y="132"/>
                </a:lnTo>
                <a:close/>
                <a:moveTo>
                  <a:pt x="85" y="112"/>
                </a:moveTo>
                <a:cubicBezTo>
                  <a:pt x="74" y="112"/>
                  <a:pt x="74" y="112"/>
                  <a:pt x="74" y="112"/>
                </a:cubicBezTo>
                <a:cubicBezTo>
                  <a:pt x="74" y="123"/>
                  <a:pt x="74" y="123"/>
                  <a:pt x="74" y="123"/>
                </a:cubicBezTo>
                <a:cubicBezTo>
                  <a:pt x="85" y="123"/>
                  <a:pt x="85" y="123"/>
                  <a:pt x="85" y="123"/>
                </a:cubicBezTo>
                <a:lnTo>
                  <a:pt x="85" y="112"/>
                </a:lnTo>
                <a:close/>
                <a:moveTo>
                  <a:pt x="85" y="93"/>
                </a:moveTo>
                <a:cubicBezTo>
                  <a:pt x="74" y="93"/>
                  <a:pt x="74" y="93"/>
                  <a:pt x="74" y="93"/>
                </a:cubicBezTo>
                <a:cubicBezTo>
                  <a:pt x="74" y="104"/>
                  <a:pt x="74" y="104"/>
                  <a:pt x="74" y="104"/>
                </a:cubicBezTo>
                <a:cubicBezTo>
                  <a:pt x="85" y="104"/>
                  <a:pt x="85" y="104"/>
                  <a:pt x="85" y="104"/>
                </a:cubicBezTo>
                <a:lnTo>
                  <a:pt x="85" y="93"/>
                </a:lnTo>
                <a:close/>
                <a:moveTo>
                  <a:pt x="157" y="156"/>
                </a:moveTo>
                <a:cubicBezTo>
                  <a:pt x="93" y="156"/>
                  <a:pt x="93" y="156"/>
                  <a:pt x="93" y="156"/>
                </a:cubicBezTo>
                <a:cubicBezTo>
                  <a:pt x="93" y="162"/>
                  <a:pt x="93" y="162"/>
                  <a:pt x="93" y="162"/>
                </a:cubicBezTo>
                <a:cubicBezTo>
                  <a:pt x="157" y="162"/>
                  <a:pt x="157" y="162"/>
                  <a:pt x="157" y="162"/>
                </a:cubicBezTo>
                <a:lnTo>
                  <a:pt x="157" y="156"/>
                </a:lnTo>
                <a:close/>
                <a:moveTo>
                  <a:pt x="157" y="136"/>
                </a:moveTo>
                <a:cubicBezTo>
                  <a:pt x="93" y="136"/>
                  <a:pt x="93" y="136"/>
                  <a:pt x="93" y="136"/>
                </a:cubicBezTo>
                <a:cubicBezTo>
                  <a:pt x="93" y="143"/>
                  <a:pt x="93" y="143"/>
                  <a:pt x="93" y="143"/>
                </a:cubicBezTo>
                <a:cubicBezTo>
                  <a:pt x="157" y="143"/>
                  <a:pt x="157" y="143"/>
                  <a:pt x="157" y="143"/>
                </a:cubicBezTo>
                <a:lnTo>
                  <a:pt x="157" y="136"/>
                </a:lnTo>
                <a:close/>
                <a:moveTo>
                  <a:pt x="157" y="117"/>
                </a:moveTo>
                <a:cubicBezTo>
                  <a:pt x="93" y="117"/>
                  <a:pt x="93" y="117"/>
                  <a:pt x="93" y="117"/>
                </a:cubicBezTo>
                <a:cubicBezTo>
                  <a:pt x="93" y="123"/>
                  <a:pt x="93" y="123"/>
                  <a:pt x="93" y="123"/>
                </a:cubicBezTo>
                <a:cubicBezTo>
                  <a:pt x="157" y="123"/>
                  <a:pt x="157" y="123"/>
                  <a:pt x="157" y="123"/>
                </a:cubicBezTo>
                <a:lnTo>
                  <a:pt x="157" y="117"/>
                </a:lnTo>
                <a:close/>
                <a:moveTo>
                  <a:pt x="157" y="98"/>
                </a:moveTo>
                <a:cubicBezTo>
                  <a:pt x="93" y="98"/>
                  <a:pt x="93" y="98"/>
                  <a:pt x="93" y="98"/>
                </a:cubicBezTo>
                <a:cubicBezTo>
                  <a:pt x="93" y="104"/>
                  <a:pt x="93" y="104"/>
                  <a:pt x="93" y="104"/>
                </a:cubicBezTo>
                <a:cubicBezTo>
                  <a:pt x="157" y="104"/>
                  <a:pt x="157" y="104"/>
                  <a:pt x="157" y="104"/>
                </a:cubicBezTo>
                <a:lnTo>
                  <a:pt x="157" y="98"/>
                </a:lnTo>
                <a:close/>
                <a:moveTo>
                  <a:pt x="232" y="116"/>
                </a:moveTo>
                <a:cubicBezTo>
                  <a:pt x="232" y="180"/>
                  <a:pt x="180" y="232"/>
                  <a:pt x="116" y="232"/>
                </a:cubicBezTo>
                <a:cubicBezTo>
                  <a:pt x="52" y="232"/>
                  <a:pt x="0" y="180"/>
                  <a:pt x="0" y="116"/>
                </a:cubicBezTo>
                <a:cubicBezTo>
                  <a:pt x="0" y="53"/>
                  <a:pt x="52" y="0"/>
                  <a:pt x="116" y="0"/>
                </a:cubicBezTo>
                <a:cubicBezTo>
                  <a:pt x="180" y="0"/>
                  <a:pt x="232" y="53"/>
                  <a:pt x="232" y="116"/>
                </a:cubicBezTo>
                <a:close/>
                <a:moveTo>
                  <a:pt x="177" y="80"/>
                </a:moveTo>
                <a:cubicBezTo>
                  <a:pt x="177" y="80"/>
                  <a:pt x="177" y="80"/>
                  <a:pt x="177" y="80"/>
                </a:cubicBezTo>
                <a:cubicBezTo>
                  <a:pt x="177" y="78"/>
                  <a:pt x="177" y="77"/>
                  <a:pt x="175" y="76"/>
                </a:cubicBezTo>
                <a:cubicBezTo>
                  <a:pt x="142" y="43"/>
                  <a:pt x="142" y="43"/>
                  <a:pt x="142" y="43"/>
                </a:cubicBezTo>
                <a:cubicBezTo>
                  <a:pt x="141" y="42"/>
                  <a:pt x="140" y="42"/>
                  <a:pt x="139" y="42"/>
                </a:cubicBezTo>
                <a:cubicBezTo>
                  <a:pt x="139" y="42"/>
                  <a:pt x="139" y="42"/>
                  <a:pt x="139" y="42"/>
                </a:cubicBezTo>
                <a:cubicBezTo>
                  <a:pt x="62" y="42"/>
                  <a:pt x="62" y="42"/>
                  <a:pt x="62" y="42"/>
                </a:cubicBezTo>
                <a:cubicBezTo>
                  <a:pt x="58" y="42"/>
                  <a:pt x="55" y="45"/>
                  <a:pt x="55" y="49"/>
                </a:cubicBezTo>
                <a:cubicBezTo>
                  <a:pt x="55" y="183"/>
                  <a:pt x="55" y="183"/>
                  <a:pt x="55" y="183"/>
                </a:cubicBezTo>
                <a:cubicBezTo>
                  <a:pt x="55" y="188"/>
                  <a:pt x="58" y="191"/>
                  <a:pt x="62" y="191"/>
                </a:cubicBezTo>
                <a:cubicBezTo>
                  <a:pt x="169" y="191"/>
                  <a:pt x="169" y="191"/>
                  <a:pt x="169" y="191"/>
                </a:cubicBezTo>
                <a:cubicBezTo>
                  <a:pt x="173" y="191"/>
                  <a:pt x="177" y="188"/>
                  <a:pt x="177" y="183"/>
                </a:cubicBezTo>
                <a:lnTo>
                  <a:pt x="177" y="8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Freeform 159">
            <a:extLst>
              <a:ext uri="{FF2B5EF4-FFF2-40B4-BE49-F238E27FC236}">
                <a16:creationId xmlns:a16="http://schemas.microsoft.com/office/drawing/2014/main" id="{C02B7428-8A27-4EA8-A990-D865593549B1}"/>
              </a:ext>
            </a:extLst>
          </p:cNvPr>
          <p:cNvSpPr>
            <a:spLocks noChangeAspect="1" noEditPoints="1"/>
          </p:cNvSpPr>
          <p:nvPr/>
        </p:nvSpPr>
        <p:spPr bwMode="auto">
          <a:xfrm>
            <a:off x="4924069" y="2036961"/>
            <a:ext cx="560111" cy="562152"/>
          </a:xfrm>
          <a:custGeom>
            <a:avLst/>
            <a:gdLst>
              <a:gd name="T0" fmla="*/ 0 w 232"/>
              <a:gd name="T1" fmla="*/ 116 h 232"/>
              <a:gd name="T2" fmla="*/ 232 w 232"/>
              <a:gd name="T3" fmla="*/ 116 h 232"/>
              <a:gd name="T4" fmla="*/ 192 w 232"/>
              <a:gd name="T5" fmla="*/ 89 h 232"/>
              <a:gd name="T6" fmla="*/ 183 w 232"/>
              <a:gd name="T7" fmla="*/ 98 h 232"/>
              <a:gd name="T8" fmla="*/ 180 w 232"/>
              <a:gd name="T9" fmla="*/ 97 h 232"/>
              <a:gd name="T10" fmla="*/ 189 w 232"/>
              <a:gd name="T11" fmla="*/ 88 h 232"/>
              <a:gd name="T12" fmla="*/ 175 w 232"/>
              <a:gd name="T13" fmla="*/ 89 h 232"/>
              <a:gd name="T14" fmla="*/ 183 w 232"/>
              <a:gd name="T15" fmla="*/ 79 h 232"/>
              <a:gd name="T16" fmla="*/ 179 w 232"/>
              <a:gd name="T17" fmla="*/ 91 h 232"/>
              <a:gd name="T18" fmla="*/ 176 w 232"/>
              <a:gd name="T19" fmla="*/ 92 h 232"/>
              <a:gd name="T20" fmla="*/ 167 w 232"/>
              <a:gd name="T21" fmla="*/ 79 h 232"/>
              <a:gd name="T22" fmla="*/ 172 w 232"/>
              <a:gd name="T23" fmla="*/ 79 h 232"/>
              <a:gd name="T24" fmla="*/ 169 w 232"/>
              <a:gd name="T25" fmla="*/ 90 h 232"/>
              <a:gd name="T26" fmla="*/ 167 w 232"/>
              <a:gd name="T27" fmla="*/ 79 h 232"/>
              <a:gd name="T28" fmla="*/ 147 w 232"/>
              <a:gd name="T29" fmla="*/ 115 h 232"/>
              <a:gd name="T30" fmla="*/ 157 w 232"/>
              <a:gd name="T31" fmla="*/ 107 h 232"/>
              <a:gd name="T32" fmla="*/ 159 w 232"/>
              <a:gd name="T33" fmla="*/ 111 h 232"/>
              <a:gd name="T34" fmla="*/ 149 w 232"/>
              <a:gd name="T35" fmla="*/ 117 h 232"/>
              <a:gd name="T36" fmla="*/ 160 w 232"/>
              <a:gd name="T37" fmla="*/ 124 h 232"/>
              <a:gd name="T38" fmla="*/ 157 w 232"/>
              <a:gd name="T39" fmla="*/ 125 h 232"/>
              <a:gd name="T40" fmla="*/ 161 w 232"/>
              <a:gd name="T41" fmla="*/ 113 h 232"/>
              <a:gd name="T42" fmla="*/ 165 w 232"/>
              <a:gd name="T43" fmla="*/ 116 h 232"/>
              <a:gd name="T44" fmla="*/ 169 w 232"/>
              <a:gd name="T45" fmla="*/ 128 h 232"/>
              <a:gd name="T46" fmla="*/ 167 w 232"/>
              <a:gd name="T47" fmla="*/ 116 h 232"/>
              <a:gd name="T48" fmla="*/ 172 w 232"/>
              <a:gd name="T49" fmla="*/ 116 h 232"/>
              <a:gd name="T50" fmla="*/ 173 w 232"/>
              <a:gd name="T51" fmla="*/ 107 h 232"/>
              <a:gd name="T52" fmla="*/ 165 w 232"/>
              <a:gd name="T53" fmla="*/ 106 h 232"/>
              <a:gd name="T54" fmla="*/ 107 w 232"/>
              <a:gd name="T55" fmla="*/ 52 h 232"/>
              <a:gd name="T56" fmla="*/ 108 w 232"/>
              <a:gd name="T57" fmla="*/ 65 h 232"/>
              <a:gd name="T58" fmla="*/ 142 w 232"/>
              <a:gd name="T59" fmla="*/ 135 h 232"/>
              <a:gd name="T60" fmla="*/ 36 w 232"/>
              <a:gd name="T61" fmla="*/ 135 h 232"/>
              <a:gd name="T62" fmla="*/ 70 w 232"/>
              <a:gd name="T63" fmla="*/ 65 h 232"/>
              <a:gd name="T64" fmla="*/ 105 w 232"/>
              <a:gd name="T65" fmla="*/ 45 h 232"/>
              <a:gd name="T66" fmla="*/ 172 w 232"/>
              <a:gd name="T67" fmla="*/ 101 h 232"/>
              <a:gd name="T68" fmla="*/ 173 w 232"/>
              <a:gd name="T69" fmla="*/ 107 h 232"/>
              <a:gd name="T70" fmla="*/ 181 w 232"/>
              <a:gd name="T71" fmla="*/ 125 h 232"/>
              <a:gd name="T72" fmla="*/ 175 w 232"/>
              <a:gd name="T73" fmla="*/ 116 h 232"/>
              <a:gd name="T74" fmla="*/ 179 w 232"/>
              <a:gd name="T75" fmla="*/ 113 h 232"/>
              <a:gd name="T76" fmla="*/ 183 w 232"/>
              <a:gd name="T77" fmla="*/ 125 h 232"/>
              <a:gd name="T78" fmla="*/ 190 w 232"/>
              <a:gd name="T79" fmla="*/ 117 h 232"/>
              <a:gd name="T80" fmla="*/ 180 w 232"/>
              <a:gd name="T81" fmla="*/ 111 h 232"/>
              <a:gd name="T82" fmla="*/ 183 w 232"/>
              <a:gd name="T83" fmla="*/ 107 h 232"/>
              <a:gd name="T84" fmla="*/ 192 w 232"/>
              <a:gd name="T85" fmla="*/ 115 h 232"/>
              <a:gd name="T86" fmla="*/ 184 w 232"/>
              <a:gd name="T87" fmla="*/ 105 h 232"/>
              <a:gd name="T88" fmla="*/ 184 w 232"/>
              <a:gd name="T89" fmla="*/ 100 h 232"/>
              <a:gd name="T90" fmla="*/ 195 w 232"/>
              <a:gd name="T91" fmla="*/ 10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92" y="89"/>
                </a:moveTo>
                <a:cubicBezTo>
                  <a:pt x="193" y="90"/>
                  <a:pt x="192" y="92"/>
                  <a:pt x="191" y="92"/>
                </a:cubicBezTo>
                <a:cubicBezTo>
                  <a:pt x="191" y="92"/>
                  <a:pt x="191" y="92"/>
                  <a:pt x="183" y="98"/>
                </a:cubicBezTo>
                <a:cubicBezTo>
                  <a:pt x="182" y="98"/>
                  <a:pt x="182" y="98"/>
                  <a:pt x="182" y="98"/>
                </a:cubicBezTo>
                <a:cubicBezTo>
                  <a:pt x="181" y="98"/>
                  <a:pt x="180" y="97"/>
                  <a:pt x="180" y="97"/>
                </a:cubicBezTo>
                <a:cubicBezTo>
                  <a:pt x="179" y="95"/>
                  <a:pt x="180" y="94"/>
                  <a:pt x="180" y="93"/>
                </a:cubicBezTo>
                <a:cubicBezTo>
                  <a:pt x="180" y="93"/>
                  <a:pt x="180" y="93"/>
                  <a:pt x="189" y="88"/>
                </a:cubicBezTo>
                <a:cubicBezTo>
                  <a:pt x="190" y="87"/>
                  <a:pt x="191" y="88"/>
                  <a:pt x="192" y="89"/>
                </a:cubicBezTo>
                <a:close/>
                <a:moveTo>
                  <a:pt x="175" y="89"/>
                </a:moveTo>
                <a:cubicBezTo>
                  <a:pt x="180" y="80"/>
                  <a:pt x="180" y="80"/>
                  <a:pt x="180" y="80"/>
                </a:cubicBezTo>
                <a:cubicBezTo>
                  <a:pt x="180" y="79"/>
                  <a:pt x="181" y="79"/>
                  <a:pt x="183" y="79"/>
                </a:cubicBezTo>
                <a:cubicBezTo>
                  <a:pt x="184" y="80"/>
                  <a:pt x="184" y="82"/>
                  <a:pt x="184" y="82"/>
                </a:cubicBezTo>
                <a:cubicBezTo>
                  <a:pt x="179" y="91"/>
                  <a:pt x="179" y="91"/>
                  <a:pt x="179" y="91"/>
                </a:cubicBezTo>
                <a:cubicBezTo>
                  <a:pt x="178" y="92"/>
                  <a:pt x="177" y="93"/>
                  <a:pt x="176" y="93"/>
                </a:cubicBezTo>
                <a:cubicBezTo>
                  <a:pt x="176" y="92"/>
                  <a:pt x="176" y="92"/>
                  <a:pt x="176" y="92"/>
                </a:cubicBezTo>
                <a:cubicBezTo>
                  <a:pt x="174" y="91"/>
                  <a:pt x="174" y="90"/>
                  <a:pt x="175" y="89"/>
                </a:cubicBezTo>
                <a:close/>
                <a:moveTo>
                  <a:pt x="167" y="79"/>
                </a:moveTo>
                <a:cubicBezTo>
                  <a:pt x="167" y="77"/>
                  <a:pt x="168" y="76"/>
                  <a:pt x="169" y="76"/>
                </a:cubicBezTo>
                <a:cubicBezTo>
                  <a:pt x="171" y="76"/>
                  <a:pt x="172" y="77"/>
                  <a:pt x="172" y="79"/>
                </a:cubicBezTo>
                <a:cubicBezTo>
                  <a:pt x="172" y="79"/>
                  <a:pt x="172" y="79"/>
                  <a:pt x="172" y="88"/>
                </a:cubicBezTo>
                <a:cubicBezTo>
                  <a:pt x="172" y="90"/>
                  <a:pt x="171" y="90"/>
                  <a:pt x="169" y="90"/>
                </a:cubicBezTo>
                <a:cubicBezTo>
                  <a:pt x="168" y="90"/>
                  <a:pt x="167" y="90"/>
                  <a:pt x="167" y="88"/>
                </a:cubicBezTo>
                <a:cubicBezTo>
                  <a:pt x="167" y="88"/>
                  <a:pt x="167" y="88"/>
                  <a:pt x="167" y="79"/>
                </a:cubicBezTo>
                <a:close/>
                <a:moveTo>
                  <a:pt x="149" y="117"/>
                </a:moveTo>
                <a:cubicBezTo>
                  <a:pt x="149" y="117"/>
                  <a:pt x="147" y="116"/>
                  <a:pt x="147" y="115"/>
                </a:cubicBezTo>
                <a:cubicBezTo>
                  <a:pt x="146" y="114"/>
                  <a:pt x="147" y="113"/>
                  <a:pt x="148" y="112"/>
                </a:cubicBezTo>
                <a:cubicBezTo>
                  <a:pt x="148" y="112"/>
                  <a:pt x="148" y="112"/>
                  <a:pt x="157" y="107"/>
                </a:cubicBezTo>
                <a:cubicBezTo>
                  <a:pt x="157" y="106"/>
                  <a:pt x="159" y="107"/>
                  <a:pt x="160" y="108"/>
                </a:cubicBezTo>
                <a:cubicBezTo>
                  <a:pt x="161" y="109"/>
                  <a:pt x="160" y="110"/>
                  <a:pt x="159" y="111"/>
                </a:cubicBezTo>
                <a:cubicBezTo>
                  <a:pt x="159" y="111"/>
                  <a:pt x="159" y="111"/>
                  <a:pt x="150" y="116"/>
                </a:cubicBezTo>
                <a:cubicBezTo>
                  <a:pt x="150" y="117"/>
                  <a:pt x="149" y="117"/>
                  <a:pt x="149" y="117"/>
                </a:cubicBezTo>
                <a:close/>
                <a:moveTo>
                  <a:pt x="165" y="116"/>
                </a:moveTo>
                <a:cubicBezTo>
                  <a:pt x="165" y="116"/>
                  <a:pt x="165" y="116"/>
                  <a:pt x="160" y="124"/>
                </a:cubicBezTo>
                <a:cubicBezTo>
                  <a:pt x="160" y="125"/>
                  <a:pt x="159" y="125"/>
                  <a:pt x="157" y="125"/>
                </a:cubicBezTo>
                <a:cubicBezTo>
                  <a:pt x="157" y="125"/>
                  <a:pt x="157" y="125"/>
                  <a:pt x="157" y="125"/>
                </a:cubicBezTo>
                <a:cubicBezTo>
                  <a:pt x="156" y="125"/>
                  <a:pt x="155" y="123"/>
                  <a:pt x="156" y="121"/>
                </a:cubicBezTo>
                <a:cubicBezTo>
                  <a:pt x="156" y="121"/>
                  <a:pt x="156" y="121"/>
                  <a:pt x="161" y="113"/>
                </a:cubicBezTo>
                <a:cubicBezTo>
                  <a:pt x="161" y="112"/>
                  <a:pt x="163" y="112"/>
                  <a:pt x="164" y="113"/>
                </a:cubicBezTo>
                <a:cubicBezTo>
                  <a:pt x="165" y="113"/>
                  <a:pt x="165" y="114"/>
                  <a:pt x="165" y="116"/>
                </a:cubicBezTo>
                <a:close/>
                <a:moveTo>
                  <a:pt x="172" y="126"/>
                </a:moveTo>
                <a:cubicBezTo>
                  <a:pt x="172" y="127"/>
                  <a:pt x="171" y="128"/>
                  <a:pt x="169" y="128"/>
                </a:cubicBezTo>
                <a:cubicBezTo>
                  <a:pt x="168" y="128"/>
                  <a:pt x="167" y="127"/>
                  <a:pt x="167" y="126"/>
                </a:cubicBezTo>
                <a:cubicBezTo>
                  <a:pt x="167" y="126"/>
                  <a:pt x="167" y="126"/>
                  <a:pt x="167" y="116"/>
                </a:cubicBezTo>
                <a:cubicBezTo>
                  <a:pt x="167" y="115"/>
                  <a:pt x="168" y="113"/>
                  <a:pt x="169" y="113"/>
                </a:cubicBezTo>
                <a:cubicBezTo>
                  <a:pt x="171" y="113"/>
                  <a:pt x="172" y="115"/>
                  <a:pt x="172" y="116"/>
                </a:cubicBezTo>
                <a:cubicBezTo>
                  <a:pt x="172" y="116"/>
                  <a:pt x="172" y="116"/>
                  <a:pt x="172" y="126"/>
                </a:cubicBezTo>
                <a:close/>
                <a:moveTo>
                  <a:pt x="173" y="107"/>
                </a:moveTo>
                <a:cubicBezTo>
                  <a:pt x="173" y="107"/>
                  <a:pt x="172" y="107"/>
                  <a:pt x="171" y="107"/>
                </a:cubicBezTo>
                <a:cubicBezTo>
                  <a:pt x="169" y="107"/>
                  <a:pt x="168" y="107"/>
                  <a:pt x="165" y="106"/>
                </a:cubicBezTo>
                <a:cubicBezTo>
                  <a:pt x="160" y="103"/>
                  <a:pt x="155" y="96"/>
                  <a:pt x="151" y="84"/>
                </a:cubicBezTo>
                <a:cubicBezTo>
                  <a:pt x="143" y="58"/>
                  <a:pt x="122" y="47"/>
                  <a:pt x="107" y="52"/>
                </a:cubicBezTo>
                <a:cubicBezTo>
                  <a:pt x="98" y="54"/>
                  <a:pt x="94" y="60"/>
                  <a:pt x="93" y="65"/>
                </a:cubicBezTo>
                <a:cubicBezTo>
                  <a:pt x="93" y="65"/>
                  <a:pt x="93" y="65"/>
                  <a:pt x="108" y="65"/>
                </a:cubicBezTo>
                <a:cubicBezTo>
                  <a:pt x="108" y="65"/>
                  <a:pt x="108" y="65"/>
                  <a:pt x="108" y="86"/>
                </a:cubicBezTo>
                <a:cubicBezTo>
                  <a:pt x="128" y="94"/>
                  <a:pt x="142" y="113"/>
                  <a:pt x="142" y="135"/>
                </a:cubicBezTo>
                <a:cubicBezTo>
                  <a:pt x="142" y="164"/>
                  <a:pt x="118" y="188"/>
                  <a:pt x="89" y="188"/>
                </a:cubicBezTo>
                <a:cubicBezTo>
                  <a:pt x="60" y="188"/>
                  <a:pt x="36" y="164"/>
                  <a:pt x="36" y="135"/>
                </a:cubicBezTo>
                <a:cubicBezTo>
                  <a:pt x="36" y="113"/>
                  <a:pt x="50" y="94"/>
                  <a:pt x="70" y="86"/>
                </a:cubicBezTo>
                <a:cubicBezTo>
                  <a:pt x="70" y="86"/>
                  <a:pt x="70" y="86"/>
                  <a:pt x="70" y="65"/>
                </a:cubicBezTo>
                <a:cubicBezTo>
                  <a:pt x="70" y="65"/>
                  <a:pt x="70" y="65"/>
                  <a:pt x="85" y="65"/>
                </a:cubicBezTo>
                <a:cubicBezTo>
                  <a:pt x="88" y="59"/>
                  <a:pt x="93" y="49"/>
                  <a:pt x="105" y="45"/>
                </a:cubicBezTo>
                <a:cubicBezTo>
                  <a:pt x="123" y="40"/>
                  <a:pt x="148" y="52"/>
                  <a:pt x="157" y="82"/>
                </a:cubicBezTo>
                <a:cubicBezTo>
                  <a:pt x="164" y="102"/>
                  <a:pt x="172" y="101"/>
                  <a:pt x="172" y="101"/>
                </a:cubicBezTo>
                <a:cubicBezTo>
                  <a:pt x="173" y="101"/>
                  <a:pt x="175" y="102"/>
                  <a:pt x="176" y="103"/>
                </a:cubicBezTo>
                <a:cubicBezTo>
                  <a:pt x="176" y="105"/>
                  <a:pt x="175" y="106"/>
                  <a:pt x="173" y="107"/>
                </a:cubicBezTo>
                <a:close/>
                <a:moveTo>
                  <a:pt x="183" y="125"/>
                </a:moveTo>
                <a:cubicBezTo>
                  <a:pt x="182" y="125"/>
                  <a:pt x="182" y="125"/>
                  <a:pt x="181" y="125"/>
                </a:cubicBezTo>
                <a:cubicBezTo>
                  <a:pt x="180" y="125"/>
                  <a:pt x="180" y="125"/>
                  <a:pt x="180" y="124"/>
                </a:cubicBezTo>
                <a:cubicBezTo>
                  <a:pt x="180" y="124"/>
                  <a:pt x="180" y="124"/>
                  <a:pt x="175" y="116"/>
                </a:cubicBezTo>
                <a:cubicBezTo>
                  <a:pt x="174" y="114"/>
                  <a:pt x="174" y="113"/>
                  <a:pt x="176" y="113"/>
                </a:cubicBezTo>
                <a:cubicBezTo>
                  <a:pt x="176" y="112"/>
                  <a:pt x="178" y="112"/>
                  <a:pt x="179" y="113"/>
                </a:cubicBezTo>
                <a:cubicBezTo>
                  <a:pt x="184" y="121"/>
                  <a:pt x="184" y="121"/>
                  <a:pt x="184" y="121"/>
                </a:cubicBezTo>
                <a:cubicBezTo>
                  <a:pt x="184" y="123"/>
                  <a:pt x="184" y="125"/>
                  <a:pt x="183" y="125"/>
                </a:cubicBezTo>
                <a:close/>
                <a:moveTo>
                  <a:pt x="192" y="115"/>
                </a:moveTo>
                <a:cubicBezTo>
                  <a:pt x="191" y="116"/>
                  <a:pt x="191" y="117"/>
                  <a:pt x="190" y="117"/>
                </a:cubicBezTo>
                <a:cubicBezTo>
                  <a:pt x="190" y="117"/>
                  <a:pt x="189" y="117"/>
                  <a:pt x="189" y="116"/>
                </a:cubicBezTo>
                <a:cubicBezTo>
                  <a:pt x="189" y="116"/>
                  <a:pt x="189" y="116"/>
                  <a:pt x="180" y="111"/>
                </a:cubicBezTo>
                <a:cubicBezTo>
                  <a:pt x="180" y="110"/>
                  <a:pt x="179" y="109"/>
                  <a:pt x="180" y="108"/>
                </a:cubicBezTo>
                <a:cubicBezTo>
                  <a:pt x="180" y="107"/>
                  <a:pt x="182" y="106"/>
                  <a:pt x="183" y="107"/>
                </a:cubicBezTo>
                <a:cubicBezTo>
                  <a:pt x="183" y="107"/>
                  <a:pt x="183" y="107"/>
                  <a:pt x="191" y="112"/>
                </a:cubicBezTo>
                <a:cubicBezTo>
                  <a:pt x="192" y="113"/>
                  <a:pt x="193" y="114"/>
                  <a:pt x="192" y="115"/>
                </a:cubicBezTo>
                <a:close/>
                <a:moveTo>
                  <a:pt x="193" y="105"/>
                </a:moveTo>
                <a:cubicBezTo>
                  <a:pt x="193" y="105"/>
                  <a:pt x="193" y="105"/>
                  <a:pt x="184" y="105"/>
                </a:cubicBezTo>
                <a:cubicBezTo>
                  <a:pt x="182" y="105"/>
                  <a:pt x="181" y="104"/>
                  <a:pt x="181" y="102"/>
                </a:cubicBezTo>
                <a:cubicBezTo>
                  <a:pt x="181" y="101"/>
                  <a:pt x="182" y="100"/>
                  <a:pt x="184" y="100"/>
                </a:cubicBezTo>
                <a:cubicBezTo>
                  <a:pt x="184" y="100"/>
                  <a:pt x="184" y="100"/>
                  <a:pt x="193" y="100"/>
                </a:cubicBezTo>
                <a:cubicBezTo>
                  <a:pt x="195" y="100"/>
                  <a:pt x="195" y="101"/>
                  <a:pt x="195" y="102"/>
                </a:cubicBezTo>
                <a:cubicBezTo>
                  <a:pt x="195" y="104"/>
                  <a:pt x="195" y="105"/>
                  <a:pt x="193" y="105"/>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7538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DDED1A-DDA2-4B98-A8C7-DA02D0AA0553}"/>
              </a:ext>
            </a:extLst>
          </p:cNvPr>
          <p:cNvSpPr>
            <a:spLocks noGrp="1"/>
          </p:cNvSpPr>
          <p:nvPr>
            <p:ph type="title"/>
          </p:nvPr>
        </p:nvSpPr>
        <p:spPr/>
        <p:txBody>
          <a:bodyPr/>
          <a:lstStyle/>
          <a:p>
            <a:r>
              <a:rPr lang="ru-RU" b="0" dirty="0">
                <a:cs typeface="Calibri" panose="020F0502020204030204" pitchFamily="34" charset="0"/>
              </a:rPr>
              <a:t>ЭФФЕКТ</a:t>
            </a:r>
          </a:p>
        </p:txBody>
      </p:sp>
      <p:grpSp>
        <p:nvGrpSpPr>
          <p:cNvPr id="46" name="Group 2">
            <a:extLst>
              <a:ext uri="{FF2B5EF4-FFF2-40B4-BE49-F238E27FC236}">
                <a16:creationId xmlns:a16="http://schemas.microsoft.com/office/drawing/2014/main" id="{D00467E3-1EBD-465A-BC3D-CE81A05FBB5A}"/>
              </a:ext>
            </a:extLst>
          </p:cNvPr>
          <p:cNvGrpSpPr/>
          <p:nvPr/>
        </p:nvGrpSpPr>
        <p:grpSpPr>
          <a:xfrm>
            <a:off x="3340360" y="3694511"/>
            <a:ext cx="2168129" cy="925116"/>
            <a:chOff x="4643438" y="4926013"/>
            <a:chExt cx="2890838" cy="1233488"/>
          </a:xfrm>
        </p:grpSpPr>
        <p:sp>
          <p:nvSpPr>
            <p:cNvPr id="47" name="Freeform 5">
              <a:extLst>
                <a:ext uri="{FF2B5EF4-FFF2-40B4-BE49-F238E27FC236}">
                  <a16:creationId xmlns:a16="http://schemas.microsoft.com/office/drawing/2014/main" id="{B53DAA66-473F-4834-A051-2B4F2062582D}"/>
                </a:ext>
              </a:extLst>
            </p:cNvPr>
            <p:cNvSpPr>
              <a:spLocks/>
            </p:cNvSpPr>
            <p:nvPr/>
          </p:nvSpPr>
          <p:spPr bwMode="auto">
            <a:xfrm>
              <a:off x="4673601" y="5443538"/>
              <a:ext cx="2836863" cy="715963"/>
            </a:xfrm>
            <a:custGeom>
              <a:avLst/>
              <a:gdLst>
                <a:gd name="T0" fmla="*/ 370 w 370"/>
                <a:gd name="T1" fmla="*/ 35 h 127"/>
                <a:gd name="T2" fmla="*/ 358 w 370"/>
                <a:gd name="T3" fmla="*/ 49 h 127"/>
                <a:gd name="T4" fmla="*/ 213 w 370"/>
                <a:gd name="T5" fmla="*/ 121 h 127"/>
                <a:gd name="T6" fmla="*/ 185 w 370"/>
                <a:gd name="T7" fmla="*/ 127 h 127"/>
                <a:gd name="T8" fmla="*/ 157 w 370"/>
                <a:gd name="T9" fmla="*/ 121 h 127"/>
                <a:gd name="T10" fmla="*/ 12 w 370"/>
                <a:gd name="T11" fmla="*/ 49 h 127"/>
                <a:gd name="T12" fmla="*/ 0 w 370"/>
                <a:gd name="T13" fmla="*/ 35 h 127"/>
                <a:gd name="T14" fmla="*/ 0 w 370"/>
                <a:gd name="T15" fmla="*/ 0 h 127"/>
                <a:gd name="T16" fmla="*/ 12 w 370"/>
                <a:gd name="T17" fmla="*/ 14 h 127"/>
                <a:gd name="T18" fmla="*/ 157 w 370"/>
                <a:gd name="T19" fmla="*/ 87 h 127"/>
                <a:gd name="T20" fmla="*/ 185 w 370"/>
                <a:gd name="T21" fmla="*/ 92 h 127"/>
                <a:gd name="T22" fmla="*/ 213 w 370"/>
                <a:gd name="T23" fmla="*/ 87 h 127"/>
                <a:gd name="T24" fmla="*/ 358 w 370"/>
                <a:gd name="T25" fmla="*/ 14 h 127"/>
                <a:gd name="T26" fmla="*/ 370 w 370"/>
                <a:gd name="T27" fmla="*/ 0 h 127"/>
                <a:gd name="T28" fmla="*/ 370 w 370"/>
                <a:gd name="T29" fmla="*/ 3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0" h="127">
                  <a:moveTo>
                    <a:pt x="370" y="35"/>
                  </a:moveTo>
                  <a:cubicBezTo>
                    <a:pt x="370" y="40"/>
                    <a:pt x="366" y="45"/>
                    <a:pt x="358" y="49"/>
                  </a:cubicBezTo>
                  <a:cubicBezTo>
                    <a:pt x="213" y="121"/>
                    <a:pt x="213" y="121"/>
                    <a:pt x="213" y="121"/>
                  </a:cubicBezTo>
                  <a:cubicBezTo>
                    <a:pt x="206" y="125"/>
                    <a:pt x="195" y="127"/>
                    <a:pt x="185" y="127"/>
                  </a:cubicBezTo>
                  <a:cubicBezTo>
                    <a:pt x="175" y="127"/>
                    <a:pt x="164" y="125"/>
                    <a:pt x="157" y="121"/>
                  </a:cubicBezTo>
                  <a:cubicBezTo>
                    <a:pt x="12" y="49"/>
                    <a:pt x="12" y="49"/>
                    <a:pt x="12" y="49"/>
                  </a:cubicBezTo>
                  <a:cubicBezTo>
                    <a:pt x="4" y="45"/>
                    <a:pt x="0" y="40"/>
                    <a:pt x="0" y="35"/>
                  </a:cubicBezTo>
                  <a:cubicBezTo>
                    <a:pt x="0" y="0"/>
                    <a:pt x="0" y="0"/>
                    <a:pt x="0" y="0"/>
                  </a:cubicBezTo>
                  <a:cubicBezTo>
                    <a:pt x="0" y="5"/>
                    <a:pt x="4" y="10"/>
                    <a:pt x="12" y="14"/>
                  </a:cubicBezTo>
                  <a:cubicBezTo>
                    <a:pt x="157" y="87"/>
                    <a:pt x="157" y="87"/>
                    <a:pt x="157" y="87"/>
                  </a:cubicBezTo>
                  <a:cubicBezTo>
                    <a:pt x="164" y="90"/>
                    <a:pt x="175" y="92"/>
                    <a:pt x="185" y="92"/>
                  </a:cubicBezTo>
                  <a:cubicBezTo>
                    <a:pt x="195" y="92"/>
                    <a:pt x="206" y="90"/>
                    <a:pt x="213" y="87"/>
                  </a:cubicBezTo>
                  <a:cubicBezTo>
                    <a:pt x="358" y="14"/>
                    <a:pt x="358" y="14"/>
                    <a:pt x="358" y="14"/>
                  </a:cubicBezTo>
                  <a:cubicBezTo>
                    <a:pt x="366" y="10"/>
                    <a:pt x="370" y="5"/>
                    <a:pt x="370" y="0"/>
                  </a:cubicBezTo>
                  <a:lnTo>
                    <a:pt x="370" y="35"/>
                  </a:lnTo>
                  <a:close/>
                </a:path>
              </a:pathLst>
            </a:custGeom>
            <a:solidFill>
              <a:schemeClr val="accent6">
                <a:lumMod val="75000"/>
              </a:schemeClr>
            </a:solidFill>
            <a:ln>
              <a:noFill/>
            </a:ln>
          </p:spPr>
          <p:txBody>
            <a:bodyPr vert="horz" wrap="square" lIns="68580" tIns="34291" rIns="68580" bIns="34291" numCol="1" anchor="t" anchorCtr="0" compatLnSpc="1">
              <a:prstTxWarp prst="textNoShape">
                <a:avLst/>
              </a:prstTxWarp>
            </a:bodyPr>
            <a:lstStyle/>
            <a:p>
              <a:endParaRPr lang="en-US" sz="1351" dirty="0">
                <a:latin typeface="Calibri Light" panose="020F0302020204030204" pitchFamily="34" charset="0"/>
                <a:cs typeface="Calibri Light" panose="020F0302020204030204" pitchFamily="34" charset="0"/>
              </a:endParaRPr>
            </a:p>
          </p:txBody>
        </p:sp>
        <p:sp>
          <p:nvSpPr>
            <p:cNvPr id="48" name="Freeform 6">
              <a:extLst>
                <a:ext uri="{FF2B5EF4-FFF2-40B4-BE49-F238E27FC236}">
                  <a16:creationId xmlns:a16="http://schemas.microsoft.com/office/drawing/2014/main" id="{965E3F7D-B6F0-4BE9-B298-87870C51B63D}"/>
                </a:ext>
              </a:extLst>
            </p:cNvPr>
            <p:cNvSpPr>
              <a:spLocks/>
            </p:cNvSpPr>
            <p:nvPr/>
          </p:nvSpPr>
          <p:spPr bwMode="auto">
            <a:xfrm>
              <a:off x="4643438" y="4926013"/>
              <a:ext cx="2890838" cy="1036638"/>
            </a:xfrm>
            <a:custGeom>
              <a:avLst/>
              <a:gdLst>
                <a:gd name="T0" fmla="*/ 189 w 377"/>
                <a:gd name="T1" fmla="*/ 0 h 184"/>
                <a:gd name="T2" fmla="*/ 217 w 377"/>
                <a:gd name="T3" fmla="*/ 6 h 184"/>
                <a:gd name="T4" fmla="*/ 362 w 377"/>
                <a:gd name="T5" fmla="*/ 78 h 184"/>
                <a:gd name="T6" fmla="*/ 362 w 377"/>
                <a:gd name="T7" fmla="*/ 106 h 184"/>
                <a:gd name="T8" fmla="*/ 217 w 377"/>
                <a:gd name="T9" fmla="*/ 179 h 184"/>
                <a:gd name="T10" fmla="*/ 189 w 377"/>
                <a:gd name="T11" fmla="*/ 184 h 184"/>
                <a:gd name="T12" fmla="*/ 161 w 377"/>
                <a:gd name="T13" fmla="*/ 179 h 184"/>
                <a:gd name="T14" fmla="*/ 16 w 377"/>
                <a:gd name="T15" fmla="*/ 106 h 184"/>
                <a:gd name="T16" fmla="*/ 16 w 377"/>
                <a:gd name="T17" fmla="*/ 78 h 184"/>
                <a:gd name="T18" fmla="*/ 161 w 377"/>
                <a:gd name="T19" fmla="*/ 6 h 184"/>
                <a:gd name="T20" fmla="*/ 189 w 377"/>
                <a:gd name="T2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184">
                  <a:moveTo>
                    <a:pt x="189" y="0"/>
                  </a:moveTo>
                  <a:cubicBezTo>
                    <a:pt x="199" y="0"/>
                    <a:pt x="210" y="2"/>
                    <a:pt x="217" y="6"/>
                  </a:cubicBezTo>
                  <a:cubicBezTo>
                    <a:pt x="362" y="78"/>
                    <a:pt x="362" y="78"/>
                    <a:pt x="362" y="78"/>
                  </a:cubicBezTo>
                  <a:cubicBezTo>
                    <a:pt x="377" y="86"/>
                    <a:pt x="377" y="98"/>
                    <a:pt x="362" y="106"/>
                  </a:cubicBezTo>
                  <a:cubicBezTo>
                    <a:pt x="217" y="179"/>
                    <a:pt x="217" y="179"/>
                    <a:pt x="217" y="179"/>
                  </a:cubicBezTo>
                  <a:cubicBezTo>
                    <a:pt x="210" y="182"/>
                    <a:pt x="199" y="184"/>
                    <a:pt x="189" y="184"/>
                  </a:cubicBezTo>
                  <a:cubicBezTo>
                    <a:pt x="179" y="184"/>
                    <a:pt x="168" y="182"/>
                    <a:pt x="161" y="179"/>
                  </a:cubicBezTo>
                  <a:cubicBezTo>
                    <a:pt x="16" y="106"/>
                    <a:pt x="16" y="106"/>
                    <a:pt x="16" y="106"/>
                  </a:cubicBezTo>
                  <a:cubicBezTo>
                    <a:pt x="0" y="98"/>
                    <a:pt x="0" y="86"/>
                    <a:pt x="16" y="78"/>
                  </a:cubicBezTo>
                  <a:cubicBezTo>
                    <a:pt x="161" y="6"/>
                    <a:pt x="161" y="6"/>
                    <a:pt x="161" y="6"/>
                  </a:cubicBezTo>
                  <a:cubicBezTo>
                    <a:pt x="168" y="2"/>
                    <a:pt x="179" y="0"/>
                    <a:pt x="189" y="0"/>
                  </a:cubicBezTo>
                  <a:close/>
                </a:path>
              </a:pathLst>
            </a:custGeom>
            <a:solidFill>
              <a:schemeClr val="accent6"/>
            </a:solidFill>
            <a:ln>
              <a:noFill/>
            </a:ln>
          </p:spPr>
          <p:txBody>
            <a:bodyPr vert="horz" wrap="square" lIns="68580" tIns="34291" rIns="68580" bIns="34291" numCol="1" anchor="t" anchorCtr="0" compatLnSpc="1">
              <a:prstTxWarp prst="textNoShape">
                <a:avLst/>
              </a:prstTxWarp>
            </a:bodyPr>
            <a:lstStyle/>
            <a:p>
              <a:endParaRPr lang="en-US" sz="1351" dirty="0">
                <a:latin typeface="Calibri Light" panose="020F0302020204030204" pitchFamily="34" charset="0"/>
                <a:cs typeface="Calibri Light" panose="020F0302020204030204" pitchFamily="34" charset="0"/>
              </a:endParaRPr>
            </a:p>
          </p:txBody>
        </p:sp>
      </p:grpSp>
      <p:grpSp>
        <p:nvGrpSpPr>
          <p:cNvPr id="49" name="Group 5">
            <a:extLst>
              <a:ext uri="{FF2B5EF4-FFF2-40B4-BE49-F238E27FC236}">
                <a16:creationId xmlns:a16="http://schemas.microsoft.com/office/drawing/2014/main" id="{C0F3DDDD-B9D5-40B8-A1C1-0B29D6BB4D13}"/>
              </a:ext>
            </a:extLst>
          </p:cNvPr>
          <p:cNvGrpSpPr/>
          <p:nvPr/>
        </p:nvGrpSpPr>
        <p:grpSpPr>
          <a:xfrm>
            <a:off x="3340360" y="3368286"/>
            <a:ext cx="2168129" cy="694135"/>
            <a:chOff x="4643438" y="4491038"/>
            <a:chExt cx="2890838" cy="925513"/>
          </a:xfrm>
        </p:grpSpPr>
        <p:sp>
          <p:nvSpPr>
            <p:cNvPr id="50" name="Freeform 7">
              <a:extLst>
                <a:ext uri="{FF2B5EF4-FFF2-40B4-BE49-F238E27FC236}">
                  <a16:creationId xmlns:a16="http://schemas.microsoft.com/office/drawing/2014/main" id="{E891C6FB-6B81-4EA7-B73B-9B2A6997A0E2}"/>
                </a:ext>
              </a:extLst>
            </p:cNvPr>
            <p:cNvSpPr>
              <a:spLocks/>
            </p:cNvSpPr>
            <p:nvPr/>
          </p:nvSpPr>
          <p:spPr bwMode="auto">
            <a:xfrm>
              <a:off x="4673601" y="4852988"/>
              <a:ext cx="2836863" cy="563563"/>
            </a:xfrm>
            <a:custGeom>
              <a:avLst/>
              <a:gdLst>
                <a:gd name="T0" fmla="*/ 0 w 370"/>
                <a:gd name="T1" fmla="*/ 37 h 100"/>
                <a:gd name="T2" fmla="*/ 12 w 370"/>
                <a:gd name="T3" fmla="*/ 47 h 100"/>
                <a:gd name="T4" fmla="*/ 157 w 370"/>
                <a:gd name="T5" fmla="*/ 96 h 100"/>
                <a:gd name="T6" fmla="*/ 185 w 370"/>
                <a:gd name="T7" fmla="*/ 100 h 100"/>
                <a:gd name="T8" fmla="*/ 213 w 370"/>
                <a:gd name="T9" fmla="*/ 96 h 100"/>
                <a:gd name="T10" fmla="*/ 358 w 370"/>
                <a:gd name="T11" fmla="*/ 47 h 100"/>
                <a:gd name="T12" fmla="*/ 370 w 370"/>
                <a:gd name="T13" fmla="*/ 37 h 100"/>
                <a:gd name="T14" fmla="*/ 370 w 370"/>
                <a:gd name="T15" fmla="*/ 0 h 100"/>
                <a:gd name="T16" fmla="*/ 358 w 370"/>
                <a:gd name="T17" fmla="*/ 9 h 100"/>
                <a:gd name="T18" fmla="*/ 213 w 370"/>
                <a:gd name="T19" fmla="*/ 59 h 100"/>
                <a:gd name="T20" fmla="*/ 185 w 370"/>
                <a:gd name="T21" fmla="*/ 63 h 100"/>
                <a:gd name="T22" fmla="*/ 157 w 370"/>
                <a:gd name="T23" fmla="*/ 59 h 100"/>
                <a:gd name="T24" fmla="*/ 12 w 370"/>
                <a:gd name="T25" fmla="*/ 9 h 100"/>
                <a:gd name="T26" fmla="*/ 0 w 370"/>
                <a:gd name="T27" fmla="*/ 0 h 100"/>
                <a:gd name="T28" fmla="*/ 0 w 370"/>
                <a:gd name="T29" fmla="*/ 3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0" h="100">
                  <a:moveTo>
                    <a:pt x="0" y="37"/>
                  </a:moveTo>
                  <a:cubicBezTo>
                    <a:pt x="0" y="41"/>
                    <a:pt x="4" y="44"/>
                    <a:pt x="12" y="47"/>
                  </a:cubicBezTo>
                  <a:cubicBezTo>
                    <a:pt x="157" y="96"/>
                    <a:pt x="157" y="96"/>
                    <a:pt x="157" y="96"/>
                  </a:cubicBezTo>
                  <a:cubicBezTo>
                    <a:pt x="164" y="99"/>
                    <a:pt x="175" y="100"/>
                    <a:pt x="185" y="100"/>
                  </a:cubicBezTo>
                  <a:cubicBezTo>
                    <a:pt x="195" y="100"/>
                    <a:pt x="206" y="99"/>
                    <a:pt x="213" y="96"/>
                  </a:cubicBezTo>
                  <a:cubicBezTo>
                    <a:pt x="358" y="47"/>
                    <a:pt x="358" y="47"/>
                    <a:pt x="358" y="47"/>
                  </a:cubicBezTo>
                  <a:cubicBezTo>
                    <a:pt x="366" y="44"/>
                    <a:pt x="370" y="41"/>
                    <a:pt x="370" y="37"/>
                  </a:cubicBezTo>
                  <a:cubicBezTo>
                    <a:pt x="370" y="0"/>
                    <a:pt x="370" y="0"/>
                    <a:pt x="370" y="0"/>
                  </a:cubicBezTo>
                  <a:cubicBezTo>
                    <a:pt x="370" y="3"/>
                    <a:pt x="366" y="7"/>
                    <a:pt x="358" y="9"/>
                  </a:cubicBezTo>
                  <a:cubicBezTo>
                    <a:pt x="213" y="59"/>
                    <a:pt x="213" y="59"/>
                    <a:pt x="213" y="59"/>
                  </a:cubicBezTo>
                  <a:cubicBezTo>
                    <a:pt x="206" y="61"/>
                    <a:pt x="195" y="63"/>
                    <a:pt x="185" y="63"/>
                  </a:cubicBezTo>
                  <a:cubicBezTo>
                    <a:pt x="175" y="63"/>
                    <a:pt x="164" y="61"/>
                    <a:pt x="157" y="59"/>
                  </a:cubicBezTo>
                  <a:cubicBezTo>
                    <a:pt x="12" y="9"/>
                    <a:pt x="12" y="9"/>
                    <a:pt x="12" y="9"/>
                  </a:cubicBezTo>
                  <a:cubicBezTo>
                    <a:pt x="4" y="7"/>
                    <a:pt x="0" y="3"/>
                    <a:pt x="0" y="0"/>
                  </a:cubicBezTo>
                  <a:lnTo>
                    <a:pt x="0" y="37"/>
                  </a:lnTo>
                  <a:close/>
                </a:path>
              </a:pathLst>
            </a:custGeom>
            <a:solidFill>
              <a:schemeClr val="accent5">
                <a:lumMod val="75000"/>
              </a:schemeClr>
            </a:solidFill>
            <a:ln>
              <a:noFill/>
            </a:ln>
          </p:spPr>
          <p:txBody>
            <a:bodyPr vert="horz" wrap="square" lIns="68580" tIns="34291" rIns="68580" bIns="34291" numCol="1" anchor="t" anchorCtr="0" compatLnSpc="1">
              <a:prstTxWarp prst="textNoShape">
                <a:avLst/>
              </a:prstTxWarp>
            </a:bodyPr>
            <a:lstStyle/>
            <a:p>
              <a:endParaRPr lang="en-US" sz="1351" dirty="0">
                <a:latin typeface="Calibri Light" panose="020F0302020204030204" pitchFamily="34" charset="0"/>
                <a:cs typeface="Calibri Light" panose="020F0302020204030204" pitchFamily="34" charset="0"/>
              </a:endParaRPr>
            </a:p>
          </p:txBody>
        </p:sp>
        <p:sp>
          <p:nvSpPr>
            <p:cNvPr id="51" name="Freeform 8">
              <a:extLst>
                <a:ext uri="{FF2B5EF4-FFF2-40B4-BE49-F238E27FC236}">
                  <a16:creationId xmlns:a16="http://schemas.microsoft.com/office/drawing/2014/main" id="{9EC3DE1B-6E5C-486B-A359-FB72B098451F}"/>
                </a:ext>
              </a:extLst>
            </p:cNvPr>
            <p:cNvSpPr>
              <a:spLocks/>
            </p:cNvSpPr>
            <p:nvPr/>
          </p:nvSpPr>
          <p:spPr bwMode="auto">
            <a:xfrm>
              <a:off x="4643438" y="4491038"/>
              <a:ext cx="2890838" cy="715963"/>
            </a:xfrm>
            <a:custGeom>
              <a:avLst/>
              <a:gdLst>
                <a:gd name="T0" fmla="*/ 189 w 377"/>
                <a:gd name="T1" fmla="*/ 0 h 127"/>
                <a:gd name="T2" fmla="*/ 217 w 377"/>
                <a:gd name="T3" fmla="*/ 4 h 127"/>
                <a:gd name="T4" fmla="*/ 362 w 377"/>
                <a:gd name="T5" fmla="*/ 54 h 127"/>
                <a:gd name="T6" fmla="*/ 362 w 377"/>
                <a:gd name="T7" fmla="*/ 73 h 127"/>
                <a:gd name="T8" fmla="*/ 217 w 377"/>
                <a:gd name="T9" fmla="*/ 123 h 127"/>
                <a:gd name="T10" fmla="*/ 189 w 377"/>
                <a:gd name="T11" fmla="*/ 127 h 127"/>
                <a:gd name="T12" fmla="*/ 161 w 377"/>
                <a:gd name="T13" fmla="*/ 123 h 127"/>
                <a:gd name="T14" fmla="*/ 16 w 377"/>
                <a:gd name="T15" fmla="*/ 73 h 127"/>
                <a:gd name="T16" fmla="*/ 16 w 377"/>
                <a:gd name="T17" fmla="*/ 54 h 127"/>
                <a:gd name="T18" fmla="*/ 161 w 377"/>
                <a:gd name="T19" fmla="*/ 4 h 127"/>
                <a:gd name="T20" fmla="*/ 189 w 377"/>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127">
                  <a:moveTo>
                    <a:pt x="189" y="0"/>
                  </a:moveTo>
                  <a:cubicBezTo>
                    <a:pt x="199" y="0"/>
                    <a:pt x="210" y="2"/>
                    <a:pt x="217" y="4"/>
                  </a:cubicBezTo>
                  <a:cubicBezTo>
                    <a:pt x="362" y="54"/>
                    <a:pt x="362" y="54"/>
                    <a:pt x="362" y="54"/>
                  </a:cubicBezTo>
                  <a:cubicBezTo>
                    <a:pt x="377" y="59"/>
                    <a:pt x="377" y="68"/>
                    <a:pt x="362" y="73"/>
                  </a:cubicBezTo>
                  <a:cubicBezTo>
                    <a:pt x="217" y="123"/>
                    <a:pt x="217" y="123"/>
                    <a:pt x="217" y="123"/>
                  </a:cubicBezTo>
                  <a:cubicBezTo>
                    <a:pt x="210" y="125"/>
                    <a:pt x="199" y="127"/>
                    <a:pt x="189" y="127"/>
                  </a:cubicBezTo>
                  <a:cubicBezTo>
                    <a:pt x="179" y="127"/>
                    <a:pt x="168" y="125"/>
                    <a:pt x="161" y="123"/>
                  </a:cubicBezTo>
                  <a:cubicBezTo>
                    <a:pt x="16" y="73"/>
                    <a:pt x="16" y="73"/>
                    <a:pt x="16" y="73"/>
                  </a:cubicBezTo>
                  <a:cubicBezTo>
                    <a:pt x="0" y="68"/>
                    <a:pt x="0" y="59"/>
                    <a:pt x="16" y="54"/>
                  </a:cubicBezTo>
                  <a:cubicBezTo>
                    <a:pt x="161" y="4"/>
                    <a:pt x="161" y="4"/>
                    <a:pt x="161" y="4"/>
                  </a:cubicBezTo>
                  <a:cubicBezTo>
                    <a:pt x="168" y="2"/>
                    <a:pt x="179" y="0"/>
                    <a:pt x="189" y="0"/>
                  </a:cubicBezTo>
                  <a:close/>
                </a:path>
              </a:pathLst>
            </a:custGeom>
            <a:solidFill>
              <a:schemeClr val="accent5"/>
            </a:solidFill>
            <a:ln>
              <a:noFill/>
            </a:ln>
          </p:spPr>
          <p:txBody>
            <a:bodyPr vert="horz" wrap="square" lIns="68580" tIns="34291" rIns="68580" bIns="34291" numCol="1" anchor="t" anchorCtr="0" compatLnSpc="1">
              <a:prstTxWarp prst="textNoShape">
                <a:avLst/>
              </a:prstTxWarp>
            </a:bodyPr>
            <a:lstStyle/>
            <a:p>
              <a:endParaRPr lang="en-US" sz="1351" dirty="0">
                <a:latin typeface="Calibri Light" panose="020F0302020204030204" pitchFamily="34" charset="0"/>
                <a:cs typeface="Calibri Light" panose="020F0302020204030204" pitchFamily="34" charset="0"/>
              </a:endParaRPr>
            </a:p>
          </p:txBody>
        </p:sp>
      </p:grpSp>
      <p:grpSp>
        <p:nvGrpSpPr>
          <p:cNvPr id="52" name="Group 8">
            <a:extLst>
              <a:ext uri="{FF2B5EF4-FFF2-40B4-BE49-F238E27FC236}">
                <a16:creationId xmlns:a16="http://schemas.microsoft.com/office/drawing/2014/main" id="{AE82A63D-12B6-4505-975E-8842D71FD2A7}"/>
              </a:ext>
            </a:extLst>
          </p:cNvPr>
          <p:cNvGrpSpPr/>
          <p:nvPr/>
        </p:nvGrpSpPr>
        <p:grpSpPr>
          <a:xfrm>
            <a:off x="3340360" y="3055151"/>
            <a:ext cx="2168129" cy="440531"/>
            <a:chOff x="4643438" y="4073525"/>
            <a:chExt cx="2890838" cy="587375"/>
          </a:xfrm>
        </p:grpSpPr>
        <p:sp>
          <p:nvSpPr>
            <p:cNvPr id="53" name="Freeform 9">
              <a:extLst>
                <a:ext uri="{FF2B5EF4-FFF2-40B4-BE49-F238E27FC236}">
                  <a16:creationId xmlns:a16="http://schemas.microsoft.com/office/drawing/2014/main" id="{987AB185-F20D-4BCF-9DD9-60FFB04EAD6E}"/>
                </a:ext>
              </a:extLst>
            </p:cNvPr>
            <p:cNvSpPr>
              <a:spLocks/>
            </p:cNvSpPr>
            <p:nvPr/>
          </p:nvSpPr>
          <p:spPr bwMode="auto">
            <a:xfrm>
              <a:off x="4673601" y="4260850"/>
              <a:ext cx="2836863" cy="400050"/>
            </a:xfrm>
            <a:custGeom>
              <a:avLst/>
              <a:gdLst>
                <a:gd name="T0" fmla="*/ 370 w 370"/>
                <a:gd name="T1" fmla="*/ 0 h 71"/>
                <a:gd name="T2" fmla="*/ 358 w 370"/>
                <a:gd name="T3" fmla="*/ 4 h 71"/>
                <a:gd name="T4" fmla="*/ 213 w 370"/>
                <a:gd name="T5" fmla="*/ 30 h 71"/>
                <a:gd name="T6" fmla="*/ 185 w 370"/>
                <a:gd name="T7" fmla="*/ 32 h 71"/>
                <a:gd name="T8" fmla="*/ 157 w 370"/>
                <a:gd name="T9" fmla="*/ 30 h 71"/>
                <a:gd name="T10" fmla="*/ 12 w 370"/>
                <a:gd name="T11" fmla="*/ 4 h 71"/>
                <a:gd name="T12" fmla="*/ 0 w 370"/>
                <a:gd name="T13" fmla="*/ 0 h 71"/>
                <a:gd name="T14" fmla="*/ 0 w 370"/>
                <a:gd name="T15" fmla="*/ 39 h 71"/>
                <a:gd name="T16" fmla="*/ 12 w 370"/>
                <a:gd name="T17" fmla="*/ 44 h 71"/>
                <a:gd name="T18" fmla="*/ 157 w 370"/>
                <a:gd name="T19" fmla="*/ 69 h 71"/>
                <a:gd name="T20" fmla="*/ 185 w 370"/>
                <a:gd name="T21" fmla="*/ 71 h 71"/>
                <a:gd name="T22" fmla="*/ 213 w 370"/>
                <a:gd name="T23" fmla="*/ 69 h 71"/>
                <a:gd name="T24" fmla="*/ 358 w 370"/>
                <a:gd name="T25" fmla="*/ 44 h 71"/>
                <a:gd name="T26" fmla="*/ 370 w 370"/>
                <a:gd name="T27" fmla="*/ 39 h 71"/>
                <a:gd name="T28" fmla="*/ 370 w 370"/>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0" h="71">
                  <a:moveTo>
                    <a:pt x="370" y="0"/>
                  </a:moveTo>
                  <a:cubicBezTo>
                    <a:pt x="370" y="1"/>
                    <a:pt x="366" y="3"/>
                    <a:pt x="358" y="4"/>
                  </a:cubicBezTo>
                  <a:cubicBezTo>
                    <a:pt x="213" y="30"/>
                    <a:pt x="213" y="30"/>
                    <a:pt x="213" y="30"/>
                  </a:cubicBezTo>
                  <a:cubicBezTo>
                    <a:pt x="206" y="31"/>
                    <a:pt x="195" y="32"/>
                    <a:pt x="185" y="32"/>
                  </a:cubicBezTo>
                  <a:cubicBezTo>
                    <a:pt x="175" y="32"/>
                    <a:pt x="164" y="31"/>
                    <a:pt x="157" y="30"/>
                  </a:cubicBezTo>
                  <a:cubicBezTo>
                    <a:pt x="12" y="4"/>
                    <a:pt x="12" y="4"/>
                    <a:pt x="12" y="4"/>
                  </a:cubicBezTo>
                  <a:cubicBezTo>
                    <a:pt x="4" y="3"/>
                    <a:pt x="0" y="1"/>
                    <a:pt x="0" y="0"/>
                  </a:cubicBezTo>
                  <a:cubicBezTo>
                    <a:pt x="0" y="39"/>
                    <a:pt x="0" y="39"/>
                    <a:pt x="0" y="39"/>
                  </a:cubicBezTo>
                  <a:cubicBezTo>
                    <a:pt x="0" y="41"/>
                    <a:pt x="4" y="43"/>
                    <a:pt x="12" y="44"/>
                  </a:cubicBezTo>
                  <a:cubicBezTo>
                    <a:pt x="157" y="69"/>
                    <a:pt x="157" y="69"/>
                    <a:pt x="157" y="69"/>
                  </a:cubicBezTo>
                  <a:cubicBezTo>
                    <a:pt x="164" y="70"/>
                    <a:pt x="175" y="71"/>
                    <a:pt x="185" y="71"/>
                  </a:cubicBezTo>
                  <a:cubicBezTo>
                    <a:pt x="195" y="71"/>
                    <a:pt x="206" y="70"/>
                    <a:pt x="213" y="69"/>
                  </a:cubicBezTo>
                  <a:cubicBezTo>
                    <a:pt x="358" y="44"/>
                    <a:pt x="358" y="44"/>
                    <a:pt x="358" y="44"/>
                  </a:cubicBezTo>
                  <a:cubicBezTo>
                    <a:pt x="366" y="43"/>
                    <a:pt x="370" y="41"/>
                    <a:pt x="370" y="39"/>
                  </a:cubicBezTo>
                  <a:lnTo>
                    <a:pt x="370" y="0"/>
                  </a:lnTo>
                  <a:close/>
                </a:path>
              </a:pathLst>
            </a:custGeom>
            <a:solidFill>
              <a:schemeClr val="accent4">
                <a:lumMod val="75000"/>
              </a:schemeClr>
            </a:solidFill>
            <a:ln>
              <a:noFill/>
            </a:ln>
          </p:spPr>
          <p:txBody>
            <a:bodyPr vert="horz" wrap="square" lIns="68580" tIns="34291" rIns="68580" bIns="34291" numCol="1" anchor="t" anchorCtr="0" compatLnSpc="1">
              <a:prstTxWarp prst="textNoShape">
                <a:avLst/>
              </a:prstTxWarp>
            </a:bodyPr>
            <a:lstStyle/>
            <a:p>
              <a:endParaRPr lang="en-US" sz="1351" dirty="0">
                <a:latin typeface="Calibri Light" panose="020F0302020204030204" pitchFamily="34" charset="0"/>
                <a:cs typeface="Calibri Light" panose="020F0302020204030204" pitchFamily="34" charset="0"/>
              </a:endParaRPr>
            </a:p>
          </p:txBody>
        </p:sp>
        <p:sp>
          <p:nvSpPr>
            <p:cNvPr id="54" name="Freeform 10">
              <a:extLst>
                <a:ext uri="{FF2B5EF4-FFF2-40B4-BE49-F238E27FC236}">
                  <a16:creationId xmlns:a16="http://schemas.microsoft.com/office/drawing/2014/main" id="{581260D2-4EAB-44BD-9091-CA98890C8FA6}"/>
                </a:ext>
              </a:extLst>
            </p:cNvPr>
            <p:cNvSpPr>
              <a:spLocks/>
            </p:cNvSpPr>
            <p:nvPr/>
          </p:nvSpPr>
          <p:spPr bwMode="auto">
            <a:xfrm>
              <a:off x="4643438" y="4073525"/>
              <a:ext cx="2890838" cy="366713"/>
            </a:xfrm>
            <a:custGeom>
              <a:avLst/>
              <a:gdLst>
                <a:gd name="T0" fmla="*/ 189 w 377"/>
                <a:gd name="T1" fmla="*/ 0 h 65"/>
                <a:gd name="T2" fmla="*/ 217 w 377"/>
                <a:gd name="T3" fmla="*/ 3 h 65"/>
                <a:gd name="T4" fmla="*/ 362 w 377"/>
                <a:gd name="T5" fmla="*/ 28 h 65"/>
                <a:gd name="T6" fmla="*/ 362 w 377"/>
                <a:gd name="T7" fmla="*/ 37 h 65"/>
                <a:gd name="T8" fmla="*/ 217 w 377"/>
                <a:gd name="T9" fmla="*/ 63 h 65"/>
                <a:gd name="T10" fmla="*/ 189 w 377"/>
                <a:gd name="T11" fmla="*/ 65 h 65"/>
                <a:gd name="T12" fmla="*/ 161 w 377"/>
                <a:gd name="T13" fmla="*/ 63 h 65"/>
                <a:gd name="T14" fmla="*/ 16 w 377"/>
                <a:gd name="T15" fmla="*/ 37 h 65"/>
                <a:gd name="T16" fmla="*/ 16 w 377"/>
                <a:gd name="T17" fmla="*/ 28 h 65"/>
                <a:gd name="T18" fmla="*/ 161 w 377"/>
                <a:gd name="T19" fmla="*/ 3 h 65"/>
                <a:gd name="T20" fmla="*/ 189 w 37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5">
                  <a:moveTo>
                    <a:pt x="189" y="0"/>
                  </a:moveTo>
                  <a:cubicBezTo>
                    <a:pt x="199" y="0"/>
                    <a:pt x="210" y="1"/>
                    <a:pt x="217" y="3"/>
                  </a:cubicBezTo>
                  <a:cubicBezTo>
                    <a:pt x="362" y="28"/>
                    <a:pt x="362" y="28"/>
                    <a:pt x="362" y="28"/>
                  </a:cubicBezTo>
                  <a:cubicBezTo>
                    <a:pt x="377" y="30"/>
                    <a:pt x="377" y="35"/>
                    <a:pt x="362" y="37"/>
                  </a:cubicBezTo>
                  <a:cubicBezTo>
                    <a:pt x="217" y="63"/>
                    <a:pt x="217" y="63"/>
                    <a:pt x="217" y="63"/>
                  </a:cubicBezTo>
                  <a:cubicBezTo>
                    <a:pt x="210" y="64"/>
                    <a:pt x="199" y="65"/>
                    <a:pt x="189" y="65"/>
                  </a:cubicBezTo>
                  <a:cubicBezTo>
                    <a:pt x="179" y="65"/>
                    <a:pt x="168" y="64"/>
                    <a:pt x="161" y="63"/>
                  </a:cubicBezTo>
                  <a:cubicBezTo>
                    <a:pt x="16" y="37"/>
                    <a:pt x="16" y="37"/>
                    <a:pt x="16" y="37"/>
                  </a:cubicBezTo>
                  <a:cubicBezTo>
                    <a:pt x="0" y="35"/>
                    <a:pt x="0" y="30"/>
                    <a:pt x="16" y="28"/>
                  </a:cubicBezTo>
                  <a:cubicBezTo>
                    <a:pt x="161" y="3"/>
                    <a:pt x="161" y="3"/>
                    <a:pt x="161" y="3"/>
                  </a:cubicBezTo>
                  <a:cubicBezTo>
                    <a:pt x="168" y="1"/>
                    <a:pt x="179" y="0"/>
                    <a:pt x="189" y="0"/>
                  </a:cubicBezTo>
                  <a:close/>
                </a:path>
              </a:pathLst>
            </a:custGeom>
            <a:solidFill>
              <a:schemeClr val="accent4"/>
            </a:solidFill>
            <a:ln>
              <a:noFill/>
            </a:ln>
          </p:spPr>
          <p:txBody>
            <a:bodyPr vert="horz" wrap="square" lIns="68580" tIns="34291" rIns="68580" bIns="34291" numCol="1" anchor="t" anchorCtr="0" compatLnSpc="1">
              <a:prstTxWarp prst="textNoShape">
                <a:avLst/>
              </a:prstTxWarp>
            </a:bodyPr>
            <a:lstStyle/>
            <a:p>
              <a:endParaRPr lang="en-US" sz="1351" dirty="0">
                <a:latin typeface="Calibri Light" panose="020F0302020204030204" pitchFamily="34" charset="0"/>
                <a:cs typeface="Calibri Light" panose="020F0302020204030204" pitchFamily="34" charset="0"/>
              </a:endParaRPr>
            </a:p>
          </p:txBody>
        </p:sp>
      </p:grpSp>
      <p:grpSp>
        <p:nvGrpSpPr>
          <p:cNvPr id="55" name="Group 11">
            <a:extLst>
              <a:ext uri="{FF2B5EF4-FFF2-40B4-BE49-F238E27FC236}">
                <a16:creationId xmlns:a16="http://schemas.microsoft.com/office/drawing/2014/main" id="{C002BB5E-36CB-476F-BB09-1686024ED3A2}"/>
              </a:ext>
            </a:extLst>
          </p:cNvPr>
          <p:cNvGrpSpPr/>
          <p:nvPr/>
        </p:nvGrpSpPr>
        <p:grpSpPr>
          <a:xfrm>
            <a:off x="3340360" y="1482331"/>
            <a:ext cx="2168129" cy="926306"/>
            <a:chOff x="4643438" y="1976438"/>
            <a:chExt cx="2890838" cy="1235075"/>
          </a:xfrm>
        </p:grpSpPr>
        <p:sp>
          <p:nvSpPr>
            <p:cNvPr id="56" name="Freeform 11">
              <a:extLst>
                <a:ext uri="{FF2B5EF4-FFF2-40B4-BE49-F238E27FC236}">
                  <a16:creationId xmlns:a16="http://schemas.microsoft.com/office/drawing/2014/main" id="{97C96212-2DC1-40B5-AE03-CD580E0798B6}"/>
                </a:ext>
              </a:extLst>
            </p:cNvPr>
            <p:cNvSpPr>
              <a:spLocks/>
            </p:cNvSpPr>
            <p:nvPr/>
          </p:nvSpPr>
          <p:spPr bwMode="auto">
            <a:xfrm>
              <a:off x="4673601" y="1976438"/>
              <a:ext cx="2836863" cy="715963"/>
            </a:xfrm>
            <a:custGeom>
              <a:avLst/>
              <a:gdLst>
                <a:gd name="T0" fmla="*/ 370 w 370"/>
                <a:gd name="T1" fmla="*/ 92 h 127"/>
                <a:gd name="T2" fmla="*/ 358 w 370"/>
                <a:gd name="T3" fmla="*/ 78 h 127"/>
                <a:gd name="T4" fmla="*/ 213 w 370"/>
                <a:gd name="T5" fmla="*/ 6 h 127"/>
                <a:gd name="T6" fmla="*/ 185 w 370"/>
                <a:gd name="T7" fmla="*/ 0 h 127"/>
                <a:gd name="T8" fmla="*/ 157 w 370"/>
                <a:gd name="T9" fmla="*/ 6 h 127"/>
                <a:gd name="T10" fmla="*/ 12 w 370"/>
                <a:gd name="T11" fmla="*/ 78 h 127"/>
                <a:gd name="T12" fmla="*/ 0 w 370"/>
                <a:gd name="T13" fmla="*/ 92 h 127"/>
                <a:gd name="T14" fmla="*/ 0 w 370"/>
                <a:gd name="T15" fmla="*/ 127 h 127"/>
                <a:gd name="T16" fmla="*/ 12 w 370"/>
                <a:gd name="T17" fmla="*/ 113 h 127"/>
                <a:gd name="T18" fmla="*/ 157 w 370"/>
                <a:gd name="T19" fmla="*/ 40 h 127"/>
                <a:gd name="T20" fmla="*/ 185 w 370"/>
                <a:gd name="T21" fmla="*/ 34 h 127"/>
                <a:gd name="T22" fmla="*/ 213 w 370"/>
                <a:gd name="T23" fmla="*/ 40 h 127"/>
                <a:gd name="T24" fmla="*/ 358 w 370"/>
                <a:gd name="T25" fmla="*/ 113 h 127"/>
                <a:gd name="T26" fmla="*/ 370 w 370"/>
                <a:gd name="T27" fmla="*/ 127 h 127"/>
                <a:gd name="T28" fmla="*/ 370 w 370"/>
                <a:gd name="T29" fmla="*/ 9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0" h="127">
                  <a:moveTo>
                    <a:pt x="370" y="92"/>
                  </a:moveTo>
                  <a:cubicBezTo>
                    <a:pt x="370" y="87"/>
                    <a:pt x="366" y="82"/>
                    <a:pt x="358" y="78"/>
                  </a:cubicBezTo>
                  <a:cubicBezTo>
                    <a:pt x="213" y="6"/>
                    <a:pt x="213" y="6"/>
                    <a:pt x="213" y="6"/>
                  </a:cubicBezTo>
                  <a:cubicBezTo>
                    <a:pt x="206" y="2"/>
                    <a:pt x="195" y="0"/>
                    <a:pt x="185" y="0"/>
                  </a:cubicBezTo>
                  <a:cubicBezTo>
                    <a:pt x="175" y="0"/>
                    <a:pt x="164" y="2"/>
                    <a:pt x="157" y="6"/>
                  </a:cubicBezTo>
                  <a:cubicBezTo>
                    <a:pt x="12" y="78"/>
                    <a:pt x="12" y="78"/>
                    <a:pt x="12" y="78"/>
                  </a:cubicBezTo>
                  <a:cubicBezTo>
                    <a:pt x="4" y="82"/>
                    <a:pt x="0" y="87"/>
                    <a:pt x="0" y="92"/>
                  </a:cubicBezTo>
                  <a:cubicBezTo>
                    <a:pt x="0" y="127"/>
                    <a:pt x="0" y="127"/>
                    <a:pt x="0" y="127"/>
                  </a:cubicBezTo>
                  <a:cubicBezTo>
                    <a:pt x="0" y="122"/>
                    <a:pt x="4" y="116"/>
                    <a:pt x="12" y="113"/>
                  </a:cubicBezTo>
                  <a:cubicBezTo>
                    <a:pt x="157" y="40"/>
                    <a:pt x="157" y="40"/>
                    <a:pt x="157" y="40"/>
                  </a:cubicBezTo>
                  <a:cubicBezTo>
                    <a:pt x="164" y="36"/>
                    <a:pt x="175" y="34"/>
                    <a:pt x="185" y="34"/>
                  </a:cubicBezTo>
                  <a:cubicBezTo>
                    <a:pt x="195" y="34"/>
                    <a:pt x="206" y="36"/>
                    <a:pt x="213" y="40"/>
                  </a:cubicBezTo>
                  <a:cubicBezTo>
                    <a:pt x="358" y="113"/>
                    <a:pt x="358" y="113"/>
                    <a:pt x="358" y="113"/>
                  </a:cubicBezTo>
                  <a:cubicBezTo>
                    <a:pt x="366" y="116"/>
                    <a:pt x="370" y="122"/>
                    <a:pt x="370" y="127"/>
                  </a:cubicBezTo>
                  <a:lnTo>
                    <a:pt x="370" y="92"/>
                  </a:lnTo>
                  <a:close/>
                </a:path>
              </a:pathLst>
            </a:custGeom>
            <a:solidFill>
              <a:schemeClr val="accent1"/>
            </a:solidFill>
            <a:ln>
              <a:noFill/>
            </a:ln>
          </p:spPr>
          <p:txBody>
            <a:bodyPr vert="horz" wrap="square" lIns="68580" tIns="34291" rIns="68580" bIns="34291" numCol="1" anchor="t" anchorCtr="0" compatLnSpc="1">
              <a:prstTxWarp prst="textNoShape">
                <a:avLst/>
              </a:prstTxWarp>
            </a:bodyPr>
            <a:lstStyle/>
            <a:p>
              <a:endParaRPr lang="en-US" sz="1351" dirty="0">
                <a:latin typeface="Calibri Light" panose="020F0302020204030204" pitchFamily="34" charset="0"/>
                <a:cs typeface="Calibri Light" panose="020F0302020204030204" pitchFamily="34" charset="0"/>
              </a:endParaRPr>
            </a:p>
          </p:txBody>
        </p:sp>
        <p:sp>
          <p:nvSpPr>
            <p:cNvPr id="57" name="Freeform 12">
              <a:extLst>
                <a:ext uri="{FF2B5EF4-FFF2-40B4-BE49-F238E27FC236}">
                  <a16:creationId xmlns:a16="http://schemas.microsoft.com/office/drawing/2014/main" id="{49801360-0E74-4203-AEA1-32AB5A96970B}"/>
                </a:ext>
              </a:extLst>
            </p:cNvPr>
            <p:cNvSpPr>
              <a:spLocks/>
            </p:cNvSpPr>
            <p:nvPr/>
          </p:nvSpPr>
          <p:spPr bwMode="auto">
            <a:xfrm>
              <a:off x="4643438" y="2168525"/>
              <a:ext cx="2890838" cy="1042988"/>
            </a:xfrm>
            <a:custGeom>
              <a:avLst/>
              <a:gdLst>
                <a:gd name="T0" fmla="*/ 189 w 377"/>
                <a:gd name="T1" fmla="*/ 185 h 185"/>
                <a:gd name="T2" fmla="*/ 217 w 377"/>
                <a:gd name="T3" fmla="*/ 179 h 185"/>
                <a:gd name="T4" fmla="*/ 362 w 377"/>
                <a:gd name="T5" fmla="*/ 107 h 185"/>
                <a:gd name="T6" fmla="*/ 362 w 377"/>
                <a:gd name="T7" fmla="*/ 79 h 185"/>
                <a:gd name="T8" fmla="*/ 217 w 377"/>
                <a:gd name="T9" fmla="*/ 6 h 185"/>
                <a:gd name="T10" fmla="*/ 189 w 377"/>
                <a:gd name="T11" fmla="*/ 0 h 185"/>
                <a:gd name="T12" fmla="*/ 161 w 377"/>
                <a:gd name="T13" fmla="*/ 6 h 185"/>
                <a:gd name="T14" fmla="*/ 16 w 377"/>
                <a:gd name="T15" fmla="*/ 79 h 185"/>
                <a:gd name="T16" fmla="*/ 16 w 377"/>
                <a:gd name="T17" fmla="*/ 107 h 185"/>
                <a:gd name="T18" fmla="*/ 161 w 377"/>
                <a:gd name="T19" fmla="*/ 179 h 185"/>
                <a:gd name="T20" fmla="*/ 189 w 377"/>
                <a:gd name="T21"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185">
                  <a:moveTo>
                    <a:pt x="189" y="185"/>
                  </a:moveTo>
                  <a:cubicBezTo>
                    <a:pt x="199" y="185"/>
                    <a:pt x="210" y="183"/>
                    <a:pt x="217" y="179"/>
                  </a:cubicBezTo>
                  <a:cubicBezTo>
                    <a:pt x="362" y="107"/>
                    <a:pt x="362" y="107"/>
                    <a:pt x="362" y="107"/>
                  </a:cubicBezTo>
                  <a:cubicBezTo>
                    <a:pt x="377" y="99"/>
                    <a:pt x="377" y="86"/>
                    <a:pt x="362" y="79"/>
                  </a:cubicBezTo>
                  <a:cubicBezTo>
                    <a:pt x="217" y="6"/>
                    <a:pt x="217" y="6"/>
                    <a:pt x="217" y="6"/>
                  </a:cubicBezTo>
                  <a:cubicBezTo>
                    <a:pt x="210" y="2"/>
                    <a:pt x="199" y="0"/>
                    <a:pt x="189" y="0"/>
                  </a:cubicBezTo>
                  <a:cubicBezTo>
                    <a:pt x="179" y="0"/>
                    <a:pt x="168" y="2"/>
                    <a:pt x="161" y="6"/>
                  </a:cubicBezTo>
                  <a:cubicBezTo>
                    <a:pt x="16" y="79"/>
                    <a:pt x="16" y="79"/>
                    <a:pt x="16" y="79"/>
                  </a:cubicBezTo>
                  <a:cubicBezTo>
                    <a:pt x="0" y="86"/>
                    <a:pt x="0" y="99"/>
                    <a:pt x="16" y="107"/>
                  </a:cubicBezTo>
                  <a:cubicBezTo>
                    <a:pt x="161" y="179"/>
                    <a:pt x="161" y="179"/>
                    <a:pt x="161" y="179"/>
                  </a:cubicBezTo>
                  <a:cubicBezTo>
                    <a:pt x="168" y="183"/>
                    <a:pt x="179" y="185"/>
                    <a:pt x="189" y="185"/>
                  </a:cubicBezTo>
                  <a:close/>
                </a:path>
              </a:pathLst>
            </a:custGeom>
            <a:solidFill>
              <a:schemeClr val="accent1">
                <a:lumMod val="75000"/>
              </a:schemeClr>
            </a:solidFill>
            <a:ln>
              <a:noFill/>
            </a:ln>
          </p:spPr>
          <p:txBody>
            <a:bodyPr vert="horz" wrap="square" lIns="68580" tIns="34291" rIns="68580" bIns="34291" numCol="1" anchor="t" anchorCtr="0" compatLnSpc="1">
              <a:prstTxWarp prst="textNoShape">
                <a:avLst/>
              </a:prstTxWarp>
            </a:bodyPr>
            <a:lstStyle/>
            <a:p>
              <a:endParaRPr lang="en-US" sz="1351" dirty="0">
                <a:latin typeface="Calibri Light" panose="020F0302020204030204" pitchFamily="34" charset="0"/>
                <a:cs typeface="Calibri Light" panose="020F0302020204030204" pitchFamily="34" charset="0"/>
              </a:endParaRPr>
            </a:p>
          </p:txBody>
        </p:sp>
      </p:grpSp>
      <p:grpSp>
        <p:nvGrpSpPr>
          <p:cNvPr id="58" name="Group 14">
            <a:extLst>
              <a:ext uri="{FF2B5EF4-FFF2-40B4-BE49-F238E27FC236}">
                <a16:creationId xmlns:a16="http://schemas.microsoft.com/office/drawing/2014/main" id="{21606993-1F83-43F6-9288-E6630D9C1FBF}"/>
              </a:ext>
            </a:extLst>
          </p:cNvPr>
          <p:cNvGrpSpPr/>
          <p:nvPr/>
        </p:nvGrpSpPr>
        <p:grpSpPr>
          <a:xfrm>
            <a:off x="3340360" y="2040733"/>
            <a:ext cx="2168129" cy="689372"/>
            <a:chOff x="4643438" y="2720975"/>
            <a:chExt cx="2890838" cy="919163"/>
          </a:xfrm>
        </p:grpSpPr>
        <p:sp>
          <p:nvSpPr>
            <p:cNvPr id="59" name="Freeform 13">
              <a:extLst>
                <a:ext uri="{FF2B5EF4-FFF2-40B4-BE49-F238E27FC236}">
                  <a16:creationId xmlns:a16="http://schemas.microsoft.com/office/drawing/2014/main" id="{A02A725C-1736-4B13-9BEF-8BCFBFB7034A}"/>
                </a:ext>
              </a:extLst>
            </p:cNvPr>
            <p:cNvSpPr>
              <a:spLocks/>
            </p:cNvSpPr>
            <p:nvPr/>
          </p:nvSpPr>
          <p:spPr bwMode="auto">
            <a:xfrm>
              <a:off x="4673601" y="2720975"/>
              <a:ext cx="2836863" cy="563563"/>
            </a:xfrm>
            <a:custGeom>
              <a:avLst/>
              <a:gdLst>
                <a:gd name="T0" fmla="*/ 0 w 370"/>
                <a:gd name="T1" fmla="*/ 63 h 100"/>
                <a:gd name="T2" fmla="*/ 12 w 370"/>
                <a:gd name="T3" fmla="*/ 53 h 100"/>
                <a:gd name="T4" fmla="*/ 157 w 370"/>
                <a:gd name="T5" fmla="*/ 4 h 100"/>
                <a:gd name="T6" fmla="*/ 185 w 370"/>
                <a:gd name="T7" fmla="*/ 0 h 100"/>
                <a:gd name="T8" fmla="*/ 213 w 370"/>
                <a:gd name="T9" fmla="*/ 4 h 100"/>
                <a:gd name="T10" fmla="*/ 358 w 370"/>
                <a:gd name="T11" fmla="*/ 53 h 100"/>
                <a:gd name="T12" fmla="*/ 370 w 370"/>
                <a:gd name="T13" fmla="*/ 63 h 100"/>
                <a:gd name="T14" fmla="*/ 370 w 370"/>
                <a:gd name="T15" fmla="*/ 100 h 100"/>
                <a:gd name="T16" fmla="*/ 358 w 370"/>
                <a:gd name="T17" fmla="*/ 91 h 100"/>
                <a:gd name="T18" fmla="*/ 213 w 370"/>
                <a:gd name="T19" fmla="*/ 41 h 100"/>
                <a:gd name="T20" fmla="*/ 185 w 370"/>
                <a:gd name="T21" fmla="*/ 37 h 100"/>
                <a:gd name="T22" fmla="*/ 157 w 370"/>
                <a:gd name="T23" fmla="*/ 41 h 100"/>
                <a:gd name="T24" fmla="*/ 12 w 370"/>
                <a:gd name="T25" fmla="*/ 91 h 100"/>
                <a:gd name="T26" fmla="*/ 0 w 370"/>
                <a:gd name="T27" fmla="*/ 100 h 100"/>
                <a:gd name="T28" fmla="*/ 0 w 370"/>
                <a:gd name="T29" fmla="*/ 6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0" h="100">
                  <a:moveTo>
                    <a:pt x="0" y="63"/>
                  </a:moveTo>
                  <a:cubicBezTo>
                    <a:pt x="0" y="59"/>
                    <a:pt x="4" y="56"/>
                    <a:pt x="12" y="53"/>
                  </a:cubicBezTo>
                  <a:cubicBezTo>
                    <a:pt x="157" y="4"/>
                    <a:pt x="157" y="4"/>
                    <a:pt x="157" y="4"/>
                  </a:cubicBezTo>
                  <a:cubicBezTo>
                    <a:pt x="164" y="1"/>
                    <a:pt x="175" y="0"/>
                    <a:pt x="185" y="0"/>
                  </a:cubicBezTo>
                  <a:cubicBezTo>
                    <a:pt x="195" y="0"/>
                    <a:pt x="206" y="1"/>
                    <a:pt x="213" y="4"/>
                  </a:cubicBezTo>
                  <a:cubicBezTo>
                    <a:pt x="358" y="53"/>
                    <a:pt x="358" y="53"/>
                    <a:pt x="358" y="53"/>
                  </a:cubicBezTo>
                  <a:cubicBezTo>
                    <a:pt x="366" y="56"/>
                    <a:pt x="370" y="59"/>
                    <a:pt x="370" y="63"/>
                  </a:cubicBezTo>
                  <a:cubicBezTo>
                    <a:pt x="370" y="100"/>
                    <a:pt x="370" y="100"/>
                    <a:pt x="370" y="100"/>
                  </a:cubicBezTo>
                  <a:cubicBezTo>
                    <a:pt x="370" y="97"/>
                    <a:pt x="366" y="93"/>
                    <a:pt x="358" y="91"/>
                  </a:cubicBezTo>
                  <a:cubicBezTo>
                    <a:pt x="213" y="41"/>
                    <a:pt x="213" y="41"/>
                    <a:pt x="213" y="41"/>
                  </a:cubicBezTo>
                  <a:cubicBezTo>
                    <a:pt x="206" y="38"/>
                    <a:pt x="195" y="37"/>
                    <a:pt x="185" y="37"/>
                  </a:cubicBezTo>
                  <a:cubicBezTo>
                    <a:pt x="175" y="37"/>
                    <a:pt x="164" y="38"/>
                    <a:pt x="157" y="41"/>
                  </a:cubicBezTo>
                  <a:cubicBezTo>
                    <a:pt x="12" y="91"/>
                    <a:pt x="12" y="91"/>
                    <a:pt x="12" y="91"/>
                  </a:cubicBezTo>
                  <a:cubicBezTo>
                    <a:pt x="4" y="93"/>
                    <a:pt x="0" y="97"/>
                    <a:pt x="0" y="100"/>
                  </a:cubicBezTo>
                  <a:lnTo>
                    <a:pt x="0" y="63"/>
                  </a:lnTo>
                  <a:close/>
                </a:path>
              </a:pathLst>
            </a:custGeom>
            <a:solidFill>
              <a:schemeClr val="accent2"/>
            </a:solidFill>
            <a:ln>
              <a:noFill/>
            </a:ln>
          </p:spPr>
          <p:txBody>
            <a:bodyPr vert="horz" wrap="square" lIns="68580" tIns="34291" rIns="68580" bIns="34291" numCol="1" anchor="t" anchorCtr="0" compatLnSpc="1">
              <a:prstTxWarp prst="textNoShape">
                <a:avLst/>
              </a:prstTxWarp>
            </a:bodyPr>
            <a:lstStyle/>
            <a:p>
              <a:endParaRPr lang="en-US" sz="1351" dirty="0">
                <a:latin typeface="Calibri Light" panose="020F0302020204030204" pitchFamily="34" charset="0"/>
                <a:cs typeface="Calibri Light" panose="020F0302020204030204" pitchFamily="34" charset="0"/>
              </a:endParaRPr>
            </a:p>
          </p:txBody>
        </p:sp>
        <p:sp>
          <p:nvSpPr>
            <p:cNvPr id="60" name="Freeform 14">
              <a:extLst>
                <a:ext uri="{FF2B5EF4-FFF2-40B4-BE49-F238E27FC236}">
                  <a16:creationId xmlns:a16="http://schemas.microsoft.com/office/drawing/2014/main" id="{2993468B-7B63-40EC-8775-7CBB5CE83C02}"/>
                </a:ext>
              </a:extLst>
            </p:cNvPr>
            <p:cNvSpPr>
              <a:spLocks/>
            </p:cNvSpPr>
            <p:nvPr/>
          </p:nvSpPr>
          <p:spPr bwMode="auto">
            <a:xfrm>
              <a:off x="4643438" y="2930525"/>
              <a:ext cx="2890838" cy="709613"/>
            </a:xfrm>
            <a:custGeom>
              <a:avLst/>
              <a:gdLst>
                <a:gd name="T0" fmla="*/ 189 w 377"/>
                <a:gd name="T1" fmla="*/ 126 h 126"/>
                <a:gd name="T2" fmla="*/ 217 w 377"/>
                <a:gd name="T3" fmla="*/ 122 h 126"/>
                <a:gd name="T4" fmla="*/ 362 w 377"/>
                <a:gd name="T5" fmla="*/ 73 h 126"/>
                <a:gd name="T6" fmla="*/ 362 w 377"/>
                <a:gd name="T7" fmla="*/ 54 h 126"/>
                <a:gd name="T8" fmla="*/ 217 w 377"/>
                <a:gd name="T9" fmla="*/ 4 h 126"/>
                <a:gd name="T10" fmla="*/ 189 w 377"/>
                <a:gd name="T11" fmla="*/ 0 h 126"/>
                <a:gd name="T12" fmla="*/ 161 w 377"/>
                <a:gd name="T13" fmla="*/ 4 h 126"/>
                <a:gd name="T14" fmla="*/ 16 w 377"/>
                <a:gd name="T15" fmla="*/ 54 h 126"/>
                <a:gd name="T16" fmla="*/ 16 w 377"/>
                <a:gd name="T17" fmla="*/ 73 h 126"/>
                <a:gd name="T18" fmla="*/ 161 w 377"/>
                <a:gd name="T19" fmla="*/ 122 h 126"/>
                <a:gd name="T20" fmla="*/ 189 w 377"/>
                <a:gd name="T2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126">
                  <a:moveTo>
                    <a:pt x="189" y="126"/>
                  </a:moveTo>
                  <a:cubicBezTo>
                    <a:pt x="199" y="126"/>
                    <a:pt x="210" y="125"/>
                    <a:pt x="217" y="122"/>
                  </a:cubicBezTo>
                  <a:cubicBezTo>
                    <a:pt x="362" y="73"/>
                    <a:pt x="362" y="73"/>
                    <a:pt x="362" y="73"/>
                  </a:cubicBezTo>
                  <a:cubicBezTo>
                    <a:pt x="377" y="68"/>
                    <a:pt x="377" y="59"/>
                    <a:pt x="362" y="54"/>
                  </a:cubicBezTo>
                  <a:cubicBezTo>
                    <a:pt x="217" y="4"/>
                    <a:pt x="217" y="4"/>
                    <a:pt x="217" y="4"/>
                  </a:cubicBezTo>
                  <a:cubicBezTo>
                    <a:pt x="210" y="1"/>
                    <a:pt x="199" y="0"/>
                    <a:pt x="189" y="0"/>
                  </a:cubicBezTo>
                  <a:cubicBezTo>
                    <a:pt x="179" y="0"/>
                    <a:pt x="168" y="1"/>
                    <a:pt x="161" y="4"/>
                  </a:cubicBezTo>
                  <a:cubicBezTo>
                    <a:pt x="16" y="54"/>
                    <a:pt x="16" y="54"/>
                    <a:pt x="16" y="54"/>
                  </a:cubicBezTo>
                  <a:cubicBezTo>
                    <a:pt x="0" y="59"/>
                    <a:pt x="0" y="68"/>
                    <a:pt x="16" y="73"/>
                  </a:cubicBezTo>
                  <a:cubicBezTo>
                    <a:pt x="161" y="122"/>
                    <a:pt x="161" y="122"/>
                    <a:pt x="161" y="122"/>
                  </a:cubicBezTo>
                  <a:cubicBezTo>
                    <a:pt x="168" y="125"/>
                    <a:pt x="179" y="126"/>
                    <a:pt x="189" y="126"/>
                  </a:cubicBezTo>
                  <a:close/>
                </a:path>
              </a:pathLst>
            </a:custGeom>
            <a:solidFill>
              <a:schemeClr val="accent2">
                <a:lumMod val="75000"/>
              </a:schemeClr>
            </a:solidFill>
            <a:ln>
              <a:noFill/>
            </a:ln>
          </p:spPr>
          <p:txBody>
            <a:bodyPr vert="horz" wrap="square" lIns="68580" tIns="34291" rIns="68580" bIns="34291" numCol="1" anchor="t" anchorCtr="0" compatLnSpc="1">
              <a:prstTxWarp prst="textNoShape">
                <a:avLst/>
              </a:prstTxWarp>
            </a:bodyPr>
            <a:lstStyle/>
            <a:p>
              <a:endParaRPr lang="en-US" sz="1351" dirty="0">
                <a:latin typeface="Calibri Light" panose="020F0302020204030204" pitchFamily="34" charset="0"/>
                <a:cs typeface="Calibri Light" panose="020F0302020204030204" pitchFamily="34" charset="0"/>
              </a:endParaRPr>
            </a:p>
          </p:txBody>
        </p:sp>
      </p:grpSp>
      <p:grpSp>
        <p:nvGrpSpPr>
          <p:cNvPr id="61" name="Group 17">
            <a:extLst>
              <a:ext uri="{FF2B5EF4-FFF2-40B4-BE49-F238E27FC236}">
                <a16:creationId xmlns:a16="http://schemas.microsoft.com/office/drawing/2014/main" id="{5ED2BFAE-9D5A-40CB-BC05-E7F6E3FE65C0}"/>
              </a:ext>
            </a:extLst>
          </p:cNvPr>
          <p:cNvGrpSpPr/>
          <p:nvPr/>
        </p:nvGrpSpPr>
        <p:grpSpPr>
          <a:xfrm>
            <a:off x="3340360" y="2607469"/>
            <a:ext cx="2168129" cy="435770"/>
            <a:chOff x="4643438" y="3476625"/>
            <a:chExt cx="2890838" cy="581026"/>
          </a:xfrm>
        </p:grpSpPr>
        <p:sp>
          <p:nvSpPr>
            <p:cNvPr id="62" name="Freeform 15">
              <a:extLst>
                <a:ext uri="{FF2B5EF4-FFF2-40B4-BE49-F238E27FC236}">
                  <a16:creationId xmlns:a16="http://schemas.microsoft.com/office/drawing/2014/main" id="{8DC30EAE-3DD1-4EFF-BB6B-157A4CC76DDD}"/>
                </a:ext>
              </a:extLst>
            </p:cNvPr>
            <p:cNvSpPr>
              <a:spLocks/>
            </p:cNvSpPr>
            <p:nvPr/>
          </p:nvSpPr>
          <p:spPr bwMode="auto">
            <a:xfrm>
              <a:off x="4673601" y="3476625"/>
              <a:ext cx="2836863" cy="400050"/>
            </a:xfrm>
            <a:custGeom>
              <a:avLst/>
              <a:gdLst>
                <a:gd name="T0" fmla="*/ 370 w 370"/>
                <a:gd name="T1" fmla="*/ 71 h 71"/>
                <a:gd name="T2" fmla="*/ 358 w 370"/>
                <a:gd name="T3" fmla="*/ 66 h 71"/>
                <a:gd name="T4" fmla="*/ 213 w 370"/>
                <a:gd name="T5" fmla="*/ 41 h 71"/>
                <a:gd name="T6" fmla="*/ 185 w 370"/>
                <a:gd name="T7" fmla="*/ 39 h 71"/>
                <a:gd name="T8" fmla="*/ 157 w 370"/>
                <a:gd name="T9" fmla="*/ 41 h 71"/>
                <a:gd name="T10" fmla="*/ 12 w 370"/>
                <a:gd name="T11" fmla="*/ 66 h 71"/>
                <a:gd name="T12" fmla="*/ 0 w 370"/>
                <a:gd name="T13" fmla="*/ 71 h 71"/>
                <a:gd name="T14" fmla="*/ 0 w 370"/>
                <a:gd name="T15" fmla="*/ 32 h 71"/>
                <a:gd name="T16" fmla="*/ 12 w 370"/>
                <a:gd name="T17" fmla="*/ 27 h 71"/>
                <a:gd name="T18" fmla="*/ 157 w 370"/>
                <a:gd name="T19" fmla="*/ 2 h 71"/>
                <a:gd name="T20" fmla="*/ 185 w 370"/>
                <a:gd name="T21" fmla="*/ 0 h 71"/>
                <a:gd name="T22" fmla="*/ 213 w 370"/>
                <a:gd name="T23" fmla="*/ 2 h 71"/>
                <a:gd name="T24" fmla="*/ 358 w 370"/>
                <a:gd name="T25" fmla="*/ 27 h 71"/>
                <a:gd name="T26" fmla="*/ 370 w 370"/>
                <a:gd name="T27" fmla="*/ 32 h 71"/>
                <a:gd name="T28" fmla="*/ 370 w 370"/>
                <a:gd name="T2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0" h="71">
                  <a:moveTo>
                    <a:pt x="370" y="71"/>
                  </a:moveTo>
                  <a:cubicBezTo>
                    <a:pt x="370" y="69"/>
                    <a:pt x="366" y="68"/>
                    <a:pt x="358" y="66"/>
                  </a:cubicBezTo>
                  <a:cubicBezTo>
                    <a:pt x="213" y="41"/>
                    <a:pt x="213" y="41"/>
                    <a:pt x="213" y="41"/>
                  </a:cubicBezTo>
                  <a:cubicBezTo>
                    <a:pt x="206" y="40"/>
                    <a:pt x="195" y="39"/>
                    <a:pt x="185" y="39"/>
                  </a:cubicBezTo>
                  <a:cubicBezTo>
                    <a:pt x="175" y="39"/>
                    <a:pt x="164" y="40"/>
                    <a:pt x="157" y="41"/>
                  </a:cubicBezTo>
                  <a:cubicBezTo>
                    <a:pt x="12" y="66"/>
                    <a:pt x="12" y="66"/>
                    <a:pt x="12" y="66"/>
                  </a:cubicBezTo>
                  <a:cubicBezTo>
                    <a:pt x="4" y="68"/>
                    <a:pt x="0" y="69"/>
                    <a:pt x="0" y="71"/>
                  </a:cubicBezTo>
                  <a:cubicBezTo>
                    <a:pt x="0" y="32"/>
                    <a:pt x="0" y="32"/>
                    <a:pt x="0" y="32"/>
                  </a:cubicBezTo>
                  <a:cubicBezTo>
                    <a:pt x="0" y="30"/>
                    <a:pt x="4" y="28"/>
                    <a:pt x="12" y="27"/>
                  </a:cubicBezTo>
                  <a:cubicBezTo>
                    <a:pt x="157" y="2"/>
                    <a:pt x="157" y="2"/>
                    <a:pt x="157" y="2"/>
                  </a:cubicBezTo>
                  <a:cubicBezTo>
                    <a:pt x="164" y="0"/>
                    <a:pt x="175" y="0"/>
                    <a:pt x="185" y="0"/>
                  </a:cubicBezTo>
                  <a:cubicBezTo>
                    <a:pt x="195" y="0"/>
                    <a:pt x="206" y="0"/>
                    <a:pt x="213" y="2"/>
                  </a:cubicBezTo>
                  <a:cubicBezTo>
                    <a:pt x="358" y="27"/>
                    <a:pt x="358" y="27"/>
                    <a:pt x="358" y="27"/>
                  </a:cubicBezTo>
                  <a:cubicBezTo>
                    <a:pt x="366" y="28"/>
                    <a:pt x="370" y="30"/>
                    <a:pt x="370" y="32"/>
                  </a:cubicBezTo>
                  <a:lnTo>
                    <a:pt x="370" y="71"/>
                  </a:lnTo>
                  <a:close/>
                </a:path>
              </a:pathLst>
            </a:custGeom>
            <a:solidFill>
              <a:schemeClr val="accent3"/>
            </a:solidFill>
            <a:ln>
              <a:noFill/>
            </a:ln>
          </p:spPr>
          <p:txBody>
            <a:bodyPr vert="horz" wrap="square" lIns="68580" tIns="34291" rIns="68580" bIns="34291" numCol="1" anchor="t" anchorCtr="0" compatLnSpc="1">
              <a:prstTxWarp prst="textNoShape">
                <a:avLst/>
              </a:prstTxWarp>
            </a:bodyPr>
            <a:lstStyle/>
            <a:p>
              <a:endParaRPr lang="en-US" sz="1351" dirty="0">
                <a:latin typeface="Calibri Light" panose="020F0302020204030204" pitchFamily="34" charset="0"/>
                <a:cs typeface="Calibri Light" panose="020F0302020204030204" pitchFamily="34" charset="0"/>
              </a:endParaRPr>
            </a:p>
          </p:txBody>
        </p:sp>
        <p:sp>
          <p:nvSpPr>
            <p:cNvPr id="63" name="Freeform 16">
              <a:extLst>
                <a:ext uri="{FF2B5EF4-FFF2-40B4-BE49-F238E27FC236}">
                  <a16:creationId xmlns:a16="http://schemas.microsoft.com/office/drawing/2014/main" id="{112F175C-5C43-45B6-8925-47B22C0ADD13}"/>
                </a:ext>
              </a:extLst>
            </p:cNvPr>
            <p:cNvSpPr>
              <a:spLocks/>
            </p:cNvSpPr>
            <p:nvPr/>
          </p:nvSpPr>
          <p:spPr bwMode="auto">
            <a:xfrm>
              <a:off x="4643438" y="3697288"/>
              <a:ext cx="2890838" cy="360363"/>
            </a:xfrm>
            <a:custGeom>
              <a:avLst/>
              <a:gdLst>
                <a:gd name="T0" fmla="*/ 189 w 377"/>
                <a:gd name="T1" fmla="*/ 64 h 64"/>
                <a:gd name="T2" fmla="*/ 217 w 377"/>
                <a:gd name="T3" fmla="*/ 62 h 64"/>
                <a:gd name="T4" fmla="*/ 362 w 377"/>
                <a:gd name="T5" fmla="*/ 37 h 64"/>
                <a:gd name="T6" fmla="*/ 362 w 377"/>
                <a:gd name="T7" fmla="*/ 27 h 64"/>
                <a:gd name="T8" fmla="*/ 217 w 377"/>
                <a:gd name="T9" fmla="*/ 2 h 64"/>
                <a:gd name="T10" fmla="*/ 189 w 377"/>
                <a:gd name="T11" fmla="*/ 0 h 64"/>
                <a:gd name="T12" fmla="*/ 161 w 377"/>
                <a:gd name="T13" fmla="*/ 2 h 64"/>
                <a:gd name="T14" fmla="*/ 16 w 377"/>
                <a:gd name="T15" fmla="*/ 27 h 64"/>
                <a:gd name="T16" fmla="*/ 16 w 377"/>
                <a:gd name="T17" fmla="*/ 37 h 64"/>
                <a:gd name="T18" fmla="*/ 161 w 377"/>
                <a:gd name="T19" fmla="*/ 62 h 64"/>
                <a:gd name="T20" fmla="*/ 189 w 377"/>
                <a:gd name="T2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64">
                  <a:moveTo>
                    <a:pt x="189" y="64"/>
                  </a:moveTo>
                  <a:cubicBezTo>
                    <a:pt x="199" y="64"/>
                    <a:pt x="210" y="64"/>
                    <a:pt x="217" y="62"/>
                  </a:cubicBezTo>
                  <a:cubicBezTo>
                    <a:pt x="362" y="37"/>
                    <a:pt x="362" y="37"/>
                    <a:pt x="362" y="37"/>
                  </a:cubicBezTo>
                  <a:cubicBezTo>
                    <a:pt x="377" y="34"/>
                    <a:pt x="377" y="30"/>
                    <a:pt x="362" y="27"/>
                  </a:cubicBezTo>
                  <a:cubicBezTo>
                    <a:pt x="217" y="2"/>
                    <a:pt x="217" y="2"/>
                    <a:pt x="217" y="2"/>
                  </a:cubicBezTo>
                  <a:cubicBezTo>
                    <a:pt x="210" y="1"/>
                    <a:pt x="199" y="0"/>
                    <a:pt x="189" y="0"/>
                  </a:cubicBezTo>
                  <a:cubicBezTo>
                    <a:pt x="179" y="0"/>
                    <a:pt x="168" y="1"/>
                    <a:pt x="161" y="2"/>
                  </a:cubicBezTo>
                  <a:cubicBezTo>
                    <a:pt x="16" y="27"/>
                    <a:pt x="16" y="27"/>
                    <a:pt x="16" y="27"/>
                  </a:cubicBezTo>
                  <a:cubicBezTo>
                    <a:pt x="0" y="30"/>
                    <a:pt x="0" y="34"/>
                    <a:pt x="16" y="37"/>
                  </a:cubicBezTo>
                  <a:cubicBezTo>
                    <a:pt x="161" y="62"/>
                    <a:pt x="161" y="62"/>
                    <a:pt x="161" y="62"/>
                  </a:cubicBezTo>
                  <a:cubicBezTo>
                    <a:pt x="168" y="64"/>
                    <a:pt x="179" y="64"/>
                    <a:pt x="189" y="64"/>
                  </a:cubicBezTo>
                  <a:close/>
                </a:path>
              </a:pathLst>
            </a:custGeom>
            <a:solidFill>
              <a:schemeClr val="accent3">
                <a:lumMod val="75000"/>
              </a:schemeClr>
            </a:solidFill>
            <a:ln>
              <a:noFill/>
            </a:ln>
          </p:spPr>
          <p:txBody>
            <a:bodyPr vert="horz" wrap="square" lIns="68580" tIns="34291" rIns="68580" bIns="34291" numCol="1" anchor="t" anchorCtr="0" compatLnSpc="1">
              <a:prstTxWarp prst="textNoShape">
                <a:avLst/>
              </a:prstTxWarp>
            </a:bodyPr>
            <a:lstStyle/>
            <a:p>
              <a:endParaRPr lang="en-US" sz="1351" dirty="0">
                <a:latin typeface="Calibri Light" panose="020F0302020204030204" pitchFamily="34" charset="0"/>
                <a:cs typeface="Calibri Light" panose="020F0302020204030204" pitchFamily="34" charset="0"/>
              </a:endParaRPr>
            </a:p>
          </p:txBody>
        </p:sp>
      </p:grpSp>
      <p:cxnSp>
        <p:nvCxnSpPr>
          <p:cNvPr id="64" name="Line">
            <a:extLst>
              <a:ext uri="{FF2B5EF4-FFF2-40B4-BE49-F238E27FC236}">
                <a16:creationId xmlns:a16="http://schemas.microsoft.com/office/drawing/2014/main" id="{D88967DF-21BB-42C9-AD6A-B0EE83236124}"/>
              </a:ext>
            </a:extLst>
          </p:cNvPr>
          <p:cNvCxnSpPr/>
          <p:nvPr/>
        </p:nvCxnSpPr>
        <p:spPr>
          <a:xfrm flipH="1">
            <a:off x="2871608" y="1813279"/>
            <a:ext cx="754380" cy="0"/>
          </a:xfrm>
          <a:prstGeom prst="line">
            <a:avLst/>
          </a:prstGeom>
          <a:ln w="3175">
            <a:solidFill>
              <a:schemeClr val="accent1">
                <a:lumMod val="7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5" name="Line">
            <a:extLst>
              <a:ext uri="{FF2B5EF4-FFF2-40B4-BE49-F238E27FC236}">
                <a16:creationId xmlns:a16="http://schemas.microsoft.com/office/drawing/2014/main" id="{25C9A025-B435-411C-9C0D-B10CA38AFDE3}"/>
              </a:ext>
            </a:extLst>
          </p:cNvPr>
          <p:cNvCxnSpPr/>
          <p:nvPr/>
        </p:nvCxnSpPr>
        <p:spPr>
          <a:xfrm flipH="1">
            <a:off x="5423230" y="2340520"/>
            <a:ext cx="753062" cy="0"/>
          </a:xfrm>
          <a:prstGeom prst="line">
            <a:avLst/>
          </a:prstGeom>
          <a:ln w="3175">
            <a:solidFill>
              <a:schemeClr val="accent2">
                <a:lumMod val="7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6" name="Line">
            <a:extLst>
              <a:ext uri="{FF2B5EF4-FFF2-40B4-BE49-F238E27FC236}">
                <a16:creationId xmlns:a16="http://schemas.microsoft.com/office/drawing/2014/main" id="{00B6FC67-5311-4434-8139-DAA127ED7D11}"/>
              </a:ext>
            </a:extLst>
          </p:cNvPr>
          <p:cNvCxnSpPr/>
          <p:nvPr/>
        </p:nvCxnSpPr>
        <p:spPr>
          <a:xfrm flipH="1">
            <a:off x="2871608" y="2777912"/>
            <a:ext cx="754380" cy="0"/>
          </a:xfrm>
          <a:prstGeom prst="line">
            <a:avLst/>
          </a:prstGeom>
          <a:ln w="3175">
            <a:solidFill>
              <a:schemeClr val="accent3">
                <a:lumMod val="75000"/>
              </a:schemeClr>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7" name="Line">
            <a:extLst>
              <a:ext uri="{FF2B5EF4-FFF2-40B4-BE49-F238E27FC236}">
                <a16:creationId xmlns:a16="http://schemas.microsoft.com/office/drawing/2014/main" id="{564E28AF-1428-4E0C-B567-8872CA17BED2}"/>
              </a:ext>
            </a:extLst>
          </p:cNvPr>
          <p:cNvCxnSpPr/>
          <p:nvPr/>
        </p:nvCxnSpPr>
        <p:spPr>
          <a:xfrm flipH="1">
            <a:off x="5423230" y="3305645"/>
            <a:ext cx="753062" cy="0"/>
          </a:xfrm>
          <a:prstGeom prst="line">
            <a:avLst/>
          </a:prstGeom>
          <a:ln w="3175">
            <a:solidFill>
              <a:schemeClr val="accent4"/>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8" name="Line">
            <a:extLst>
              <a:ext uri="{FF2B5EF4-FFF2-40B4-BE49-F238E27FC236}">
                <a16:creationId xmlns:a16="http://schemas.microsoft.com/office/drawing/2014/main" id="{D68B123C-E8B0-475A-B710-BF0975883BAD}"/>
              </a:ext>
            </a:extLst>
          </p:cNvPr>
          <p:cNvCxnSpPr/>
          <p:nvPr/>
        </p:nvCxnSpPr>
        <p:spPr>
          <a:xfrm flipH="1">
            <a:off x="2871608" y="3794323"/>
            <a:ext cx="754380" cy="0"/>
          </a:xfrm>
          <a:prstGeom prst="line">
            <a:avLst/>
          </a:prstGeom>
          <a:ln w="3175">
            <a:solidFill>
              <a:schemeClr val="accent5"/>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9" name="Line">
            <a:extLst>
              <a:ext uri="{FF2B5EF4-FFF2-40B4-BE49-F238E27FC236}">
                <a16:creationId xmlns:a16="http://schemas.microsoft.com/office/drawing/2014/main" id="{95651070-86FB-4636-8A19-A6D3E6A15FCE}"/>
              </a:ext>
            </a:extLst>
          </p:cNvPr>
          <p:cNvCxnSpPr/>
          <p:nvPr/>
        </p:nvCxnSpPr>
        <p:spPr>
          <a:xfrm flipH="1">
            <a:off x="5423230" y="4205803"/>
            <a:ext cx="753062" cy="0"/>
          </a:xfrm>
          <a:prstGeom prst="line">
            <a:avLst/>
          </a:prstGeom>
          <a:ln w="3175">
            <a:solidFill>
              <a:schemeClr val="accent6"/>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70" name="Rectangle 27">
            <a:extLst>
              <a:ext uri="{FF2B5EF4-FFF2-40B4-BE49-F238E27FC236}">
                <a16:creationId xmlns:a16="http://schemas.microsoft.com/office/drawing/2014/main" id="{D8F8B76E-7E8E-48AD-B128-4EA06E615A88}"/>
              </a:ext>
            </a:extLst>
          </p:cNvPr>
          <p:cNvSpPr/>
          <p:nvPr/>
        </p:nvSpPr>
        <p:spPr>
          <a:xfrm>
            <a:off x="541094" y="3821045"/>
            <a:ext cx="1842984" cy="523220"/>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1400" dirty="0">
                <a:latin typeface="Calibri Light" panose="020F0302020204030204" pitchFamily="34" charset="0"/>
                <a:cs typeface="Calibri Light" panose="020F0302020204030204" pitchFamily="34" charset="0"/>
              </a:rPr>
              <a:t>Планирование и контроль</a:t>
            </a:r>
            <a:endParaRPr lang="id-ID" sz="1400" dirty="0">
              <a:latin typeface="Calibri Light" panose="020F0302020204030204" pitchFamily="34" charset="0"/>
              <a:cs typeface="Calibri Light" panose="020F0302020204030204" pitchFamily="34" charset="0"/>
            </a:endParaRPr>
          </a:p>
        </p:txBody>
      </p:sp>
      <p:sp>
        <p:nvSpPr>
          <p:cNvPr id="72" name="Rectangle 29">
            <a:extLst>
              <a:ext uri="{FF2B5EF4-FFF2-40B4-BE49-F238E27FC236}">
                <a16:creationId xmlns:a16="http://schemas.microsoft.com/office/drawing/2014/main" id="{715DFACF-C80A-480A-AF05-6ADB78BC2A3A}"/>
              </a:ext>
            </a:extLst>
          </p:cNvPr>
          <p:cNvSpPr/>
          <p:nvPr/>
        </p:nvSpPr>
        <p:spPr>
          <a:xfrm>
            <a:off x="6667665" y="4128125"/>
            <a:ext cx="2269600" cy="738664"/>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latin typeface="Calibri Light" panose="020F0302020204030204" pitchFamily="34" charset="0"/>
                <a:cs typeface="Calibri Light" panose="020F0302020204030204" pitchFamily="34" charset="0"/>
              </a:rPr>
              <a:t>Возможность контроля динамики показателей безопасности</a:t>
            </a:r>
            <a:endParaRPr lang="id-ID" sz="1400" dirty="0">
              <a:latin typeface="Calibri Light" panose="020F0302020204030204" pitchFamily="34" charset="0"/>
              <a:cs typeface="Calibri Light" panose="020F0302020204030204" pitchFamily="34" charset="0"/>
            </a:endParaRPr>
          </a:p>
        </p:txBody>
      </p:sp>
      <p:sp>
        <p:nvSpPr>
          <p:cNvPr id="73" name="Rectangle 30">
            <a:extLst>
              <a:ext uri="{FF2B5EF4-FFF2-40B4-BE49-F238E27FC236}">
                <a16:creationId xmlns:a16="http://schemas.microsoft.com/office/drawing/2014/main" id="{7F0F7052-C7AC-4C6D-8BCD-04AD267841B3}"/>
              </a:ext>
            </a:extLst>
          </p:cNvPr>
          <p:cNvSpPr/>
          <p:nvPr/>
        </p:nvSpPr>
        <p:spPr>
          <a:xfrm>
            <a:off x="586663" y="1754416"/>
            <a:ext cx="1842984" cy="523220"/>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1400" dirty="0">
                <a:latin typeface="Calibri Light" panose="020F0302020204030204" pitchFamily="34" charset="0"/>
                <a:cs typeface="Calibri Light" panose="020F0302020204030204" pitchFamily="34" charset="0"/>
              </a:rPr>
              <a:t>Принятие решений, основанных на фактах</a:t>
            </a:r>
          </a:p>
        </p:txBody>
      </p:sp>
      <p:sp>
        <p:nvSpPr>
          <p:cNvPr id="74" name="Rectangle 31">
            <a:extLst>
              <a:ext uri="{FF2B5EF4-FFF2-40B4-BE49-F238E27FC236}">
                <a16:creationId xmlns:a16="http://schemas.microsoft.com/office/drawing/2014/main" id="{CFB59C0B-3975-4A8C-830A-DA41C1AAEA13}"/>
              </a:ext>
            </a:extLst>
          </p:cNvPr>
          <p:cNvSpPr/>
          <p:nvPr/>
        </p:nvSpPr>
        <p:spPr>
          <a:xfrm>
            <a:off x="261518" y="2649936"/>
            <a:ext cx="2168129" cy="738664"/>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1400" dirty="0">
                <a:latin typeface="Calibri Light" panose="020F0302020204030204" pitchFamily="34" charset="0"/>
                <a:cs typeface="Calibri Light" panose="020F0302020204030204" pitchFamily="34" charset="0"/>
              </a:rPr>
              <a:t>Своевременное проведение ЭПБ, аттестаций и т.п. </a:t>
            </a:r>
            <a:endParaRPr lang="id-ID" sz="1400" dirty="0">
              <a:latin typeface="Calibri Light" panose="020F0302020204030204" pitchFamily="34" charset="0"/>
              <a:cs typeface="Calibri Light" panose="020F0302020204030204" pitchFamily="34" charset="0"/>
            </a:endParaRPr>
          </a:p>
        </p:txBody>
      </p:sp>
      <p:sp>
        <p:nvSpPr>
          <p:cNvPr id="75" name="Rectangle 32">
            <a:extLst>
              <a:ext uri="{FF2B5EF4-FFF2-40B4-BE49-F238E27FC236}">
                <a16:creationId xmlns:a16="http://schemas.microsoft.com/office/drawing/2014/main" id="{EEADE26B-AFD8-4505-A2CC-3898668B999D}"/>
              </a:ext>
            </a:extLst>
          </p:cNvPr>
          <p:cNvSpPr/>
          <p:nvPr/>
        </p:nvSpPr>
        <p:spPr>
          <a:xfrm>
            <a:off x="6697269" y="1787055"/>
            <a:ext cx="2429648" cy="954107"/>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latin typeface="Calibri Light" panose="020F0302020204030204" pitchFamily="34" charset="0"/>
                <a:cs typeface="Calibri Light" panose="020F0302020204030204" pitchFamily="34" charset="0"/>
              </a:rPr>
              <a:t>Унификация подходов, сопоставимость результатов, контроль компенсирующих мероприятий</a:t>
            </a:r>
            <a:endParaRPr lang="id-ID" sz="1400" dirty="0">
              <a:latin typeface="Calibri Light" panose="020F0302020204030204" pitchFamily="34" charset="0"/>
              <a:cs typeface="Calibri Light" panose="020F0302020204030204" pitchFamily="34" charset="0"/>
            </a:endParaRPr>
          </a:p>
        </p:txBody>
      </p:sp>
      <p:sp>
        <p:nvSpPr>
          <p:cNvPr id="76" name="TextBox 75">
            <a:extLst>
              <a:ext uri="{FF2B5EF4-FFF2-40B4-BE49-F238E27FC236}">
                <a16:creationId xmlns:a16="http://schemas.microsoft.com/office/drawing/2014/main" id="{AEBF9F3F-9E94-4C84-AFA5-F35B89EE9C7D}"/>
              </a:ext>
            </a:extLst>
          </p:cNvPr>
          <p:cNvSpPr txBox="1"/>
          <p:nvPr/>
        </p:nvSpPr>
        <p:spPr>
          <a:xfrm>
            <a:off x="261517" y="1293534"/>
            <a:ext cx="2168131" cy="523220"/>
          </a:xfrm>
          <a:prstGeom prst="rect">
            <a:avLst/>
          </a:prstGeom>
          <a:noFill/>
        </p:spPr>
        <p:txBody>
          <a:bodyPr wrap="square" rtlCol="0">
            <a:spAutoFit/>
          </a:bodyPr>
          <a:lstStyle/>
          <a:p>
            <a:pPr algn="r"/>
            <a:r>
              <a:rPr lang="ru-RU" b="1" dirty="0">
                <a:latin typeface="Calibri" panose="020F0502020204030204" pitchFamily="34" charset="0"/>
                <a:cs typeface="Calibri" panose="020F0502020204030204" pitchFamily="34" charset="0"/>
              </a:rPr>
              <a:t>Прозрачность и прослеживаемость</a:t>
            </a:r>
          </a:p>
        </p:txBody>
      </p:sp>
      <p:sp>
        <p:nvSpPr>
          <p:cNvPr id="77" name="TextBox 76">
            <a:extLst>
              <a:ext uri="{FF2B5EF4-FFF2-40B4-BE49-F238E27FC236}">
                <a16:creationId xmlns:a16="http://schemas.microsoft.com/office/drawing/2014/main" id="{1E46D2B9-892F-450B-A239-FC5C3CF08F31}"/>
              </a:ext>
            </a:extLst>
          </p:cNvPr>
          <p:cNvSpPr txBox="1"/>
          <p:nvPr/>
        </p:nvSpPr>
        <p:spPr>
          <a:xfrm>
            <a:off x="1770493" y="2425761"/>
            <a:ext cx="659156" cy="307777"/>
          </a:xfrm>
          <a:prstGeom prst="rect">
            <a:avLst/>
          </a:prstGeom>
          <a:noFill/>
        </p:spPr>
        <p:txBody>
          <a:bodyPr wrap="none" rtlCol="0">
            <a:spAutoFit/>
          </a:bodyPr>
          <a:lstStyle/>
          <a:p>
            <a:pPr algn="r"/>
            <a:r>
              <a:rPr lang="ru-RU" b="1" dirty="0">
                <a:latin typeface="Calibri" panose="020F0502020204030204" pitchFamily="34" charset="0"/>
                <a:cs typeface="Calibri" panose="020F0502020204030204" pitchFamily="34" charset="0"/>
              </a:rPr>
              <a:t>Сроки</a:t>
            </a:r>
            <a:endParaRPr lang="id-ID" b="1" dirty="0">
              <a:latin typeface="Calibri" panose="020F0502020204030204" pitchFamily="34" charset="0"/>
              <a:cs typeface="Calibri" panose="020F0502020204030204" pitchFamily="34" charset="0"/>
            </a:endParaRPr>
          </a:p>
        </p:txBody>
      </p:sp>
      <p:sp>
        <p:nvSpPr>
          <p:cNvPr id="78" name="TextBox 77">
            <a:extLst>
              <a:ext uri="{FF2B5EF4-FFF2-40B4-BE49-F238E27FC236}">
                <a16:creationId xmlns:a16="http://schemas.microsoft.com/office/drawing/2014/main" id="{0983B0AA-7719-4BF3-8735-085D1D6C0BC8}"/>
              </a:ext>
            </a:extLst>
          </p:cNvPr>
          <p:cNvSpPr txBox="1"/>
          <p:nvPr/>
        </p:nvSpPr>
        <p:spPr>
          <a:xfrm>
            <a:off x="6700384" y="1570048"/>
            <a:ext cx="1899880" cy="307777"/>
          </a:xfrm>
          <a:prstGeom prst="rect">
            <a:avLst/>
          </a:prstGeom>
          <a:noFill/>
        </p:spPr>
        <p:txBody>
          <a:bodyPr wrap="none" rtlCol="0">
            <a:spAutoFit/>
          </a:bodyPr>
          <a:lstStyle/>
          <a:p>
            <a:r>
              <a:rPr lang="ru-RU" b="1" dirty="0">
                <a:latin typeface="Calibri" panose="020F0502020204030204" pitchFamily="34" charset="0"/>
                <a:cs typeface="Calibri" panose="020F0502020204030204" pitchFamily="34" charset="0"/>
              </a:rPr>
              <a:t>Внутренние проверки</a:t>
            </a:r>
            <a:endParaRPr lang="id-ID" b="1" dirty="0">
              <a:latin typeface="Calibri" panose="020F0502020204030204" pitchFamily="34" charset="0"/>
              <a:cs typeface="Calibri" panose="020F0502020204030204" pitchFamily="34" charset="0"/>
            </a:endParaRPr>
          </a:p>
        </p:txBody>
      </p:sp>
      <p:sp>
        <p:nvSpPr>
          <p:cNvPr id="79" name="TextBox 78">
            <a:extLst>
              <a:ext uri="{FF2B5EF4-FFF2-40B4-BE49-F238E27FC236}">
                <a16:creationId xmlns:a16="http://schemas.microsoft.com/office/drawing/2014/main" id="{E5C3DA21-37E4-427C-BA10-94EFD57B9951}"/>
              </a:ext>
            </a:extLst>
          </p:cNvPr>
          <p:cNvSpPr txBox="1"/>
          <p:nvPr/>
        </p:nvSpPr>
        <p:spPr>
          <a:xfrm>
            <a:off x="865713" y="3597661"/>
            <a:ext cx="1518364" cy="307777"/>
          </a:xfrm>
          <a:prstGeom prst="rect">
            <a:avLst/>
          </a:prstGeom>
          <a:noFill/>
        </p:spPr>
        <p:txBody>
          <a:bodyPr wrap="none" rtlCol="0">
            <a:spAutoFit/>
          </a:bodyPr>
          <a:lstStyle/>
          <a:p>
            <a:pPr algn="r"/>
            <a:r>
              <a:rPr lang="ru-RU" b="1" dirty="0">
                <a:latin typeface="Calibri" panose="020F0502020204030204" pitchFamily="34" charset="0"/>
                <a:cs typeface="Calibri" panose="020F0502020204030204" pitchFamily="34" charset="0"/>
              </a:rPr>
              <a:t>Мероприятия ПБ</a:t>
            </a:r>
            <a:endParaRPr lang="id-ID" b="1" dirty="0">
              <a:latin typeface="Calibri" panose="020F0502020204030204" pitchFamily="34" charset="0"/>
              <a:cs typeface="Calibri" panose="020F0502020204030204" pitchFamily="34" charset="0"/>
            </a:endParaRPr>
          </a:p>
        </p:txBody>
      </p:sp>
      <p:sp>
        <p:nvSpPr>
          <p:cNvPr id="81" name="TextBox 80">
            <a:extLst>
              <a:ext uri="{FF2B5EF4-FFF2-40B4-BE49-F238E27FC236}">
                <a16:creationId xmlns:a16="http://schemas.microsoft.com/office/drawing/2014/main" id="{62495196-5FB6-4E17-AC12-9AA0EDC32C32}"/>
              </a:ext>
            </a:extLst>
          </p:cNvPr>
          <p:cNvSpPr txBox="1"/>
          <p:nvPr/>
        </p:nvSpPr>
        <p:spPr>
          <a:xfrm>
            <a:off x="6667665" y="3905258"/>
            <a:ext cx="1250663" cy="307777"/>
          </a:xfrm>
          <a:prstGeom prst="rect">
            <a:avLst/>
          </a:prstGeom>
          <a:noFill/>
        </p:spPr>
        <p:txBody>
          <a:bodyPr wrap="none" rtlCol="0">
            <a:spAutoFit/>
          </a:bodyPr>
          <a:lstStyle/>
          <a:p>
            <a:r>
              <a:rPr lang="ru-RU" b="1" dirty="0">
                <a:latin typeface="Calibri" panose="020F0502020204030204" pitchFamily="34" charset="0"/>
                <a:cs typeface="Calibri" panose="020F0502020204030204" pitchFamily="34" charset="0"/>
              </a:rPr>
              <a:t>Измеримость</a:t>
            </a:r>
            <a:endParaRPr lang="id-ID" b="1" dirty="0">
              <a:latin typeface="Calibri" panose="020F0502020204030204" pitchFamily="34" charset="0"/>
              <a:cs typeface="Calibri" panose="020F0502020204030204" pitchFamily="34" charset="0"/>
            </a:endParaRPr>
          </a:p>
        </p:txBody>
      </p:sp>
      <p:sp>
        <p:nvSpPr>
          <p:cNvPr id="82" name="TextBox 81">
            <a:extLst>
              <a:ext uri="{FF2B5EF4-FFF2-40B4-BE49-F238E27FC236}">
                <a16:creationId xmlns:a16="http://schemas.microsoft.com/office/drawing/2014/main" id="{6F362B6C-D796-49FD-B177-687E5CF49338}"/>
              </a:ext>
            </a:extLst>
          </p:cNvPr>
          <p:cNvSpPr txBox="1"/>
          <p:nvPr/>
        </p:nvSpPr>
        <p:spPr>
          <a:xfrm>
            <a:off x="2382714" y="1581804"/>
            <a:ext cx="495649" cy="461665"/>
          </a:xfrm>
          <a:prstGeom prst="rect">
            <a:avLst/>
          </a:prstGeom>
          <a:noFill/>
        </p:spPr>
        <p:txBody>
          <a:bodyPr wrap="none" rtlCol="0">
            <a:spAutoFit/>
          </a:bodyPr>
          <a:lstStyle/>
          <a:p>
            <a:pPr algn="ctr"/>
            <a:r>
              <a:rPr lang="en-US" sz="2400" dirty="0">
                <a:solidFill>
                  <a:schemeClr val="accent1"/>
                </a:solidFill>
                <a:latin typeface="Calibri Light" panose="020F0302020204030204" pitchFamily="34" charset="0"/>
                <a:cs typeface="Calibri Light" panose="020F0302020204030204" pitchFamily="34" charset="0"/>
              </a:rPr>
              <a:t>01</a:t>
            </a:r>
            <a:endParaRPr lang="id-ID" sz="2400" dirty="0">
              <a:solidFill>
                <a:schemeClr val="accent1"/>
              </a:solidFill>
              <a:latin typeface="Calibri Light" panose="020F0302020204030204" pitchFamily="34" charset="0"/>
              <a:cs typeface="Calibri Light" panose="020F0302020204030204" pitchFamily="34" charset="0"/>
            </a:endParaRPr>
          </a:p>
        </p:txBody>
      </p:sp>
      <p:sp>
        <p:nvSpPr>
          <p:cNvPr id="83" name="TextBox 82">
            <a:extLst>
              <a:ext uri="{FF2B5EF4-FFF2-40B4-BE49-F238E27FC236}">
                <a16:creationId xmlns:a16="http://schemas.microsoft.com/office/drawing/2014/main" id="{A940725C-176A-4844-94A5-52908D7A10B6}"/>
              </a:ext>
            </a:extLst>
          </p:cNvPr>
          <p:cNvSpPr txBox="1"/>
          <p:nvPr/>
        </p:nvSpPr>
        <p:spPr>
          <a:xfrm>
            <a:off x="2377905" y="2565009"/>
            <a:ext cx="505267" cy="461665"/>
          </a:xfrm>
          <a:prstGeom prst="rect">
            <a:avLst/>
          </a:prstGeom>
          <a:noFill/>
        </p:spPr>
        <p:txBody>
          <a:bodyPr wrap="none" rtlCol="0">
            <a:spAutoFit/>
          </a:bodyPr>
          <a:lstStyle/>
          <a:p>
            <a:pPr algn="ctr"/>
            <a:r>
              <a:rPr lang="en-US" sz="2400" dirty="0">
                <a:solidFill>
                  <a:schemeClr val="accent3"/>
                </a:solidFill>
                <a:latin typeface="Calibri Light" panose="020F0302020204030204" pitchFamily="34" charset="0"/>
                <a:cs typeface="Calibri Light" panose="020F0302020204030204" pitchFamily="34" charset="0"/>
              </a:rPr>
              <a:t>03</a:t>
            </a:r>
            <a:endParaRPr lang="id-ID" sz="2400" dirty="0">
              <a:solidFill>
                <a:schemeClr val="accent3"/>
              </a:solidFill>
              <a:latin typeface="Calibri Light" panose="020F0302020204030204" pitchFamily="34" charset="0"/>
              <a:cs typeface="Calibri Light" panose="020F0302020204030204" pitchFamily="34" charset="0"/>
            </a:endParaRPr>
          </a:p>
        </p:txBody>
      </p:sp>
      <p:sp>
        <p:nvSpPr>
          <p:cNvPr id="84" name="TextBox 83">
            <a:extLst>
              <a:ext uri="{FF2B5EF4-FFF2-40B4-BE49-F238E27FC236}">
                <a16:creationId xmlns:a16="http://schemas.microsoft.com/office/drawing/2014/main" id="{D2C8A0C6-649D-4832-8314-1B1F798A6920}"/>
              </a:ext>
            </a:extLst>
          </p:cNvPr>
          <p:cNvSpPr txBox="1"/>
          <p:nvPr/>
        </p:nvSpPr>
        <p:spPr>
          <a:xfrm>
            <a:off x="2380310" y="3581952"/>
            <a:ext cx="500458" cy="461665"/>
          </a:xfrm>
          <a:prstGeom prst="rect">
            <a:avLst/>
          </a:prstGeom>
          <a:noFill/>
        </p:spPr>
        <p:txBody>
          <a:bodyPr wrap="none" rtlCol="0">
            <a:spAutoFit/>
          </a:bodyPr>
          <a:lstStyle/>
          <a:p>
            <a:pPr algn="ctr"/>
            <a:r>
              <a:rPr lang="en-US" sz="2400" dirty="0">
                <a:solidFill>
                  <a:schemeClr val="accent5"/>
                </a:solidFill>
                <a:latin typeface="Calibri Light" panose="020F0302020204030204" pitchFamily="34" charset="0"/>
                <a:cs typeface="Calibri Light" panose="020F0302020204030204" pitchFamily="34" charset="0"/>
              </a:rPr>
              <a:t>05</a:t>
            </a:r>
            <a:endParaRPr lang="id-ID" sz="2400" dirty="0">
              <a:solidFill>
                <a:schemeClr val="accent5"/>
              </a:solidFill>
              <a:latin typeface="Calibri Light" panose="020F0302020204030204" pitchFamily="34" charset="0"/>
              <a:cs typeface="Calibri Light" panose="020F0302020204030204" pitchFamily="34" charset="0"/>
            </a:endParaRPr>
          </a:p>
        </p:txBody>
      </p:sp>
      <p:sp>
        <p:nvSpPr>
          <p:cNvPr id="85" name="TextBox 84">
            <a:extLst>
              <a:ext uri="{FF2B5EF4-FFF2-40B4-BE49-F238E27FC236}">
                <a16:creationId xmlns:a16="http://schemas.microsoft.com/office/drawing/2014/main" id="{974D78D8-0C39-480B-BA6C-7AAE7E2A2901}"/>
              </a:ext>
            </a:extLst>
          </p:cNvPr>
          <p:cNvSpPr txBox="1"/>
          <p:nvPr/>
        </p:nvSpPr>
        <p:spPr>
          <a:xfrm>
            <a:off x="6190307" y="2126316"/>
            <a:ext cx="506870" cy="461665"/>
          </a:xfrm>
          <a:prstGeom prst="rect">
            <a:avLst/>
          </a:prstGeom>
          <a:noFill/>
        </p:spPr>
        <p:txBody>
          <a:bodyPr wrap="none" rtlCol="0">
            <a:spAutoFit/>
          </a:bodyPr>
          <a:lstStyle/>
          <a:p>
            <a:pPr algn="ctr"/>
            <a:r>
              <a:rPr lang="en-US" sz="2400" dirty="0">
                <a:solidFill>
                  <a:schemeClr val="accent2"/>
                </a:solidFill>
                <a:latin typeface="Calibri Light" panose="020F0302020204030204" pitchFamily="34" charset="0"/>
                <a:cs typeface="Calibri Light" panose="020F0302020204030204" pitchFamily="34" charset="0"/>
              </a:rPr>
              <a:t>02</a:t>
            </a:r>
            <a:endParaRPr lang="id-ID" sz="2400" dirty="0">
              <a:solidFill>
                <a:schemeClr val="accent2"/>
              </a:solidFill>
              <a:latin typeface="Calibri Light" panose="020F0302020204030204" pitchFamily="34" charset="0"/>
              <a:cs typeface="Calibri Light" panose="020F0302020204030204" pitchFamily="34" charset="0"/>
            </a:endParaRPr>
          </a:p>
        </p:txBody>
      </p:sp>
      <p:sp>
        <p:nvSpPr>
          <p:cNvPr id="86" name="TextBox 85">
            <a:extLst>
              <a:ext uri="{FF2B5EF4-FFF2-40B4-BE49-F238E27FC236}">
                <a16:creationId xmlns:a16="http://schemas.microsoft.com/office/drawing/2014/main" id="{4FEFF9D6-54EB-4E65-970B-59AF6B184D76}"/>
              </a:ext>
            </a:extLst>
          </p:cNvPr>
          <p:cNvSpPr txBox="1"/>
          <p:nvPr/>
        </p:nvSpPr>
        <p:spPr>
          <a:xfrm>
            <a:off x="6187102" y="3086661"/>
            <a:ext cx="513282" cy="461665"/>
          </a:xfrm>
          <a:prstGeom prst="rect">
            <a:avLst/>
          </a:prstGeom>
          <a:noFill/>
        </p:spPr>
        <p:txBody>
          <a:bodyPr wrap="none" rtlCol="0">
            <a:spAutoFit/>
          </a:bodyPr>
          <a:lstStyle/>
          <a:p>
            <a:pPr algn="ctr"/>
            <a:r>
              <a:rPr lang="en-US" sz="2400" dirty="0">
                <a:solidFill>
                  <a:schemeClr val="accent4"/>
                </a:solidFill>
                <a:latin typeface="Calibri Light" panose="020F0302020204030204" pitchFamily="34" charset="0"/>
                <a:cs typeface="Calibri Light" panose="020F0302020204030204" pitchFamily="34" charset="0"/>
              </a:rPr>
              <a:t>04</a:t>
            </a:r>
            <a:endParaRPr lang="id-ID" sz="2400" dirty="0">
              <a:solidFill>
                <a:schemeClr val="accent4"/>
              </a:solidFill>
              <a:latin typeface="Calibri Light" panose="020F0302020204030204" pitchFamily="34" charset="0"/>
              <a:cs typeface="Calibri Light" panose="020F0302020204030204" pitchFamily="34" charset="0"/>
            </a:endParaRPr>
          </a:p>
        </p:txBody>
      </p:sp>
      <p:sp>
        <p:nvSpPr>
          <p:cNvPr id="87" name="TextBox 86">
            <a:extLst>
              <a:ext uri="{FF2B5EF4-FFF2-40B4-BE49-F238E27FC236}">
                <a16:creationId xmlns:a16="http://schemas.microsoft.com/office/drawing/2014/main" id="{48E3E958-D904-4E6F-84E7-721FC5ADBF4E}"/>
              </a:ext>
            </a:extLst>
          </p:cNvPr>
          <p:cNvSpPr txBox="1"/>
          <p:nvPr/>
        </p:nvSpPr>
        <p:spPr>
          <a:xfrm>
            <a:off x="6195918" y="3995019"/>
            <a:ext cx="495649" cy="461665"/>
          </a:xfrm>
          <a:prstGeom prst="rect">
            <a:avLst/>
          </a:prstGeom>
          <a:noFill/>
        </p:spPr>
        <p:txBody>
          <a:bodyPr wrap="none" rtlCol="0">
            <a:spAutoFit/>
          </a:bodyPr>
          <a:lstStyle/>
          <a:p>
            <a:pPr algn="ctr"/>
            <a:r>
              <a:rPr lang="en-US" sz="2400" dirty="0">
                <a:solidFill>
                  <a:schemeClr val="accent6"/>
                </a:solidFill>
                <a:latin typeface="Calibri Light" panose="020F0302020204030204" pitchFamily="34" charset="0"/>
                <a:cs typeface="Calibri Light" panose="020F0302020204030204" pitchFamily="34" charset="0"/>
              </a:rPr>
              <a:t>06</a:t>
            </a:r>
            <a:endParaRPr lang="id-ID" sz="2400" dirty="0">
              <a:solidFill>
                <a:schemeClr val="accent6"/>
              </a:solidFill>
              <a:latin typeface="Calibri Light" panose="020F0302020204030204" pitchFamily="34" charset="0"/>
              <a:cs typeface="Calibri Light" panose="020F0302020204030204" pitchFamily="34" charset="0"/>
            </a:endParaRPr>
          </a:p>
        </p:txBody>
      </p:sp>
      <p:sp>
        <p:nvSpPr>
          <p:cNvPr id="45" name="Rectangle 27">
            <a:extLst>
              <a:ext uri="{FF2B5EF4-FFF2-40B4-BE49-F238E27FC236}">
                <a16:creationId xmlns:a16="http://schemas.microsoft.com/office/drawing/2014/main" id="{01DEE765-BC92-4AD2-BCE4-FB49FF58F3C8}"/>
              </a:ext>
            </a:extLst>
          </p:cNvPr>
          <p:cNvSpPr/>
          <p:nvPr/>
        </p:nvSpPr>
        <p:spPr>
          <a:xfrm>
            <a:off x="6667664" y="3103953"/>
            <a:ext cx="2214817" cy="738664"/>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a:latin typeface="Calibri Light" panose="020F0302020204030204" pitchFamily="34" charset="0"/>
                <a:cs typeface="Calibri Light" panose="020F0302020204030204" pitchFamily="34" charset="0"/>
              </a:rPr>
              <a:t>Снижение промышленных рисков, рисков санкций надзорных органов</a:t>
            </a:r>
            <a:endParaRPr lang="id-ID" sz="1400" dirty="0">
              <a:latin typeface="Calibri Light" panose="020F0302020204030204" pitchFamily="34" charset="0"/>
              <a:cs typeface="Calibri Light" panose="020F0302020204030204" pitchFamily="34" charset="0"/>
            </a:endParaRPr>
          </a:p>
        </p:txBody>
      </p:sp>
      <p:sp>
        <p:nvSpPr>
          <p:cNvPr id="88" name="TextBox 87">
            <a:extLst>
              <a:ext uri="{FF2B5EF4-FFF2-40B4-BE49-F238E27FC236}">
                <a16:creationId xmlns:a16="http://schemas.microsoft.com/office/drawing/2014/main" id="{826D54A6-20F7-4BD3-B6F3-CF832A2309C5}"/>
              </a:ext>
            </a:extLst>
          </p:cNvPr>
          <p:cNvSpPr txBox="1"/>
          <p:nvPr/>
        </p:nvSpPr>
        <p:spPr>
          <a:xfrm>
            <a:off x="6667665" y="2901262"/>
            <a:ext cx="643125" cy="307777"/>
          </a:xfrm>
          <a:prstGeom prst="rect">
            <a:avLst/>
          </a:prstGeom>
          <a:noFill/>
        </p:spPr>
        <p:txBody>
          <a:bodyPr wrap="none" rtlCol="0">
            <a:spAutoFit/>
          </a:bodyPr>
          <a:lstStyle/>
          <a:p>
            <a:r>
              <a:rPr lang="ru-RU" b="1" dirty="0">
                <a:latin typeface="Calibri" panose="020F0502020204030204" pitchFamily="34" charset="0"/>
                <a:cs typeface="Calibri" panose="020F0502020204030204" pitchFamily="34" charset="0"/>
              </a:rPr>
              <a:t>Риски</a:t>
            </a:r>
            <a:endParaRPr lang="id-ID"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0611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13551" y="743840"/>
            <a:ext cx="3692939" cy="1879484"/>
          </a:xfrm>
        </p:spPr>
        <p:txBody>
          <a:bodyPr/>
          <a:lstStyle/>
          <a:p>
            <a:pPr>
              <a:buClr>
                <a:srgbClr val="3AC0A2"/>
              </a:buClr>
              <a:buSzPct val="120000"/>
              <a:buFont typeface="Wingdings" panose="05000000000000000000" pitchFamily="2" charset="2"/>
              <a:buChar char="§"/>
            </a:pPr>
            <a:r>
              <a:rPr lang="ru-RU" sz="1400" dirty="0">
                <a:solidFill>
                  <a:srgbClr val="000000"/>
                </a:solidFill>
                <a:latin typeface="Calibri Light" panose="020F0302020204030204" pitchFamily="34" charset="0"/>
                <a:cs typeface="Calibri Light" panose="020F0302020204030204" pitchFamily="34" charset="0"/>
              </a:rPr>
              <a:t>Платформа - программа для ЭВМ </a:t>
            </a:r>
            <a:r>
              <a:rPr lang="en-US" sz="1400" dirty="0">
                <a:solidFill>
                  <a:srgbClr val="000000"/>
                </a:solidFill>
                <a:latin typeface="Calibri Light" panose="020F0302020204030204" pitchFamily="34" charset="0"/>
                <a:cs typeface="Calibri Light" panose="020F0302020204030204" pitchFamily="34" charset="0"/>
              </a:rPr>
              <a:t>myObject</a:t>
            </a:r>
            <a:endParaRPr lang="ru-RU" sz="1400" dirty="0">
              <a:solidFill>
                <a:srgbClr val="000000"/>
              </a:solidFill>
              <a:latin typeface="Calibri Light" panose="020F0302020204030204" pitchFamily="34" charset="0"/>
              <a:cs typeface="Calibri Light" panose="020F0302020204030204" pitchFamily="34" charset="0"/>
            </a:endParaRPr>
          </a:p>
          <a:p>
            <a:pPr marL="177800" indent="0">
              <a:buNone/>
            </a:pPr>
            <a:r>
              <a:rPr lang="en-US" sz="1000" dirty="0">
                <a:solidFill>
                  <a:srgbClr val="000000"/>
                </a:solidFill>
                <a:latin typeface="Calibri Light" panose="020F0302020204030204" pitchFamily="34" charset="0"/>
                <a:cs typeface="Calibri Light" panose="020F0302020204030204" pitchFamily="34" charset="0"/>
              </a:rPr>
              <a:t>(</a:t>
            </a:r>
            <a:r>
              <a:rPr lang="ru-RU" sz="1000" dirty="0">
                <a:solidFill>
                  <a:srgbClr val="000000"/>
                </a:solidFill>
                <a:latin typeface="Calibri Light" panose="020F0302020204030204" pitchFamily="34" charset="0"/>
                <a:cs typeface="Calibri Light" panose="020F0302020204030204" pitchFamily="34" charset="0"/>
              </a:rPr>
              <a:t>Роспатент</a:t>
            </a:r>
            <a:r>
              <a:rPr lang="en-US" sz="1000" dirty="0">
                <a:solidFill>
                  <a:srgbClr val="000000"/>
                </a:solidFill>
                <a:latin typeface="Calibri Light" panose="020F0302020204030204" pitchFamily="34" charset="0"/>
                <a:cs typeface="Calibri Light" panose="020F0302020204030204" pitchFamily="34" charset="0"/>
              </a:rPr>
              <a:t> </a:t>
            </a:r>
            <a:r>
              <a:rPr lang="ru-RU" sz="1000" dirty="0">
                <a:solidFill>
                  <a:srgbClr val="000000"/>
                </a:solidFill>
                <a:latin typeface="Calibri Light" panose="020F0302020204030204" pitchFamily="34" charset="0"/>
                <a:cs typeface="Calibri Light" panose="020F0302020204030204" pitchFamily="34" charset="0"/>
              </a:rPr>
              <a:t>№2014612851, реестр российского программного обеспечения №1631)</a:t>
            </a:r>
          </a:p>
          <a:p>
            <a:pPr>
              <a:buClr>
                <a:srgbClr val="3AC0A2"/>
              </a:buClr>
              <a:buSzPct val="120000"/>
              <a:buFont typeface="Wingdings" panose="05000000000000000000" pitchFamily="2" charset="2"/>
              <a:buChar char="§"/>
            </a:pPr>
            <a:r>
              <a:rPr lang="ru-RU" sz="1400" dirty="0">
                <a:solidFill>
                  <a:srgbClr val="000000"/>
                </a:solidFill>
                <a:latin typeface="Calibri Light" panose="020F0302020204030204" pitchFamily="34" charset="0"/>
                <a:cs typeface="Calibri Light" panose="020F0302020204030204" pitchFamily="34" charset="0"/>
              </a:rPr>
              <a:t>Более 3 тыс. зарегистрированных пользователей</a:t>
            </a:r>
          </a:p>
        </p:txBody>
      </p:sp>
      <p:sp>
        <p:nvSpPr>
          <p:cNvPr id="205" name="Текст 2">
            <a:extLst>
              <a:ext uri="{FF2B5EF4-FFF2-40B4-BE49-F238E27FC236}">
                <a16:creationId xmlns:a16="http://schemas.microsoft.com/office/drawing/2014/main" id="{0ECFD9C1-497A-4675-B65A-2944FB0965D5}"/>
              </a:ext>
            </a:extLst>
          </p:cNvPr>
          <p:cNvSpPr txBox="1">
            <a:spLocks/>
          </p:cNvSpPr>
          <p:nvPr/>
        </p:nvSpPr>
        <p:spPr>
          <a:xfrm>
            <a:off x="811032" y="2571750"/>
            <a:ext cx="3692939" cy="182791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a:buClr>
                <a:srgbClr val="3AC0A2"/>
              </a:buClr>
              <a:buSzPct val="120000"/>
              <a:buFont typeface="Wingdings" panose="05000000000000000000" pitchFamily="2" charset="2"/>
              <a:buChar char="§"/>
            </a:pPr>
            <a:r>
              <a:rPr lang="ru-RU" sz="1400" dirty="0">
                <a:solidFill>
                  <a:srgbClr val="000000"/>
                </a:solidFill>
                <a:latin typeface="Calibri Light" panose="020F0302020204030204" pitchFamily="34" charset="0"/>
                <a:cs typeface="Calibri Light" panose="020F0302020204030204" pitchFamily="34" charset="0"/>
              </a:rPr>
              <a:t>Наглядное контрольное табло для руководителей, включая поддержу холдинговой структуры;</a:t>
            </a:r>
          </a:p>
          <a:p>
            <a:pPr>
              <a:buClr>
                <a:srgbClr val="3AC0A2"/>
              </a:buClr>
              <a:buSzPct val="120000"/>
              <a:buFont typeface="Wingdings" panose="05000000000000000000" pitchFamily="2" charset="2"/>
              <a:buChar char="§"/>
            </a:pPr>
            <a:r>
              <a:rPr lang="ru-RU" sz="1400" dirty="0">
                <a:solidFill>
                  <a:srgbClr val="000000"/>
                </a:solidFill>
                <a:latin typeface="Calibri Light" panose="020F0302020204030204" pitchFamily="34" charset="0"/>
                <a:cs typeface="Calibri Light" panose="020F0302020204030204" pitchFamily="34" charset="0"/>
              </a:rPr>
              <a:t>Напоминания через </a:t>
            </a:r>
            <a:r>
              <a:rPr lang="ru-RU" sz="1400" dirty="0" err="1">
                <a:solidFill>
                  <a:srgbClr val="000000"/>
                </a:solidFill>
                <a:latin typeface="Calibri Light" panose="020F0302020204030204" pitchFamily="34" charset="0"/>
                <a:cs typeface="Calibri Light" panose="020F0302020204030204" pitchFamily="34" charset="0"/>
              </a:rPr>
              <a:t>email</a:t>
            </a:r>
            <a:r>
              <a:rPr lang="ru-RU" sz="1400" dirty="0">
                <a:solidFill>
                  <a:srgbClr val="000000"/>
                </a:solidFill>
                <a:latin typeface="Calibri Light" panose="020F0302020204030204" pitchFamily="34" charset="0"/>
                <a:cs typeface="Calibri Light" panose="020F0302020204030204" pitchFamily="34" charset="0"/>
              </a:rPr>
              <a:t> и </a:t>
            </a:r>
            <a:r>
              <a:rPr lang="ru-RU" sz="1400" dirty="0" err="1">
                <a:solidFill>
                  <a:srgbClr val="000000"/>
                </a:solidFill>
                <a:latin typeface="Calibri Light" panose="020F0302020204030204" pitchFamily="34" charset="0"/>
                <a:cs typeface="Calibri Light" panose="020F0302020204030204" pitchFamily="34" charset="0"/>
              </a:rPr>
              <a:t>sms</a:t>
            </a:r>
            <a:r>
              <a:rPr lang="ru-RU" sz="1400" dirty="0">
                <a:solidFill>
                  <a:srgbClr val="000000"/>
                </a:solidFill>
                <a:latin typeface="Calibri Light" panose="020F0302020204030204" pitchFamily="34" charset="0"/>
                <a:cs typeface="Calibri Light" panose="020F0302020204030204" pitchFamily="34" charset="0"/>
              </a:rPr>
              <a:t>;</a:t>
            </a:r>
          </a:p>
          <a:p>
            <a:pPr>
              <a:buClr>
                <a:srgbClr val="3AC0A2"/>
              </a:buClr>
              <a:buSzPct val="120000"/>
              <a:buFont typeface="Wingdings" panose="05000000000000000000" pitchFamily="2" charset="2"/>
              <a:buChar char="§"/>
            </a:pPr>
            <a:r>
              <a:rPr lang="ru-RU" sz="1400" dirty="0">
                <a:solidFill>
                  <a:srgbClr val="000000"/>
                </a:solidFill>
                <a:latin typeface="Calibri Light" panose="020F0302020204030204" pitchFamily="34" charset="0"/>
                <a:cs typeface="Calibri Light" panose="020F0302020204030204" pitchFamily="34" charset="0"/>
              </a:rPr>
              <a:t>Модуль формирования отчётности в органы РТН.</a:t>
            </a:r>
          </a:p>
          <a:p>
            <a:pPr>
              <a:buClr>
                <a:srgbClr val="3AC0A2"/>
              </a:buClr>
              <a:buSzPct val="120000"/>
              <a:buFont typeface="Wingdings" panose="05000000000000000000" pitchFamily="2" charset="2"/>
              <a:buChar char="§"/>
            </a:pPr>
            <a:endParaRPr lang="ru-RU" sz="1400" dirty="0">
              <a:solidFill>
                <a:srgbClr val="000000"/>
              </a:solidFill>
              <a:latin typeface="Calibri Light" panose="020F0302020204030204" pitchFamily="34" charset="0"/>
              <a:cs typeface="Calibri Light" panose="020F0302020204030204" pitchFamily="34" charset="0"/>
            </a:endParaRPr>
          </a:p>
        </p:txBody>
      </p:sp>
      <p:pic>
        <p:nvPicPr>
          <p:cNvPr id="208" name="Рисунок 207" descr="Изображение выглядит как небо, здание, внешний, лодка&#10;&#10;Описание создано с очень высокой степенью достоверности">
            <a:extLst>
              <a:ext uri="{FF2B5EF4-FFF2-40B4-BE49-F238E27FC236}">
                <a16:creationId xmlns:a16="http://schemas.microsoft.com/office/drawing/2014/main" id="{DDA59C1C-9DC4-45BD-9C9E-47E4CBE30C94}"/>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4503971" y="0"/>
            <a:ext cx="4640029" cy="5143500"/>
          </a:xfrm>
          <a:prstGeom prst="rect">
            <a:avLst/>
          </a:prstGeom>
        </p:spPr>
      </p:pic>
      <p:sp>
        <p:nvSpPr>
          <p:cNvPr id="209" name="Прямоугольник 208">
            <a:extLst>
              <a:ext uri="{FF2B5EF4-FFF2-40B4-BE49-F238E27FC236}">
                <a16:creationId xmlns:a16="http://schemas.microsoft.com/office/drawing/2014/main" id="{BBF70183-6E6F-47F5-9635-15F73F0209C0}"/>
              </a:ext>
            </a:extLst>
          </p:cNvPr>
          <p:cNvSpPr/>
          <p:nvPr/>
        </p:nvSpPr>
        <p:spPr>
          <a:xfrm>
            <a:off x="4503971" y="-1"/>
            <a:ext cx="4640029" cy="5143499"/>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0" name="Заголовок 1">
            <a:extLst>
              <a:ext uri="{FF2B5EF4-FFF2-40B4-BE49-F238E27FC236}">
                <a16:creationId xmlns:a16="http://schemas.microsoft.com/office/drawing/2014/main" id="{602E4ECE-3397-48E0-A3D6-5F72046CF765}"/>
              </a:ext>
            </a:extLst>
          </p:cNvPr>
          <p:cNvSpPr>
            <a:spLocks noGrp="1"/>
          </p:cNvSpPr>
          <p:nvPr>
            <p:ph type="title"/>
          </p:nvPr>
        </p:nvSpPr>
        <p:spPr>
          <a:xfrm>
            <a:off x="5033176" y="706094"/>
            <a:ext cx="4110824" cy="1792165"/>
          </a:xfrm>
        </p:spPr>
        <p:txBody>
          <a:bodyPr/>
          <a:lstStyle/>
          <a:p>
            <a:pPr algn="l"/>
            <a:r>
              <a:rPr lang="ru-RU" sz="3600" b="0" dirty="0">
                <a:solidFill>
                  <a:schemeClr val="tx2"/>
                </a:solidFill>
                <a:latin typeface="Oswald" panose="00000500000000000000" pitchFamily="2" charset="-52"/>
                <a:cs typeface="Calibri" panose="020F0502020204030204" pitchFamily="34" charset="0"/>
              </a:rPr>
              <a:t>ИНФОРМАЦИОННАЯ СИСТЕМА</a:t>
            </a:r>
            <a:br>
              <a:rPr lang="ru-RU" sz="3600" b="0" dirty="0">
                <a:solidFill>
                  <a:schemeClr val="tx2"/>
                </a:solidFill>
                <a:latin typeface="Oswald" panose="00000500000000000000" pitchFamily="2" charset="-52"/>
                <a:cs typeface="Calibri" panose="020F0502020204030204" pitchFamily="34" charset="0"/>
              </a:rPr>
            </a:br>
            <a:r>
              <a:rPr lang="en-US" sz="3600" b="0" dirty="0">
                <a:solidFill>
                  <a:schemeClr val="tx2"/>
                </a:solidFill>
                <a:latin typeface="Oswald" panose="00000500000000000000" pitchFamily="2" charset="-52"/>
                <a:cs typeface="Calibri" panose="020F0502020204030204" pitchFamily="34" charset="0"/>
              </a:rPr>
              <a:t>myObject</a:t>
            </a:r>
            <a:endParaRPr lang="ru-RU" sz="3600" b="0" dirty="0">
              <a:solidFill>
                <a:schemeClr val="tx2"/>
              </a:solidFill>
              <a:latin typeface="Oswald" panose="00000500000000000000" pitchFamily="2" charset="-52"/>
              <a:cs typeface="Calibri" panose="020F0502020204030204" pitchFamily="34" charset="0"/>
            </a:endParaRPr>
          </a:p>
        </p:txBody>
      </p:sp>
      <p:cxnSp>
        <p:nvCxnSpPr>
          <p:cNvPr id="211" name="Прямая соединительная линия 210">
            <a:extLst>
              <a:ext uri="{FF2B5EF4-FFF2-40B4-BE49-F238E27FC236}">
                <a16:creationId xmlns:a16="http://schemas.microsoft.com/office/drawing/2014/main" id="{C46BAFE7-B606-407E-A2D9-9F6122280D24}"/>
              </a:ext>
            </a:extLst>
          </p:cNvPr>
          <p:cNvCxnSpPr>
            <a:cxnSpLocks/>
          </p:cNvCxnSpPr>
          <p:nvPr/>
        </p:nvCxnSpPr>
        <p:spPr>
          <a:xfrm>
            <a:off x="5033176" y="2559539"/>
            <a:ext cx="34906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12" name="Рисунок 211">
            <a:extLst>
              <a:ext uri="{FF2B5EF4-FFF2-40B4-BE49-F238E27FC236}">
                <a16:creationId xmlns:a16="http://schemas.microsoft.com/office/drawing/2014/main" id="{19D447A0-1B25-4624-B626-A0496D0CD96E}"/>
              </a:ext>
            </a:extLst>
          </p:cNvPr>
          <p:cNvPicPr>
            <a:picLocks noChangeAspect="1"/>
          </p:cNvPicPr>
          <p:nvPr/>
        </p:nvPicPr>
        <p:blipFill>
          <a:blip r:embed="rId5"/>
          <a:stretch>
            <a:fillRect/>
          </a:stretch>
        </p:blipFill>
        <p:spPr>
          <a:xfrm>
            <a:off x="3703594" y="4533739"/>
            <a:ext cx="605792" cy="393234"/>
          </a:xfrm>
          <a:prstGeom prst="rect">
            <a:avLst/>
          </a:prstGeom>
        </p:spPr>
      </p:pic>
      <p:pic>
        <p:nvPicPr>
          <p:cNvPr id="213" name="Shape 248">
            <a:extLst>
              <a:ext uri="{FF2B5EF4-FFF2-40B4-BE49-F238E27FC236}">
                <a16:creationId xmlns:a16="http://schemas.microsoft.com/office/drawing/2014/main" id="{126FD8C6-4937-4138-9312-89CE33A87FD3}"/>
              </a:ext>
            </a:extLst>
          </p:cNvPr>
          <p:cNvPicPr preferRelativeResize="0"/>
          <p:nvPr/>
        </p:nvPicPr>
        <p:blipFill rotWithShape="1">
          <a:blip r:embed="rId6">
            <a:alphaModFix/>
          </a:blip>
          <a:srcRect/>
          <a:stretch/>
        </p:blipFill>
        <p:spPr>
          <a:xfrm>
            <a:off x="6183174" y="3011074"/>
            <a:ext cx="2340624" cy="1792165"/>
          </a:xfrm>
          <a:prstGeom prst="rect">
            <a:avLst/>
          </a:prstGeom>
          <a:noFill/>
          <a:ln>
            <a:noFill/>
          </a:ln>
          <a:effectLst>
            <a:reflection stA="50000" endA="300" endPos="6000" sy="-100000" algn="bl" rotWithShape="0"/>
          </a:effectLst>
        </p:spPr>
      </p:pic>
      <p:pic>
        <p:nvPicPr>
          <p:cNvPr id="214" name="Shape 274">
            <a:extLst>
              <a:ext uri="{FF2B5EF4-FFF2-40B4-BE49-F238E27FC236}">
                <a16:creationId xmlns:a16="http://schemas.microsoft.com/office/drawing/2014/main" id="{BF64BF0E-125A-4A2E-9443-BC9789A7F7F6}"/>
              </a:ext>
            </a:extLst>
          </p:cNvPr>
          <p:cNvPicPr preferRelativeResize="0"/>
          <p:nvPr/>
        </p:nvPicPr>
        <p:blipFill rotWithShape="1">
          <a:blip r:embed="rId7">
            <a:alphaModFix/>
          </a:blip>
          <a:srcRect/>
          <a:stretch/>
        </p:blipFill>
        <p:spPr>
          <a:xfrm>
            <a:off x="7116467" y="3135468"/>
            <a:ext cx="2339763" cy="1791505"/>
          </a:xfrm>
          <a:prstGeom prst="rect">
            <a:avLst/>
          </a:prstGeom>
          <a:noFill/>
          <a:ln>
            <a:noFill/>
          </a:ln>
          <a:effectLst>
            <a:reflection stA="50000" endA="300" endPos="6000" sy="-100000" algn="bl" rotWithShape="0"/>
          </a:effectLst>
        </p:spPr>
      </p:pic>
    </p:spTree>
    <p:extLst>
      <p:ext uri="{BB962C8B-B14F-4D97-AF65-F5344CB8AC3E}">
        <p14:creationId xmlns:p14="http://schemas.microsoft.com/office/powerpoint/2010/main" val="846673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10" name="Рисунок 9" descr="Изображение выглядит как человек, внутренний, ноутбук, компьютер&#10;&#10;Описание создано с очень высокой степенью достоверности">
            <a:extLst>
              <a:ext uri="{FF2B5EF4-FFF2-40B4-BE49-F238E27FC236}">
                <a16:creationId xmlns:a16="http://schemas.microsoft.com/office/drawing/2014/main" id="{14FF00DC-7070-4510-84C9-FBFD50AEE846}"/>
              </a:ext>
            </a:extLst>
          </p:cNvPr>
          <p:cNvPicPr>
            <a:picLocks noChangeAspect="1"/>
          </p:cNvPicPr>
          <p:nvPr/>
        </p:nvPicPr>
        <p:blipFill rotWithShape="1">
          <a:blip r:embed="rId3" cstate="screen">
            <a:grayscl/>
            <a:extLst>
              <a:ext uri="{BEBA8EAE-BF5A-486C-A8C5-ECC9F3942E4B}">
                <a14:imgProps xmlns:a14="http://schemas.microsoft.com/office/drawing/2010/main">
                  <a14:imgLayer r:embed="rId4">
                    <a14:imgEffect>
                      <a14:saturation sat="20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4503971" y="-1"/>
            <a:ext cx="4626347" cy="5110939"/>
          </a:xfrm>
          <a:prstGeom prst="rect">
            <a:avLst/>
          </a:prstGeom>
        </p:spPr>
      </p:pic>
      <p:sp>
        <p:nvSpPr>
          <p:cNvPr id="11" name="Rectangle 9">
            <a:extLst>
              <a:ext uri="{FF2B5EF4-FFF2-40B4-BE49-F238E27FC236}">
                <a16:creationId xmlns:a16="http://schemas.microsoft.com/office/drawing/2014/main" id="{2C6F524E-D9F6-4020-8A3F-6E88CC61C527}"/>
              </a:ext>
            </a:extLst>
          </p:cNvPr>
          <p:cNvSpPr/>
          <p:nvPr/>
        </p:nvSpPr>
        <p:spPr>
          <a:xfrm>
            <a:off x="4503971" y="-5072"/>
            <a:ext cx="4640029" cy="5148572"/>
          </a:xfrm>
          <a:prstGeom prst="rect">
            <a:avLst/>
          </a:prstGeom>
          <a:solidFill>
            <a:srgbClr val="3AC0A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Заголовок 1">
            <a:extLst>
              <a:ext uri="{FF2B5EF4-FFF2-40B4-BE49-F238E27FC236}">
                <a16:creationId xmlns:a16="http://schemas.microsoft.com/office/drawing/2014/main" id="{BE9437AD-B9DE-443B-BBCF-398687718FA6}"/>
              </a:ext>
            </a:extLst>
          </p:cNvPr>
          <p:cNvSpPr txBox="1">
            <a:spLocks/>
          </p:cNvSpPr>
          <p:nvPr/>
        </p:nvSpPr>
        <p:spPr>
          <a:xfrm>
            <a:off x="4715870" y="2555468"/>
            <a:ext cx="4110824" cy="776129"/>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CE6667"/>
              </a:buClr>
              <a:buFont typeface="Calibri"/>
              <a:buNone/>
              <a:defRPr sz="3600" b="0" i="0" u="none" strike="noStrike" cap="none">
                <a:solidFill>
                  <a:srgbClr val="CE6667"/>
                </a:solidFill>
                <a:latin typeface="Bebas Neue Bold" panose="020B0606020202050201" pitchFamily="34" charset="-52"/>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l"/>
            <a:r>
              <a:rPr lang="ru-RU" dirty="0">
                <a:solidFill>
                  <a:schemeClr val="tx2"/>
                </a:solidFill>
                <a:latin typeface="Oswald" panose="00000500000000000000" pitchFamily="2" charset="-52"/>
                <a:cs typeface="Calibri" panose="020F0502020204030204" pitchFamily="34" charset="0"/>
              </a:rPr>
              <a:t>СЕРВИС</a:t>
            </a:r>
          </a:p>
        </p:txBody>
      </p:sp>
      <p:cxnSp>
        <p:nvCxnSpPr>
          <p:cNvPr id="32" name="Прямая соединительная линия 31">
            <a:extLst>
              <a:ext uri="{FF2B5EF4-FFF2-40B4-BE49-F238E27FC236}">
                <a16:creationId xmlns:a16="http://schemas.microsoft.com/office/drawing/2014/main" id="{C9925884-724C-4AFC-9BBC-E62BE4F3FCE5}"/>
              </a:ext>
            </a:extLst>
          </p:cNvPr>
          <p:cNvCxnSpPr>
            <a:cxnSpLocks/>
          </p:cNvCxnSpPr>
          <p:nvPr/>
        </p:nvCxnSpPr>
        <p:spPr>
          <a:xfrm>
            <a:off x="4715870" y="2559539"/>
            <a:ext cx="34906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Текст 2">
            <a:extLst>
              <a:ext uri="{FF2B5EF4-FFF2-40B4-BE49-F238E27FC236}">
                <a16:creationId xmlns:a16="http://schemas.microsoft.com/office/drawing/2014/main" id="{0F55FB7A-4E8E-4A29-BD85-679873C79EE2}"/>
              </a:ext>
            </a:extLst>
          </p:cNvPr>
          <p:cNvSpPr txBox="1">
            <a:spLocks/>
          </p:cNvSpPr>
          <p:nvPr/>
        </p:nvSpPr>
        <p:spPr>
          <a:xfrm>
            <a:off x="334118" y="459390"/>
            <a:ext cx="4183535" cy="23068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139700">
              <a:spcBef>
                <a:spcPts val="640"/>
              </a:spcBef>
              <a:buClr>
                <a:srgbClr val="3AC0A2"/>
              </a:buClr>
              <a:buSzPct val="120000"/>
              <a:buFont typeface="Wingdings" panose="05000000000000000000" pitchFamily="2" charset="2"/>
              <a:buChar char="§"/>
            </a:pPr>
            <a:r>
              <a:rPr lang="ru-RU" dirty="0">
                <a:latin typeface="Calibri Light" panose="020F0302020204030204" pitchFamily="34" charset="0"/>
                <a:cs typeface="Calibri Light" panose="020F0302020204030204" pitchFamily="34" charset="0"/>
                <a:sym typeface="Calibri"/>
              </a:rPr>
              <a:t>техническая поддержка 8-800, </a:t>
            </a:r>
            <a:r>
              <a:rPr lang="en-US" dirty="0">
                <a:latin typeface="Calibri Light" panose="020F0302020204030204" pitchFamily="34" charset="0"/>
                <a:cs typeface="Calibri Light" panose="020F0302020204030204" pitchFamily="34" charset="0"/>
                <a:sym typeface="Calibri"/>
              </a:rPr>
              <a:t>e-mail</a:t>
            </a:r>
            <a:r>
              <a:rPr lang="ru-RU" dirty="0">
                <a:latin typeface="Calibri Light" panose="020F0302020204030204" pitchFamily="34" charset="0"/>
                <a:cs typeface="Calibri Light" panose="020F0302020204030204" pitchFamily="34" charset="0"/>
                <a:sym typeface="Calibri"/>
              </a:rPr>
              <a:t>, онлайн-чат, </a:t>
            </a:r>
            <a:r>
              <a:rPr lang="en-US" dirty="0">
                <a:latin typeface="Calibri Light" panose="020F0302020204030204" pitchFamily="34" charset="0"/>
                <a:cs typeface="Calibri Light" panose="020F0302020204030204" pitchFamily="34" charset="0"/>
                <a:sym typeface="Calibri"/>
              </a:rPr>
              <a:t>h</a:t>
            </a:r>
            <a:r>
              <a:rPr lang="ru-RU" dirty="0" err="1">
                <a:latin typeface="Calibri Light" panose="020F0302020204030204" pitchFamily="34" charset="0"/>
                <a:cs typeface="Calibri Light" panose="020F0302020204030204" pitchFamily="34" charset="0"/>
                <a:sym typeface="Calibri"/>
              </a:rPr>
              <a:t>elpdesk</a:t>
            </a:r>
            <a:r>
              <a:rPr lang="ru-RU" dirty="0">
                <a:latin typeface="Calibri Light" panose="020F0302020204030204" pitchFamily="34" charset="0"/>
                <a:cs typeface="Calibri Light" panose="020F0302020204030204" pitchFamily="34" charset="0"/>
                <a:sym typeface="Calibri"/>
              </a:rPr>
              <a:t>: все вопросы под контролем</a:t>
            </a:r>
            <a:endParaRPr lang="en-US" dirty="0">
              <a:latin typeface="Calibri Light" panose="020F0302020204030204" pitchFamily="34" charset="0"/>
              <a:cs typeface="Calibri Light" panose="020F0302020204030204" pitchFamily="34" charset="0"/>
              <a:sym typeface="Calibri"/>
            </a:endParaRPr>
          </a:p>
          <a:p>
            <a:pPr marL="342900" indent="-139700">
              <a:spcBef>
                <a:spcPts val="640"/>
              </a:spcBef>
              <a:buClr>
                <a:srgbClr val="3AC0A2"/>
              </a:buClr>
              <a:buSzPct val="120000"/>
              <a:buFont typeface="Wingdings" panose="05000000000000000000" pitchFamily="2" charset="2"/>
              <a:buChar char="§"/>
            </a:pPr>
            <a:r>
              <a:rPr lang="ru-RU" dirty="0">
                <a:latin typeface="Calibri Light" panose="020F0302020204030204" pitchFamily="34" charset="0"/>
                <a:cs typeface="Calibri Light" panose="020F0302020204030204" pitchFamily="34" charset="0"/>
                <a:sym typeface="Calibri"/>
              </a:rPr>
              <a:t>быстрое развитие и устранение ошибок за счёт обратной связи большого количества пользователей облачного сервиса;</a:t>
            </a:r>
          </a:p>
          <a:p>
            <a:pPr marL="342900" indent="-139700">
              <a:spcBef>
                <a:spcPts val="640"/>
              </a:spcBef>
              <a:buClr>
                <a:srgbClr val="3AC0A2"/>
              </a:buClr>
              <a:buSzPct val="120000"/>
              <a:buFont typeface="Wingdings" panose="05000000000000000000" pitchFamily="2" charset="2"/>
              <a:buChar char="§"/>
            </a:pPr>
            <a:r>
              <a:rPr lang="ru-RU" dirty="0">
                <a:latin typeface="Calibri Light" panose="020F0302020204030204" pitchFamily="34" charset="0"/>
                <a:cs typeface="Calibri Light" panose="020F0302020204030204" pitchFamily="34" charset="0"/>
                <a:sym typeface="Calibri"/>
              </a:rPr>
              <a:t>отсутствие специфических требований к оборудованию и сопутствующему ПО;</a:t>
            </a:r>
          </a:p>
          <a:p>
            <a:pPr marL="342900" indent="-139700">
              <a:spcBef>
                <a:spcPts val="640"/>
              </a:spcBef>
              <a:buClr>
                <a:srgbClr val="3AC0A2"/>
              </a:buClr>
              <a:buSzPct val="120000"/>
              <a:buFont typeface="Wingdings" panose="05000000000000000000" pitchFamily="2" charset="2"/>
              <a:buChar char="§"/>
            </a:pPr>
            <a:r>
              <a:rPr lang="ru-RU" dirty="0">
                <a:latin typeface="Calibri Light" panose="020F0302020204030204" pitchFamily="34" charset="0"/>
                <a:cs typeface="Calibri Light" panose="020F0302020204030204" pitchFamily="34" charset="0"/>
                <a:sym typeface="Calibri"/>
              </a:rPr>
              <a:t>возможность адаптации к бизнес-процессам и интеграции с ИС.</a:t>
            </a:r>
          </a:p>
          <a:p>
            <a:endParaRPr lang="ru-RU" dirty="0">
              <a:latin typeface="Calibri Light" panose="020F0302020204030204" pitchFamily="34" charset="0"/>
              <a:cs typeface="Calibri Light" panose="020F0302020204030204" pitchFamily="34" charset="0"/>
            </a:endParaRPr>
          </a:p>
        </p:txBody>
      </p:sp>
      <p:pic>
        <p:nvPicPr>
          <p:cNvPr id="36" name="Рисунок 35">
            <a:extLst>
              <a:ext uri="{FF2B5EF4-FFF2-40B4-BE49-F238E27FC236}">
                <a16:creationId xmlns:a16="http://schemas.microsoft.com/office/drawing/2014/main" id="{1D8C34E5-C9F5-40A7-A325-E8BFA745D692}"/>
              </a:ext>
            </a:extLst>
          </p:cNvPr>
          <p:cNvPicPr>
            <a:picLocks noChangeAspect="1"/>
          </p:cNvPicPr>
          <p:nvPr/>
        </p:nvPicPr>
        <p:blipFill>
          <a:blip r:embed="rId5"/>
          <a:stretch>
            <a:fillRect/>
          </a:stretch>
        </p:blipFill>
        <p:spPr>
          <a:xfrm>
            <a:off x="8220902" y="4306925"/>
            <a:ext cx="605792" cy="39323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30588" y="1369278"/>
            <a:ext cx="4042796" cy="2481324"/>
          </a:xfrm>
        </p:spPr>
        <p:txBody>
          <a:bodyPr/>
          <a:lstStyle/>
          <a:p>
            <a:pPr indent="-139700">
              <a:spcBef>
                <a:spcPts val="640"/>
              </a:spcBef>
              <a:buClr>
                <a:schemeClr val="tx1">
                  <a:lumMod val="50000"/>
                  <a:lumOff val="50000"/>
                </a:schemeClr>
              </a:buClr>
              <a:buSzPct val="120000"/>
              <a:buFont typeface="Wingdings" panose="05000000000000000000" pitchFamily="2" charset="2"/>
              <a:buChar char="§"/>
            </a:pPr>
            <a:r>
              <a:rPr lang="ru-RU" dirty="0">
                <a:solidFill>
                  <a:srgbClr val="000000"/>
                </a:solidFill>
                <a:sym typeface="Arial"/>
              </a:rPr>
              <a:t>Шифрование на всех этапах обработки данных</a:t>
            </a:r>
          </a:p>
          <a:p>
            <a:pPr indent="-139700">
              <a:spcBef>
                <a:spcPts val="640"/>
              </a:spcBef>
              <a:buClr>
                <a:schemeClr val="tx1">
                  <a:lumMod val="50000"/>
                  <a:lumOff val="50000"/>
                </a:schemeClr>
              </a:buClr>
              <a:buSzPct val="120000"/>
              <a:buFont typeface="Wingdings" panose="05000000000000000000" pitchFamily="2" charset="2"/>
              <a:buChar char="§"/>
            </a:pPr>
            <a:r>
              <a:rPr lang="ru-RU" dirty="0">
                <a:solidFill>
                  <a:srgbClr val="000000"/>
                </a:solidFill>
                <a:sym typeface="Arial"/>
              </a:rPr>
              <a:t>Идентификация пользователей и управление доступом</a:t>
            </a:r>
          </a:p>
          <a:p>
            <a:pPr indent="-139700">
              <a:spcBef>
                <a:spcPts val="640"/>
              </a:spcBef>
              <a:buClr>
                <a:schemeClr val="tx1">
                  <a:lumMod val="50000"/>
                  <a:lumOff val="50000"/>
                </a:schemeClr>
              </a:buClr>
              <a:buSzPct val="120000"/>
              <a:buFont typeface="Wingdings" panose="05000000000000000000" pitchFamily="2" charset="2"/>
              <a:buChar char="§"/>
            </a:pPr>
            <a:r>
              <a:rPr lang="ru-RU" dirty="0">
                <a:solidFill>
                  <a:srgbClr val="000000"/>
                </a:solidFill>
                <a:sym typeface="Arial"/>
              </a:rPr>
              <a:t>В системе пароли не хранятся</a:t>
            </a:r>
          </a:p>
          <a:p>
            <a:pPr indent="-139700">
              <a:spcBef>
                <a:spcPts val="640"/>
              </a:spcBef>
              <a:buClr>
                <a:schemeClr val="tx1">
                  <a:lumMod val="50000"/>
                  <a:lumOff val="50000"/>
                </a:schemeClr>
              </a:buClr>
              <a:buSzPct val="120000"/>
              <a:buFont typeface="Wingdings" panose="05000000000000000000" pitchFamily="2" charset="2"/>
              <a:buChar char="§"/>
            </a:pPr>
            <a:r>
              <a:rPr lang="ru-RU" dirty="0">
                <a:solidFill>
                  <a:srgbClr val="000000"/>
                </a:solidFill>
                <a:sym typeface="Arial"/>
              </a:rPr>
              <a:t>Отказоустойчивая серверная инфраструктура с виртуализацией, балансировкой нагрузки, регулярным резервированием</a:t>
            </a:r>
          </a:p>
        </p:txBody>
      </p:sp>
      <p:sp>
        <p:nvSpPr>
          <p:cNvPr id="4" name="Rectangle 9">
            <a:extLst>
              <a:ext uri="{FF2B5EF4-FFF2-40B4-BE49-F238E27FC236}">
                <a16:creationId xmlns:a16="http://schemas.microsoft.com/office/drawing/2014/main" id="{29E916E1-75E5-444E-B3BC-3A5ABFC3B727}"/>
              </a:ext>
            </a:extLst>
          </p:cNvPr>
          <p:cNvSpPr/>
          <p:nvPr/>
        </p:nvSpPr>
        <p:spPr>
          <a:xfrm>
            <a:off x="4503973" y="-5072"/>
            <a:ext cx="4640028" cy="5148572"/>
          </a:xfrm>
          <a:prstGeom prst="rect">
            <a:avLst/>
          </a:prstGeom>
          <a:solidFill>
            <a:schemeClr val="tx1">
              <a:lumMod val="65000"/>
              <a:lumOff val="3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Заголовок 1">
            <a:extLst>
              <a:ext uri="{FF2B5EF4-FFF2-40B4-BE49-F238E27FC236}">
                <a16:creationId xmlns:a16="http://schemas.microsoft.com/office/drawing/2014/main" id="{90318056-F6FE-43F2-B960-E60B367B452D}"/>
              </a:ext>
            </a:extLst>
          </p:cNvPr>
          <p:cNvSpPr txBox="1">
            <a:spLocks/>
          </p:cNvSpPr>
          <p:nvPr/>
        </p:nvSpPr>
        <p:spPr>
          <a:xfrm>
            <a:off x="4802588" y="2555468"/>
            <a:ext cx="4110824" cy="1456442"/>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CE6667"/>
              </a:buClr>
              <a:buFont typeface="Calibri"/>
              <a:buNone/>
              <a:defRPr sz="3600" b="0" i="0" u="none" strike="noStrike" cap="none">
                <a:solidFill>
                  <a:srgbClr val="CE6667"/>
                </a:solidFill>
                <a:latin typeface="Bebas Neue Bold" panose="020B0606020202050201" pitchFamily="34" charset="-52"/>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l"/>
            <a:r>
              <a:rPr lang="ru-RU" dirty="0">
                <a:solidFill>
                  <a:schemeClr val="tx2"/>
                </a:solidFill>
                <a:latin typeface="Oswald" panose="00000500000000000000" pitchFamily="2" charset="-52"/>
                <a:cs typeface="Calibri" panose="020F0502020204030204" pitchFamily="34" charset="0"/>
              </a:rPr>
              <a:t>ИНФОРМАЦИОННАЯ БЕЗОПАСНОСТЬ</a:t>
            </a:r>
          </a:p>
        </p:txBody>
      </p:sp>
      <p:cxnSp>
        <p:nvCxnSpPr>
          <p:cNvPr id="6" name="Прямая соединительная линия 5">
            <a:extLst>
              <a:ext uri="{FF2B5EF4-FFF2-40B4-BE49-F238E27FC236}">
                <a16:creationId xmlns:a16="http://schemas.microsoft.com/office/drawing/2014/main" id="{106E9B6B-6431-42E7-8F6C-3E4CE715E1D4}"/>
              </a:ext>
            </a:extLst>
          </p:cNvPr>
          <p:cNvCxnSpPr>
            <a:cxnSpLocks/>
          </p:cNvCxnSpPr>
          <p:nvPr/>
        </p:nvCxnSpPr>
        <p:spPr>
          <a:xfrm>
            <a:off x="4802588" y="2559539"/>
            <a:ext cx="34906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reeform 205">
            <a:extLst>
              <a:ext uri="{FF2B5EF4-FFF2-40B4-BE49-F238E27FC236}">
                <a16:creationId xmlns:a16="http://schemas.microsoft.com/office/drawing/2014/main" id="{A099933F-214D-48BB-BF26-8A88D81837F4}"/>
              </a:ext>
            </a:extLst>
          </p:cNvPr>
          <p:cNvSpPr>
            <a:spLocks noEditPoints="1"/>
          </p:cNvSpPr>
          <p:nvPr/>
        </p:nvSpPr>
        <p:spPr bwMode="auto">
          <a:xfrm>
            <a:off x="4872830" y="559899"/>
            <a:ext cx="1528263" cy="1618758"/>
          </a:xfrm>
          <a:custGeom>
            <a:avLst/>
            <a:gdLst>
              <a:gd name="T0" fmla="*/ 63 w 64"/>
              <a:gd name="T1" fmla="*/ 10 h 66"/>
              <a:gd name="T2" fmla="*/ 32 w 64"/>
              <a:gd name="T3" fmla="*/ 0 h 66"/>
              <a:gd name="T4" fmla="*/ 31 w 64"/>
              <a:gd name="T5" fmla="*/ 0 h 66"/>
              <a:gd name="T6" fmla="*/ 1 w 64"/>
              <a:gd name="T7" fmla="*/ 10 h 66"/>
              <a:gd name="T8" fmla="*/ 0 w 64"/>
              <a:gd name="T9" fmla="*/ 12 h 66"/>
              <a:gd name="T10" fmla="*/ 8 w 64"/>
              <a:gd name="T11" fmla="*/ 49 h 66"/>
              <a:gd name="T12" fmla="*/ 31 w 64"/>
              <a:gd name="T13" fmla="*/ 66 h 66"/>
              <a:gd name="T14" fmla="*/ 32 w 64"/>
              <a:gd name="T15" fmla="*/ 66 h 66"/>
              <a:gd name="T16" fmla="*/ 32 w 64"/>
              <a:gd name="T17" fmla="*/ 66 h 66"/>
              <a:gd name="T18" fmla="*/ 55 w 64"/>
              <a:gd name="T19" fmla="*/ 49 h 66"/>
              <a:gd name="T20" fmla="*/ 64 w 64"/>
              <a:gd name="T21" fmla="*/ 12 h 66"/>
              <a:gd name="T22" fmla="*/ 63 w 64"/>
              <a:gd name="T23" fmla="*/ 10 h 66"/>
              <a:gd name="T24" fmla="*/ 52 w 64"/>
              <a:gd name="T25" fmla="*/ 47 h 66"/>
              <a:gd name="T26" fmla="*/ 32 w 64"/>
              <a:gd name="T27" fmla="*/ 63 h 66"/>
              <a:gd name="T28" fmla="*/ 11 w 64"/>
              <a:gd name="T29" fmla="*/ 47 h 66"/>
              <a:gd name="T30" fmla="*/ 3 w 64"/>
              <a:gd name="T31" fmla="*/ 12 h 66"/>
              <a:gd name="T32" fmla="*/ 32 w 64"/>
              <a:gd name="T33" fmla="*/ 3 h 66"/>
              <a:gd name="T34" fmla="*/ 61 w 64"/>
              <a:gd name="T35" fmla="*/ 12 h 66"/>
              <a:gd name="T36" fmla="*/ 52 w 64"/>
              <a:gd name="T37" fmla="*/ 47 h 66"/>
              <a:gd name="T38" fmla="*/ 32 w 64"/>
              <a:gd name="T39" fmla="*/ 7 h 66"/>
              <a:gd name="T40" fmla="*/ 32 w 64"/>
              <a:gd name="T41" fmla="*/ 7 h 66"/>
              <a:gd name="T42" fmla="*/ 57 w 64"/>
              <a:gd name="T43" fmla="*/ 15 h 66"/>
              <a:gd name="T44" fmla="*/ 49 w 64"/>
              <a:gd name="T45" fmla="*/ 46 h 66"/>
              <a:gd name="T46" fmla="*/ 32 w 64"/>
              <a:gd name="T47" fmla="*/ 60 h 66"/>
              <a:gd name="T48" fmla="*/ 32 w 64"/>
              <a:gd name="T49" fmla="*/ 60 h 66"/>
              <a:gd name="T50" fmla="*/ 32 w 64"/>
              <a:gd name="T51"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66">
                <a:moveTo>
                  <a:pt x="63" y="10"/>
                </a:moveTo>
                <a:cubicBezTo>
                  <a:pt x="32" y="0"/>
                  <a:pt x="32" y="0"/>
                  <a:pt x="32" y="0"/>
                </a:cubicBezTo>
                <a:cubicBezTo>
                  <a:pt x="32" y="0"/>
                  <a:pt x="32" y="0"/>
                  <a:pt x="31" y="0"/>
                </a:cubicBezTo>
                <a:cubicBezTo>
                  <a:pt x="1" y="10"/>
                  <a:pt x="1" y="10"/>
                  <a:pt x="1" y="10"/>
                </a:cubicBezTo>
                <a:cubicBezTo>
                  <a:pt x="0" y="10"/>
                  <a:pt x="0" y="11"/>
                  <a:pt x="0" y="12"/>
                </a:cubicBezTo>
                <a:cubicBezTo>
                  <a:pt x="0" y="13"/>
                  <a:pt x="3" y="37"/>
                  <a:pt x="8" y="49"/>
                </a:cubicBezTo>
                <a:cubicBezTo>
                  <a:pt x="14" y="61"/>
                  <a:pt x="31" y="66"/>
                  <a:pt x="31" y="66"/>
                </a:cubicBezTo>
                <a:cubicBezTo>
                  <a:pt x="31" y="66"/>
                  <a:pt x="32" y="66"/>
                  <a:pt x="32" y="66"/>
                </a:cubicBezTo>
                <a:cubicBezTo>
                  <a:pt x="32" y="66"/>
                  <a:pt x="32" y="66"/>
                  <a:pt x="32" y="66"/>
                </a:cubicBezTo>
                <a:cubicBezTo>
                  <a:pt x="33" y="66"/>
                  <a:pt x="50" y="61"/>
                  <a:pt x="55" y="49"/>
                </a:cubicBezTo>
                <a:cubicBezTo>
                  <a:pt x="60" y="37"/>
                  <a:pt x="64" y="13"/>
                  <a:pt x="64" y="12"/>
                </a:cubicBezTo>
                <a:cubicBezTo>
                  <a:pt x="64" y="11"/>
                  <a:pt x="63" y="10"/>
                  <a:pt x="63" y="10"/>
                </a:cubicBezTo>
                <a:close/>
                <a:moveTo>
                  <a:pt x="52" y="47"/>
                </a:moveTo>
                <a:cubicBezTo>
                  <a:pt x="48" y="57"/>
                  <a:pt x="34" y="62"/>
                  <a:pt x="32" y="63"/>
                </a:cubicBezTo>
                <a:cubicBezTo>
                  <a:pt x="29" y="62"/>
                  <a:pt x="15" y="57"/>
                  <a:pt x="11" y="47"/>
                </a:cubicBezTo>
                <a:cubicBezTo>
                  <a:pt x="7" y="38"/>
                  <a:pt x="4" y="18"/>
                  <a:pt x="3" y="12"/>
                </a:cubicBezTo>
                <a:cubicBezTo>
                  <a:pt x="32" y="3"/>
                  <a:pt x="32" y="3"/>
                  <a:pt x="32" y="3"/>
                </a:cubicBezTo>
                <a:cubicBezTo>
                  <a:pt x="61" y="12"/>
                  <a:pt x="61" y="12"/>
                  <a:pt x="61" y="12"/>
                </a:cubicBezTo>
                <a:cubicBezTo>
                  <a:pt x="60" y="18"/>
                  <a:pt x="57" y="38"/>
                  <a:pt x="52" y="47"/>
                </a:cubicBezTo>
                <a:close/>
                <a:moveTo>
                  <a:pt x="32" y="7"/>
                </a:moveTo>
                <a:cubicBezTo>
                  <a:pt x="32" y="7"/>
                  <a:pt x="32" y="7"/>
                  <a:pt x="32" y="7"/>
                </a:cubicBezTo>
                <a:cubicBezTo>
                  <a:pt x="57" y="15"/>
                  <a:pt x="57" y="15"/>
                  <a:pt x="57" y="15"/>
                </a:cubicBezTo>
                <a:cubicBezTo>
                  <a:pt x="56" y="22"/>
                  <a:pt x="53" y="38"/>
                  <a:pt x="49" y="46"/>
                </a:cubicBezTo>
                <a:cubicBezTo>
                  <a:pt x="46" y="53"/>
                  <a:pt x="37" y="58"/>
                  <a:pt x="32" y="60"/>
                </a:cubicBezTo>
                <a:cubicBezTo>
                  <a:pt x="32" y="60"/>
                  <a:pt x="32" y="60"/>
                  <a:pt x="32" y="60"/>
                </a:cubicBezTo>
                <a:lnTo>
                  <a:pt x="32" y="7"/>
                </a:lnTo>
                <a:close/>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67975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635DEA9-1166-4FAC-B51B-08E5E8CFD240}"/>
              </a:ext>
            </a:extLst>
          </p:cNvPr>
          <p:cNvSpPr/>
          <p:nvPr/>
        </p:nvSpPr>
        <p:spPr>
          <a:xfrm>
            <a:off x="5300166" y="-5072"/>
            <a:ext cx="3843834" cy="5148572"/>
          </a:xfrm>
          <a:prstGeom prst="rect">
            <a:avLst/>
          </a:prstGeom>
          <a:solidFill>
            <a:srgbClr val="3AC0A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Заголовок 1"/>
          <p:cNvSpPr>
            <a:spLocks noGrp="1"/>
          </p:cNvSpPr>
          <p:nvPr>
            <p:ph type="title"/>
          </p:nvPr>
        </p:nvSpPr>
        <p:spPr>
          <a:xfrm>
            <a:off x="0" y="362767"/>
            <a:ext cx="5300166" cy="693042"/>
          </a:xfrm>
        </p:spPr>
        <p:txBody>
          <a:bodyPr/>
          <a:lstStyle/>
          <a:p>
            <a:r>
              <a:rPr lang="en-US" b="0" dirty="0">
                <a:cs typeface="Calibri" panose="020F0502020204030204" pitchFamily="34" charset="0"/>
              </a:rPr>
              <a:t>ПУБЛИЧНОЕ «ОБЛАКО</a:t>
            </a:r>
            <a:r>
              <a:rPr lang="ru-RU" b="0" dirty="0">
                <a:cs typeface="Calibri" panose="020F0502020204030204" pitchFamily="34" charset="0"/>
              </a:rPr>
              <a:t>»</a:t>
            </a:r>
          </a:p>
        </p:txBody>
      </p:sp>
      <p:sp>
        <p:nvSpPr>
          <p:cNvPr id="3" name="Текст 2"/>
          <p:cNvSpPr>
            <a:spLocks noGrp="1"/>
          </p:cNvSpPr>
          <p:nvPr>
            <p:ph type="body" idx="1"/>
          </p:nvPr>
        </p:nvSpPr>
        <p:spPr>
          <a:xfrm>
            <a:off x="2504358" y="4478095"/>
            <a:ext cx="2778981" cy="665405"/>
          </a:xfrm>
        </p:spPr>
        <p:txBody>
          <a:bodyPr/>
          <a:lstStyle/>
          <a:p>
            <a:pPr marL="177800" indent="0" algn="r">
              <a:buNone/>
            </a:pPr>
            <a:r>
              <a:rPr lang="ru-RU" dirty="0">
                <a:solidFill>
                  <a:srgbClr val="000000"/>
                </a:solidFill>
              </a:rPr>
              <a:t>Рекомендуемая форма.</a:t>
            </a:r>
          </a:p>
          <a:p>
            <a:pPr marL="177800" indent="0" algn="r">
              <a:buNone/>
            </a:pPr>
            <a:r>
              <a:rPr lang="ru-RU" dirty="0">
                <a:solidFill>
                  <a:srgbClr val="000000"/>
                </a:solidFill>
              </a:rPr>
              <a:t>Большинство пользователей.</a:t>
            </a:r>
          </a:p>
          <a:p>
            <a:pPr algn="r"/>
            <a:endParaRPr lang="ru-RU" dirty="0">
              <a:solidFill>
                <a:srgbClr val="000000"/>
              </a:solidFill>
            </a:endParaRPr>
          </a:p>
        </p:txBody>
      </p:sp>
      <p:grpSp>
        <p:nvGrpSpPr>
          <p:cNvPr id="4" name="Полотно 7"/>
          <p:cNvGrpSpPr/>
          <p:nvPr/>
        </p:nvGrpSpPr>
        <p:grpSpPr>
          <a:xfrm>
            <a:off x="2991899" y="1082656"/>
            <a:ext cx="5831840" cy="2713990"/>
            <a:chOff x="0" y="0"/>
            <a:chExt cx="5831840" cy="2713990"/>
          </a:xfrm>
        </p:grpSpPr>
        <p:sp>
          <p:nvSpPr>
            <p:cNvPr id="5" name="Прямоугольник 4"/>
            <p:cNvSpPr/>
            <p:nvPr/>
          </p:nvSpPr>
          <p:spPr>
            <a:xfrm>
              <a:off x="0" y="0"/>
              <a:ext cx="5831840" cy="2713990"/>
            </a:xfrm>
            <a:prstGeom prst="rect">
              <a:avLst/>
            </a:prstGeom>
            <a:ln w="3175">
              <a:noFill/>
            </a:ln>
          </p:spPr>
        </p:sp>
        <p:sp>
          <p:nvSpPr>
            <p:cNvPr id="6" name="Стрелка: влево-вправо 5"/>
            <p:cNvSpPr/>
            <p:nvPr/>
          </p:nvSpPr>
          <p:spPr>
            <a:xfrm>
              <a:off x="1328167" y="984691"/>
              <a:ext cx="2016742" cy="1020603"/>
            </a:xfrm>
            <a:prstGeom prst="leftRightArrow">
              <a:avLst/>
            </a:prstGeom>
            <a:ln>
              <a:solidFill>
                <a:srgbClr val="CE6667"/>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600" b="1" dirty="0">
                  <a:solidFill>
                    <a:srgbClr val="CE6667"/>
                  </a:solidFill>
                  <a:effectLst/>
                  <a:ea typeface="Calibri" panose="020F0502020204030204" pitchFamily="34" charset="0"/>
                  <a:cs typeface="Times New Roman" panose="02020603050405020304" pitchFamily="18" charset="0"/>
                </a:rPr>
                <a:t>Интернет</a:t>
              </a:r>
              <a:endParaRPr lang="ru-RU" sz="1100" dirty="0">
                <a:solidFill>
                  <a:srgbClr val="CE6667"/>
                </a:solidFill>
                <a:effectLst/>
                <a:ea typeface="Calibri" panose="020F0502020204030204" pitchFamily="34" charset="0"/>
                <a:cs typeface="Times New Roman" panose="02020603050405020304" pitchFamily="18" charset="0"/>
              </a:endParaRPr>
            </a:p>
          </p:txBody>
        </p:sp>
        <p:sp>
          <p:nvSpPr>
            <p:cNvPr id="7" name="Стрелка: пятиугольник 6"/>
            <p:cNvSpPr/>
            <p:nvPr/>
          </p:nvSpPr>
          <p:spPr>
            <a:xfrm rot="16200000">
              <a:off x="3294836" y="228353"/>
              <a:ext cx="2466955" cy="2276988"/>
            </a:xfrm>
            <a:prstGeom prst="homePlate">
              <a:avLst>
                <a:gd name="adj" fmla="val 29368"/>
              </a:avLst>
            </a:prstGeom>
            <a:noFill/>
            <a:ln w="25400">
              <a:solidFill>
                <a:srgbClr val="CE66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dirty="0"/>
            </a:p>
          </p:txBody>
        </p:sp>
        <p:grpSp>
          <p:nvGrpSpPr>
            <p:cNvPr id="8" name="Группа 7"/>
            <p:cNvGrpSpPr/>
            <p:nvPr/>
          </p:nvGrpSpPr>
          <p:grpSpPr>
            <a:xfrm>
              <a:off x="3494699" y="963129"/>
              <a:ext cx="2040387" cy="1115400"/>
              <a:chOff x="3446013" y="1047940"/>
              <a:chExt cx="2040387" cy="1115400"/>
            </a:xfrm>
          </p:grpSpPr>
          <p:pic>
            <p:nvPicPr>
              <p:cNvPr id="16" name="Рисунок 15" descr="Компьютер"/>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494700" y="1047940"/>
                <a:ext cx="914400" cy="914400"/>
              </a:xfrm>
              <a:prstGeom prst="rect">
                <a:avLst/>
              </a:prstGeom>
            </p:spPr>
          </p:pic>
          <p:pic>
            <p:nvPicPr>
              <p:cNvPr id="17" name="Рисунок 16" descr="База данных"/>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572000" y="1058440"/>
                <a:ext cx="914400" cy="914400"/>
              </a:xfrm>
              <a:prstGeom prst="rect">
                <a:avLst/>
              </a:prstGeom>
            </p:spPr>
          </p:pic>
          <p:sp>
            <p:nvSpPr>
              <p:cNvPr id="18" name="Надпись 20"/>
              <p:cNvSpPr txBox="1"/>
              <p:nvPr/>
            </p:nvSpPr>
            <p:spPr>
              <a:xfrm>
                <a:off x="3446013" y="1783315"/>
                <a:ext cx="709930" cy="29527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Серверы</a:t>
                </a:r>
              </a:p>
            </p:txBody>
          </p:sp>
          <p:sp>
            <p:nvSpPr>
              <p:cNvPr id="19" name="Надпись 20"/>
              <p:cNvSpPr txBox="1"/>
              <p:nvPr/>
            </p:nvSpPr>
            <p:spPr>
              <a:xfrm>
                <a:off x="4498921" y="1868065"/>
                <a:ext cx="937260" cy="29527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lnSpc>
                    <a:spcPct val="106000"/>
                  </a:lnSpc>
                  <a:spcAft>
                    <a:spcPts val="80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База данных</a:t>
                </a:r>
                <a:endParaRPr lang="ru-RU" sz="1200" dirty="0">
                  <a:effectLst/>
                  <a:latin typeface="Times New Roman" panose="02020603050405020304" pitchFamily="18" charset="0"/>
                  <a:ea typeface="Times New Roman" panose="02020603050405020304" pitchFamily="18" charset="0"/>
                </a:endParaRPr>
              </a:p>
            </p:txBody>
          </p:sp>
        </p:grpSp>
        <p:grpSp>
          <p:nvGrpSpPr>
            <p:cNvPr id="9" name="Группа 8"/>
            <p:cNvGrpSpPr/>
            <p:nvPr/>
          </p:nvGrpSpPr>
          <p:grpSpPr>
            <a:xfrm>
              <a:off x="130425" y="580593"/>
              <a:ext cx="1363050" cy="1608206"/>
              <a:chOff x="130425" y="323418"/>
              <a:chExt cx="1363050" cy="1608206"/>
            </a:xfrm>
          </p:grpSpPr>
          <p:pic>
            <p:nvPicPr>
              <p:cNvPr id="12" name="Рисунок 11" descr="Ноутбук"/>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13375" y="323418"/>
                <a:ext cx="914400" cy="914400"/>
              </a:xfrm>
              <a:prstGeom prst="rect">
                <a:avLst/>
              </a:prstGeom>
            </p:spPr>
          </p:pic>
          <p:pic>
            <p:nvPicPr>
              <p:cNvPr id="13" name="Рисунок 12" descr="Смартфон"/>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901950" y="1340037"/>
                <a:ext cx="591525" cy="591525"/>
              </a:xfrm>
              <a:prstGeom prst="rect">
                <a:avLst/>
              </a:prstGeom>
            </p:spPr>
          </p:pic>
          <p:pic>
            <p:nvPicPr>
              <p:cNvPr id="14" name="Рисунок 13" descr="Планшетный компьютер"/>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30425" y="922949"/>
                <a:ext cx="914400" cy="914400"/>
              </a:xfrm>
              <a:prstGeom prst="rect">
                <a:avLst/>
              </a:prstGeom>
            </p:spPr>
          </p:pic>
          <p:sp>
            <p:nvSpPr>
              <p:cNvPr id="15" name="Надпись 20"/>
              <p:cNvSpPr txBox="1"/>
              <p:nvPr/>
            </p:nvSpPr>
            <p:spPr>
              <a:xfrm>
                <a:off x="338302" y="1636349"/>
                <a:ext cx="703580" cy="29527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lnSpc>
                    <a:spcPct val="106000"/>
                  </a:lnSpc>
                  <a:spcAft>
                    <a:spcPts val="80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Клиенты</a:t>
                </a:r>
                <a:endParaRPr lang="ru-RU" sz="1200" dirty="0">
                  <a:effectLst/>
                  <a:latin typeface="Times New Roman" panose="02020603050405020304" pitchFamily="18" charset="0"/>
                  <a:ea typeface="Times New Roman" panose="02020603050405020304" pitchFamily="18" charset="0"/>
                </a:endParaRPr>
              </a:p>
            </p:txBody>
          </p:sp>
        </p:grpSp>
        <p:sp>
          <p:nvSpPr>
            <p:cNvPr id="11" name="Надпись 25"/>
            <p:cNvSpPr txBox="1"/>
            <p:nvPr/>
          </p:nvSpPr>
          <p:spPr>
            <a:xfrm>
              <a:off x="3444785" y="2286912"/>
              <a:ext cx="1704340" cy="361013"/>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just">
                <a:lnSpc>
                  <a:spcPct val="107000"/>
                </a:lnSpc>
                <a:spcAft>
                  <a:spcPts val="0"/>
                </a:spcAf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Дата-центр уровня Tier-3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0" name="Текст 2">
            <a:extLst>
              <a:ext uri="{FF2B5EF4-FFF2-40B4-BE49-F238E27FC236}">
                <a16:creationId xmlns:a16="http://schemas.microsoft.com/office/drawing/2014/main" id="{592FA038-1A4B-4CAC-9F1C-F86878F56881}"/>
              </a:ext>
            </a:extLst>
          </p:cNvPr>
          <p:cNvSpPr txBox="1">
            <a:spLocks/>
          </p:cNvSpPr>
          <p:nvPr/>
        </p:nvSpPr>
        <p:spPr>
          <a:xfrm>
            <a:off x="47815" y="1082656"/>
            <a:ext cx="3204302" cy="271399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1400" b="0" i="0" u="none" strike="noStrike" cap="none">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Arial Narrow"/>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Narrow"/>
                <a:ea typeface="Arial Narrow"/>
                <a:cs typeface="Arial Narrow"/>
                <a:sym typeface="Arial Narrow"/>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Narrow"/>
                <a:ea typeface="Arial Narrow"/>
                <a:cs typeface="Arial Narrow"/>
                <a:sym typeface="Arial Narrow"/>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Narrow"/>
                <a:ea typeface="Arial Narrow"/>
                <a:cs typeface="Arial Narrow"/>
                <a:sym typeface="Arial Narrow"/>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indent="-139700">
              <a:spcBef>
                <a:spcPts val="640"/>
              </a:spcBef>
              <a:buClr>
                <a:srgbClr val="3AC0A2"/>
              </a:buClr>
              <a:buSzPct val="120000"/>
              <a:buFont typeface="Wingdings" panose="05000000000000000000" pitchFamily="2" charset="2"/>
              <a:buChar char="§"/>
            </a:pPr>
            <a:r>
              <a:rPr lang="ru-RU" dirty="0">
                <a:solidFill>
                  <a:srgbClr val="000000"/>
                </a:solidFill>
                <a:sym typeface="Arial"/>
              </a:rPr>
              <a:t>Моментальное начало внедрения («войди через Интернет и работай»)</a:t>
            </a:r>
          </a:p>
          <a:p>
            <a:pPr indent="-139700">
              <a:spcBef>
                <a:spcPts val="640"/>
              </a:spcBef>
              <a:buClr>
                <a:srgbClr val="3AC0A2"/>
              </a:buClr>
              <a:buSzPct val="120000"/>
              <a:buFont typeface="Wingdings" panose="05000000000000000000" pitchFamily="2" charset="2"/>
              <a:buChar char="§"/>
            </a:pPr>
            <a:r>
              <a:rPr lang="ru-RU" dirty="0">
                <a:solidFill>
                  <a:srgbClr val="000000"/>
                </a:solidFill>
                <a:sym typeface="Arial"/>
              </a:rPr>
              <a:t>Простота внедрения (нет специфических требований к ПО или оборудованию);</a:t>
            </a:r>
          </a:p>
          <a:p>
            <a:pPr indent="-139700">
              <a:spcBef>
                <a:spcPts val="640"/>
              </a:spcBef>
              <a:buClr>
                <a:srgbClr val="3AC0A2"/>
              </a:buClr>
              <a:buSzPct val="120000"/>
              <a:buFont typeface="Wingdings" panose="05000000000000000000" pitchFamily="2" charset="2"/>
              <a:buChar char="§"/>
            </a:pPr>
            <a:r>
              <a:rPr lang="ru-RU" dirty="0">
                <a:solidFill>
                  <a:srgbClr val="000000"/>
                </a:solidFill>
                <a:sym typeface="Arial"/>
              </a:rPr>
              <a:t>Всегда самая новая версия</a:t>
            </a:r>
          </a:p>
          <a:p>
            <a:pPr indent="-139700">
              <a:spcBef>
                <a:spcPts val="640"/>
              </a:spcBef>
              <a:buClr>
                <a:srgbClr val="3AC0A2"/>
              </a:buClr>
              <a:buSzPct val="120000"/>
              <a:buFont typeface="Wingdings" panose="05000000000000000000" pitchFamily="2" charset="2"/>
              <a:buChar char="§"/>
            </a:pPr>
            <a:r>
              <a:rPr lang="ru-RU" dirty="0">
                <a:solidFill>
                  <a:srgbClr val="000000"/>
                </a:solidFill>
                <a:sym typeface="Arial"/>
              </a:rPr>
              <a:t>Высокая информационная безопасность (самим не достичь)</a:t>
            </a:r>
          </a:p>
          <a:p>
            <a:pPr indent="-139700">
              <a:spcBef>
                <a:spcPts val="640"/>
              </a:spcBef>
              <a:buClr>
                <a:srgbClr val="3AC0A2"/>
              </a:buClr>
              <a:buSzPct val="120000"/>
              <a:buFont typeface="Wingdings" panose="05000000000000000000" pitchFamily="2" charset="2"/>
              <a:buChar char="§"/>
            </a:pPr>
            <a:r>
              <a:rPr lang="ru-RU" dirty="0">
                <a:solidFill>
                  <a:srgbClr val="000000"/>
                </a:solidFill>
                <a:sym typeface="Arial"/>
              </a:rPr>
              <a:t>Дешевле («складчина»)</a:t>
            </a:r>
          </a:p>
        </p:txBody>
      </p:sp>
      <p:sp>
        <p:nvSpPr>
          <p:cNvPr id="22" name="Заголовок 1">
            <a:extLst>
              <a:ext uri="{FF2B5EF4-FFF2-40B4-BE49-F238E27FC236}">
                <a16:creationId xmlns:a16="http://schemas.microsoft.com/office/drawing/2014/main" id="{D01294E7-1555-4BAD-928B-A1580C195FA6}"/>
              </a:ext>
            </a:extLst>
          </p:cNvPr>
          <p:cNvSpPr txBox="1">
            <a:spLocks/>
          </p:cNvSpPr>
          <p:nvPr/>
        </p:nvSpPr>
        <p:spPr>
          <a:xfrm>
            <a:off x="5316994" y="362767"/>
            <a:ext cx="3827006" cy="693042"/>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CE6667"/>
              </a:buClr>
              <a:buSzPct val="100000"/>
              <a:buFont typeface="Arial"/>
              <a:buNone/>
              <a:defRPr sz="2800" b="1" i="0" u="none" strike="noStrike" cap="none">
                <a:solidFill>
                  <a:srgbClr val="CE6667"/>
                </a:solidFill>
                <a:latin typeface="Bebas Neue Bold" panose="020B0606020202050201" pitchFamily="34" charset="-52"/>
                <a:ea typeface="Bebas Neue Bold" panose="020B0606020202050201" pitchFamily="34" charset="-52"/>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b="0" dirty="0">
                <a:solidFill>
                  <a:schemeClr val="tx2"/>
                </a:solidFill>
                <a:latin typeface="Oswald" panose="00000500000000000000" pitchFamily="2" charset="-52"/>
                <a:cs typeface="Calibri" panose="020F0502020204030204" pitchFamily="34" charset="0"/>
              </a:rPr>
              <a:t>www.myObject.ru</a:t>
            </a:r>
            <a:endParaRPr lang="ru-RU" sz="3600" b="0" dirty="0">
              <a:solidFill>
                <a:schemeClr val="tx2"/>
              </a:solidFill>
              <a:latin typeface="Oswald" panose="00000500000000000000" pitchFamily="2" charset="-52"/>
              <a:cs typeface="Calibri" panose="020F0502020204030204" pitchFamily="34" charset="0"/>
            </a:endParaRPr>
          </a:p>
        </p:txBody>
      </p:sp>
    </p:spTree>
    <p:extLst>
      <p:ext uri="{BB962C8B-B14F-4D97-AF65-F5344CB8AC3E}">
        <p14:creationId xmlns:p14="http://schemas.microsoft.com/office/powerpoint/2010/main" val="3037614872"/>
      </p:ext>
    </p:extLst>
  </p:cSld>
  <p:clrMapOvr>
    <a:masterClrMapping/>
  </p:clrMapOvr>
</p:sld>
</file>

<file path=ppt/theme/theme1.xml><?xml version="1.0" encoding="utf-8"?>
<a:theme xmlns:a="http://schemas.openxmlformats.org/drawingml/2006/main" name="Тема Office">
  <a:themeElements>
    <a:clrScheme name="Другая 2">
      <a:dk1>
        <a:sysClr val="windowText" lastClr="000000"/>
      </a:dk1>
      <a:lt1>
        <a:sysClr val="window" lastClr="FFFFFF"/>
      </a:lt1>
      <a:dk2>
        <a:srgbClr val="008F74"/>
      </a:dk2>
      <a:lt2>
        <a:srgbClr val="F2F2F2"/>
      </a:lt2>
      <a:accent1>
        <a:srgbClr val="E37169"/>
      </a:accent1>
      <a:accent2>
        <a:srgbClr val="3AC0A2"/>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1530</TotalTime>
  <Words>1943</Words>
  <Application>Microsoft Office PowerPoint</Application>
  <PresentationFormat>Экран (16:9)</PresentationFormat>
  <Paragraphs>244</Paragraphs>
  <Slides>35</Slides>
  <Notes>33</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35</vt:i4>
      </vt:variant>
    </vt:vector>
  </HeadingPairs>
  <TitlesOfParts>
    <vt:vector size="47" baseType="lpstr">
      <vt:lpstr>Calibri</vt:lpstr>
      <vt:lpstr>Bebas Neue Bold</vt:lpstr>
      <vt:lpstr>Source Sans Pro</vt:lpstr>
      <vt:lpstr>Oswald</vt:lpstr>
      <vt:lpstr>Wingdings</vt:lpstr>
      <vt:lpstr>Arial Narrow</vt:lpstr>
      <vt:lpstr>Lato Regular</vt:lpstr>
      <vt:lpstr>Times New Roman</vt:lpstr>
      <vt:lpstr>Raleway</vt:lpstr>
      <vt:lpstr>Arial</vt:lpstr>
      <vt:lpstr>Calibri Light</vt:lpstr>
      <vt:lpstr>Тема Office</vt:lpstr>
      <vt:lpstr>Информатизация – инструмент повышения промышленной безопасности</vt:lpstr>
      <vt:lpstr>СУПБ: РОСТ ИНФОРМАЦИОННОЙ НАГРУЗКИ</vt:lpstr>
      <vt:lpstr>ИНФОРМАТИЗАЦИЯ</vt:lpstr>
      <vt:lpstr>ВСЕ ПРОЦЕССЫ ПБ</vt:lpstr>
      <vt:lpstr>ЭФФЕКТ</vt:lpstr>
      <vt:lpstr>ИНФОРМАЦИОННАЯ СИСТЕМА myObject</vt:lpstr>
      <vt:lpstr>Презентация PowerPoint</vt:lpstr>
      <vt:lpstr>Презентация PowerPoint</vt:lpstr>
      <vt:lpstr>ПУБЛИЧНОЕ «ОБЛАКО»</vt:lpstr>
      <vt:lpstr>ЧАСТНОЕ КОРПОРАТИВНОЕ</vt:lpstr>
      <vt:lpstr>ОРГАНИЗАЦИОННЫЙ ПЛАН</vt:lpstr>
      <vt:lpstr>Презентация PowerPoint</vt:lpstr>
      <vt:lpstr>Презентация PowerPoint</vt:lpstr>
      <vt:lpstr>АВТОМАТИЧЕСКИЙ КОНТРОЛЬ ИНЦИДЕНТОВ И УСТРАНЕНИЯ ИХ ПРИЧИН</vt:lpstr>
      <vt:lpstr>Информация об объектах</vt:lpstr>
      <vt:lpstr>Презентация PowerPoint</vt:lpstr>
      <vt:lpstr>Информация о ТУ</vt:lpstr>
      <vt:lpstr>Информация о ТУ</vt:lpstr>
      <vt:lpstr>Презентация PowerPoint</vt:lpstr>
      <vt:lpstr>Информация о ЗиС</vt:lpstr>
      <vt:lpstr>Планирование мероприятий</vt:lpstr>
      <vt:lpstr>Предписания надзорных органов</vt:lpstr>
      <vt:lpstr>Внутренние проверки</vt:lpstr>
      <vt:lpstr>Презентация PowerPoint</vt:lpstr>
      <vt:lpstr>Формирование сведений об ОПО</vt:lpstr>
      <vt:lpstr>Формирование сведений о ПК по приказу №25</vt:lpstr>
      <vt:lpstr>Презентация PowerPoint</vt:lpstr>
      <vt:lpstr>Сводная информация</vt:lpstr>
      <vt:lpstr>Сводная информация</vt:lpstr>
      <vt:lpstr>Сводная информация</vt:lpstr>
      <vt:lpstr>Монитор руководителя</vt:lpstr>
      <vt:lpstr>Монитор руководителя</vt:lpstr>
      <vt:lpstr>Монитор руководителя</vt:lpstr>
      <vt:lpstr>Монитор руководителя</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Andrey Vishin</dc:creator>
  <cp:lastModifiedBy>Julia</cp:lastModifiedBy>
  <cp:revision>79</cp:revision>
  <cp:lastPrinted>2018-01-15T12:27:50Z</cp:lastPrinted>
  <dcterms:modified xsi:type="dcterms:W3CDTF">2018-01-31T18:16:10Z</dcterms:modified>
</cp:coreProperties>
</file>